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91693" r:id="rId2"/>
  </p:sldMasterIdLst>
  <p:notesMasterIdLst>
    <p:notesMasterId r:id="rId50"/>
  </p:notesMasterIdLst>
  <p:handoutMasterIdLst>
    <p:handoutMasterId r:id="rId51"/>
  </p:handoutMasterIdLst>
  <p:sldIdLst>
    <p:sldId id="557" r:id="rId3"/>
    <p:sldId id="897" r:id="rId4"/>
    <p:sldId id="982" r:id="rId5"/>
    <p:sldId id="983" r:id="rId6"/>
    <p:sldId id="984" r:id="rId7"/>
    <p:sldId id="985" r:id="rId8"/>
    <p:sldId id="986" r:id="rId9"/>
    <p:sldId id="1030" r:id="rId10"/>
    <p:sldId id="988" r:id="rId11"/>
    <p:sldId id="989" r:id="rId12"/>
    <p:sldId id="990" r:id="rId13"/>
    <p:sldId id="991" r:id="rId14"/>
    <p:sldId id="992" r:id="rId15"/>
    <p:sldId id="1027" r:id="rId16"/>
    <p:sldId id="995" r:id="rId17"/>
    <p:sldId id="996" r:id="rId18"/>
    <p:sldId id="997" r:id="rId19"/>
    <p:sldId id="998" r:id="rId20"/>
    <p:sldId id="999" r:id="rId21"/>
    <p:sldId id="1000" r:id="rId22"/>
    <p:sldId id="1001" r:id="rId23"/>
    <p:sldId id="1002" r:id="rId24"/>
    <p:sldId id="1026" r:id="rId25"/>
    <p:sldId id="1004" r:id="rId26"/>
    <p:sldId id="1005" r:id="rId27"/>
    <p:sldId id="1006" r:id="rId28"/>
    <p:sldId id="1007" r:id="rId29"/>
    <p:sldId id="1008" r:id="rId30"/>
    <p:sldId id="1009" r:id="rId31"/>
    <p:sldId id="1010" r:id="rId32"/>
    <p:sldId id="1011" r:id="rId33"/>
    <p:sldId id="1012" r:id="rId34"/>
    <p:sldId id="1013" r:id="rId35"/>
    <p:sldId id="1014" r:id="rId36"/>
    <p:sldId id="1015" r:id="rId37"/>
    <p:sldId id="1016" r:id="rId38"/>
    <p:sldId id="1028" r:id="rId39"/>
    <p:sldId id="1017" r:id="rId40"/>
    <p:sldId id="1018" r:id="rId41"/>
    <p:sldId id="1019" r:id="rId42"/>
    <p:sldId id="1020" r:id="rId43"/>
    <p:sldId id="1021" r:id="rId44"/>
    <p:sldId id="1022" r:id="rId45"/>
    <p:sldId id="1023" r:id="rId46"/>
    <p:sldId id="1029" r:id="rId47"/>
    <p:sldId id="1024" r:id="rId48"/>
    <p:sldId id="1025" r:id="rId49"/>
  </p:sldIdLst>
  <p:sldSz cx="9144000" cy="6858000" type="screen4x3"/>
  <p:notesSz cx="6805613" cy="9944100"/>
  <p:defaultTextStyle>
    <a:defPPr>
      <a:defRPr lang="de-DE"/>
    </a:defPPr>
    <a:lvl1pPr algn="l" rtl="0" fontAlgn="base">
      <a:spcBef>
        <a:spcPct val="0"/>
      </a:spcBef>
      <a:spcAft>
        <a:spcPct val="0"/>
      </a:spcAft>
      <a:defRPr sz="2600" kern="1200">
        <a:solidFill>
          <a:schemeClr val="tx1"/>
        </a:solidFill>
        <a:latin typeface="Arial Narrow" pitchFamily="34" charset="0"/>
        <a:ea typeface="Arial Nari"/>
        <a:cs typeface="Arial Nari"/>
      </a:defRPr>
    </a:lvl1pPr>
    <a:lvl2pPr marL="457200" algn="l" rtl="0" fontAlgn="base">
      <a:spcBef>
        <a:spcPct val="0"/>
      </a:spcBef>
      <a:spcAft>
        <a:spcPct val="0"/>
      </a:spcAft>
      <a:defRPr sz="2600" kern="1200">
        <a:solidFill>
          <a:schemeClr val="tx1"/>
        </a:solidFill>
        <a:latin typeface="Arial Narrow" pitchFamily="34" charset="0"/>
        <a:ea typeface="Arial Nari"/>
        <a:cs typeface="Arial Nari"/>
      </a:defRPr>
    </a:lvl2pPr>
    <a:lvl3pPr marL="914400" algn="l" rtl="0" fontAlgn="base">
      <a:spcBef>
        <a:spcPct val="0"/>
      </a:spcBef>
      <a:spcAft>
        <a:spcPct val="0"/>
      </a:spcAft>
      <a:defRPr sz="2600" kern="1200">
        <a:solidFill>
          <a:schemeClr val="tx1"/>
        </a:solidFill>
        <a:latin typeface="Arial Narrow" pitchFamily="34" charset="0"/>
        <a:ea typeface="Arial Nari"/>
        <a:cs typeface="Arial Nari"/>
      </a:defRPr>
    </a:lvl3pPr>
    <a:lvl4pPr marL="1371600" algn="l" rtl="0" fontAlgn="base">
      <a:spcBef>
        <a:spcPct val="0"/>
      </a:spcBef>
      <a:spcAft>
        <a:spcPct val="0"/>
      </a:spcAft>
      <a:defRPr sz="2600" kern="1200">
        <a:solidFill>
          <a:schemeClr val="tx1"/>
        </a:solidFill>
        <a:latin typeface="Arial Narrow" pitchFamily="34" charset="0"/>
        <a:ea typeface="Arial Nari"/>
        <a:cs typeface="Arial Nari"/>
      </a:defRPr>
    </a:lvl4pPr>
    <a:lvl5pPr marL="1828800" algn="l" rtl="0" fontAlgn="base">
      <a:spcBef>
        <a:spcPct val="0"/>
      </a:spcBef>
      <a:spcAft>
        <a:spcPct val="0"/>
      </a:spcAft>
      <a:defRPr sz="2600" kern="1200">
        <a:solidFill>
          <a:schemeClr val="tx1"/>
        </a:solidFill>
        <a:latin typeface="Arial Narrow" pitchFamily="34" charset="0"/>
        <a:ea typeface="Arial Nari"/>
        <a:cs typeface="Arial Nari"/>
      </a:defRPr>
    </a:lvl5pPr>
    <a:lvl6pPr marL="2286000" algn="l" defTabSz="914400" rtl="0" eaLnBrk="1" latinLnBrk="0" hangingPunct="1">
      <a:defRPr sz="2600" kern="1200">
        <a:solidFill>
          <a:schemeClr val="tx1"/>
        </a:solidFill>
        <a:latin typeface="Arial Narrow" pitchFamily="34" charset="0"/>
        <a:ea typeface="Arial Nari"/>
        <a:cs typeface="Arial Nari"/>
      </a:defRPr>
    </a:lvl6pPr>
    <a:lvl7pPr marL="2743200" algn="l" defTabSz="914400" rtl="0" eaLnBrk="1" latinLnBrk="0" hangingPunct="1">
      <a:defRPr sz="2600" kern="1200">
        <a:solidFill>
          <a:schemeClr val="tx1"/>
        </a:solidFill>
        <a:latin typeface="Arial Narrow" pitchFamily="34" charset="0"/>
        <a:ea typeface="Arial Nari"/>
        <a:cs typeface="Arial Nari"/>
      </a:defRPr>
    </a:lvl7pPr>
    <a:lvl8pPr marL="3200400" algn="l" defTabSz="914400" rtl="0" eaLnBrk="1" latinLnBrk="0" hangingPunct="1">
      <a:defRPr sz="2600" kern="1200">
        <a:solidFill>
          <a:schemeClr val="tx1"/>
        </a:solidFill>
        <a:latin typeface="Arial Narrow" pitchFamily="34" charset="0"/>
        <a:ea typeface="Arial Nari"/>
        <a:cs typeface="Arial Nari"/>
      </a:defRPr>
    </a:lvl8pPr>
    <a:lvl9pPr marL="3657600" algn="l" defTabSz="914400" rtl="0" eaLnBrk="1" latinLnBrk="0" hangingPunct="1">
      <a:defRPr sz="2600" kern="1200">
        <a:solidFill>
          <a:schemeClr val="tx1"/>
        </a:solidFill>
        <a:latin typeface="Arial Narrow" pitchFamily="34" charset="0"/>
        <a:ea typeface="Arial Nari"/>
        <a:cs typeface="Arial Na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93C8"/>
    <a:srgbClr val="2D9B6E"/>
    <a:srgbClr val="902841"/>
    <a:srgbClr val="BFDBED"/>
    <a:srgbClr val="EDD83B"/>
    <a:srgbClr val="005082"/>
    <a:srgbClr val="AACE4D"/>
    <a:srgbClr val="47B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890" autoAdjust="0"/>
    <p:restoredTop sz="83417" autoAdjust="0"/>
  </p:normalViewPr>
  <p:slideViewPr>
    <p:cSldViewPr>
      <p:cViewPr>
        <p:scale>
          <a:sx n="100" d="100"/>
          <a:sy n="100" d="100"/>
        </p:scale>
        <p:origin x="-979"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14909"/>
    </p:cViewPr>
  </p:sorterViewPr>
  <p:notesViewPr>
    <p:cSldViewPr>
      <p:cViewPr varScale="1">
        <p:scale>
          <a:sx n="71" d="100"/>
          <a:sy n="71" d="100"/>
        </p:scale>
        <p:origin x="-2220" y="-102"/>
      </p:cViewPr>
      <p:guideLst>
        <p:guide orient="horz" pos="3133"/>
        <p:guide pos="2144"/>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oleObject" Target="file:///\\0000osnt02.msworld.zg.ch\Home2\KUDR\desktop\International%20Community.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0000osnt01.msworld.zg.ch\Data\Group\AWA\04_ECO\1.%20F&#252;hrung\1.6%20Kommunikation%20und%20&#214;ffentlichkeitsarbeit\1.6.3%20Standardpr&#228;sentationen\Arbeitsfolder\Excel%20Tabellen%20zu%20Slides\Tabelle%20Folie_InternationalerSteuervergleich%202014.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oleObject" Target="file:///\\0000osnt01.msworld.zg.ch\Data\Group\KWA\04_ECO\1.%20F&#252;hrung\1.6%20Kommunikation%20und%20&#214;ffentlichkeitsarbeit\1.6.3%20Standardpr&#228;sentationen\ECO\Excell%20Tabellen%20zu%20Slides\InternationalerSteuervergleich-Individual%202014-D.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oleObject" Target="file:///C:\Users\opla\AppData\Local\Microsoft\Windows\Temporary%20Internet%20Files\Content.Outlook\H8KCHSYI\ZG_AWA_BTI%20Update%20Int%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numFmt formatCode="0.00%" sourceLinked="0"/>
            <c:dLblPos val="inEnd"/>
            <c:showLegendKey val="0"/>
            <c:showVal val="0"/>
            <c:showCatName val="0"/>
            <c:showSerName val="0"/>
            <c:showPercent val="1"/>
            <c:showBubbleSize val="0"/>
            <c:showLeaderLines val="1"/>
          </c:dLbls>
          <c:cat>
            <c:strRef>
              <c:f>Tabelle1!$M$2:$M$14</c:f>
              <c:strCache>
                <c:ptCount val="13"/>
                <c:pt idx="0">
                  <c:v>Deutschland</c:v>
                </c:pt>
                <c:pt idx="1">
                  <c:v>Italien</c:v>
                </c:pt>
                <c:pt idx="2">
                  <c:v>Vereinigtes Königreich</c:v>
                </c:pt>
                <c:pt idx="3">
                  <c:v>Portugal</c:v>
                </c:pt>
                <c:pt idx="4">
                  <c:v>Kosovo</c:v>
                </c:pt>
                <c:pt idx="5">
                  <c:v>Serbien</c:v>
                </c:pt>
                <c:pt idx="6">
                  <c:v>Türkei</c:v>
                </c:pt>
                <c:pt idx="7">
                  <c:v>Spanien</c:v>
                </c:pt>
                <c:pt idx="8">
                  <c:v>Bosnien und Herzegowina</c:v>
                </c:pt>
                <c:pt idx="9">
                  <c:v>Niederlande</c:v>
                </c:pt>
                <c:pt idx="10">
                  <c:v>Österreich</c:v>
                </c:pt>
                <c:pt idx="11">
                  <c:v>Frankreich</c:v>
                </c:pt>
                <c:pt idx="12">
                  <c:v>andere</c:v>
                </c:pt>
              </c:strCache>
            </c:strRef>
          </c:cat>
          <c:val>
            <c:numRef>
              <c:f>Tabelle1!$N$2:$N$14</c:f>
              <c:numCache>
                <c:formatCode>General</c:formatCode>
                <c:ptCount val="13"/>
                <c:pt idx="0">
                  <c:v>6707</c:v>
                </c:pt>
                <c:pt idx="1">
                  <c:v>3078</c:v>
                </c:pt>
                <c:pt idx="2">
                  <c:v>2181</c:v>
                </c:pt>
                <c:pt idx="3">
                  <c:v>2036</c:v>
                </c:pt>
                <c:pt idx="4">
                  <c:v>1358</c:v>
                </c:pt>
                <c:pt idx="5">
                  <c:v>1221</c:v>
                </c:pt>
                <c:pt idx="6">
                  <c:v>1054</c:v>
                </c:pt>
                <c:pt idx="7">
                  <c:v>1031</c:v>
                </c:pt>
                <c:pt idx="8">
                  <c:v>984</c:v>
                </c:pt>
                <c:pt idx="9">
                  <c:v>906</c:v>
                </c:pt>
                <c:pt idx="10">
                  <c:v>885</c:v>
                </c:pt>
                <c:pt idx="11">
                  <c:v>867</c:v>
                </c:pt>
                <c:pt idx="12">
                  <c:v>10669</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CH" b="0" dirty="0"/>
              <a:t>Anzahl Strafanzeigen </a:t>
            </a:r>
            <a:r>
              <a:rPr lang="de-CH" b="0" dirty="0" smtClean="0"/>
              <a:t>pro</a:t>
            </a:r>
            <a:r>
              <a:rPr lang="de-CH" b="0" baseline="0" dirty="0" smtClean="0"/>
              <a:t> </a:t>
            </a:r>
            <a:r>
              <a:rPr lang="de-CH" b="0" dirty="0" smtClean="0"/>
              <a:t>1000 </a:t>
            </a:r>
            <a:r>
              <a:rPr lang="de-CH" b="0" dirty="0"/>
              <a:t>Einwohner</a:t>
            </a:r>
          </a:p>
        </c:rich>
      </c:tx>
      <c:layout>
        <c:manualLayout>
          <c:xMode val="edge"/>
          <c:yMode val="edge"/>
          <c:x val="0.14750492637126647"/>
          <c:y val="3.6922169603169741E-2"/>
        </c:manualLayout>
      </c:layout>
      <c:overlay val="0"/>
    </c:title>
    <c:autoTitleDeleted val="0"/>
    <c:plotArea>
      <c:layout>
        <c:manualLayout>
          <c:layoutTarget val="inner"/>
          <c:xMode val="edge"/>
          <c:yMode val="edge"/>
          <c:x val="8.8961428528143344E-2"/>
          <c:y val="0.12318152681814584"/>
          <c:w val="0.88887066420229399"/>
          <c:h val="0.65390439675266299"/>
        </c:manualLayout>
      </c:layout>
      <c:barChart>
        <c:barDir val="col"/>
        <c:grouping val="clustered"/>
        <c:varyColors val="0"/>
        <c:ser>
          <c:idx val="0"/>
          <c:order val="0"/>
          <c:tx>
            <c:strRef>
              <c:f>Tabelle1!$B$1</c:f>
              <c:strCache>
                <c:ptCount val="1"/>
                <c:pt idx="0">
                  <c:v>Anzahl Strafanzeigen pro 1000 Einwohner</c:v>
                </c:pt>
              </c:strCache>
            </c:strRef>
          </c:tx>
          <c:invertIfNegative val="0"/>
          <c:cat>
            <c:strRef>
              <c:f>Tabelle1!$A$2:$A$8</c:f>
              <c:strCache>
                <c:ptCount val="7"/>
                <c:pt idx="0">
                  <c:v>Kanton
 Zug</c:v>
                </c:pt>
                <c:pt idx="1">
                  <c:v>Kanton
 Basel
-Stadt</c:v>
                </c:pt>
                <c:pt idx="2">
                  <c:v>Kanton
 Bern</c:v>
                </c:pt>
                <c:pt idx="3">
                  <c:v>Kanton
 Genf</c:v>
                </c:pt>
                <c:pt idx="4">
                  <c:v>Kanton
 Waadt</c:v>
                </c:pt>
                <c:pt idx="5">
                  <c:v>Kanton
 Zürich</c:v>
                </c:pt>
                <c:pt idx="6">
                  <c:v>Ø
 Schweiz</c:v>
                </c:pt>
              </c:strCache>
            </c:strRef>
          </c:cat>
          <c:val>
            <c:numRef>
              <c:f>Tabelle1!$B$2:$B$8</c:f>
              <c:numCache>
                <c:formatCode>General</c:formatCode>
                <c:ptCount val="7"/>
                <c:pt idx="0">
                  <c:v>44.2</c:v>
                </c:pt>
                <c:pt idx="1">
                  <c:v>110.1</c:v>
                </c:pt>
                <c:pt idx="2">
                  <c:v>53.9</c:v>
                </c:pt>
                <c:pt idx="3">
                  <c:v>107.1</c:v>
                </c:pt>
                <c:pt idx="4">
                  <c:v>70.5</c:v>
                </c:pt>
                <c:pt idx="5">
                  <c:v>59.8</c:v>
                </c:pt>
                <c:pt idx="6">
                  <c:v>56.2</c:v>
                </c:pt>
              </c:numCache>
            </c:numRef>
          </c:val>
        </c:ser>
        <c:dLbls>
          <c:showLegendKey val="0"/>
          <c:showVal val="0"/>
          <c:showCatName val="0"/>
          <c:showSerName val="0"/>
          <c:showPercent val="0"/>
          <c:showBubbleSize val="0"/>
        </c:dLbls>
        <c:gapWidth val="150"/>
        <c:axId val="504187520"/>
        <c:axId val="504189312"/>
      </c:barChart>
      <c:catAx>
        <c:axId val="504187520"/>
        <c:scaling>
          <c:orientation val="minMax"/>
        </c:scaling>
        <c:delete val="0"/>
        <c:axPos val="b"/>
        <c:majorTickMark val="in"/>
        <c:minorTickMark val="none"/>
        <c:tickLblPos val="low"/>
        <c:txPr>
          <a:bodyPr rot="0" vert="horz" anchor="t" anchorCtr="0"/>
          <a:lstStyle/>
          <a:p>
            <a:pPr>
              <a:defRPr/>
            </a:pPr>
            <a:endParaRPr lang="de-DE"/>
          </a:p>
        </c:txPr>
        <c:crossAx val="504189312"/>
        <c:crosses val="autoZero"/>
        <c:auto val="1"/>
        <c:lblAlgn val="ctr"/>
        <c:lblOffset val="100"/>
        <c:noMultiLvlLbl val="0"/>
      </c:catAx>
      <c:valAx>
        <c:axId val="504189312"/>
        <c:scaling>
          <c:orientation val="minMax"/>
        </c:scaling>
        <c:delete val="0"/>
        <c:axPos val="l"/>
        <c:majorGridlines/>
        <c:numFmt formatCode="General" sourceLinked="1"/>
        <c:majorTickMark val="out"/>
        <c:minorTickMark val="none"/>
        <c:tickLblPos val="nextTo"/>
        <c:crossAx val="504187520"/>
        <c:crosses val="autoZero"/>
        <c:crossBetween val="between"/>
      </c:valAx>
    </c:plotArea>
    <c:plotVisOnly val="1"/>
    <c:dispBlanksAs val="gap"/>
    <c:showDLblsOverMax val="0"/>
  </c:chart>
  <c:spPr>
    <a:noFill/>
  </c:spPr>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125303559669659"/>
          <c:y val="0.13536229210858003"/>
          <c:w val="0.69577763703700601"/>
          <c:h val="0.82476559377785974"/>
        </c:manualLayout>
      </c:layout>
      <c:barChart>
        <c:barDir val="bar"/>
        <c:grouping val="clustered"/>
        <c:varyColors val="0"/>
        <c:ser>
          <c:idx val="0"/>
          <c:order val="0"/>
          <c:spPr>
            <a:solidFill>
              <a:srgbClr val="99CCFF"/>
            </a:solidFill>
            <a:ln w="12700">
              <a:solidFill>
                <a:srgbClr val="000000"/>
              </a:solidFill>
              <a:prstDash val="solid"/>
            </a:ln>
          </c:spPr>
          <c:invertIfNegative val="0"/>
          <c:dPt>
            <c:idx val="0"/>
            <c:invertIfNegative val="0"/>
            <c:bubble3D val="0"/>
            <c:spPr>
              <a:solidFill>
                <a:srgbClr val="0000FF"/>
              </a:solidFill>
              <a:ln w="12700">
                <a:solidFill>
                  <a:srgbClr val="000000"/>
                </a:solidFill>
                <a:prstDash val="solid"/>
              </a:ln>
            </c:spPr>
          </c:dPt>
          <c:dPt>
            <c:idx val="1"/>
            <c:invertIfNegative val="0"/>
            <c:bubble3D val="0"/>
            <c:spPr>
              <a:solidFill>
                <a:srgbClr val="0000FF"/>
              </a:solidFill>
              <a:ln w="12700">
                <a:solidFill>
                  <a:srgbClr val="000000"/>
                </a:solidFill>
                <a:prstDash val="solid"/>
              </a:ln>
            </c:spPr>
          </c:dPt>
          <c:dPt>
            <c:idx val="2"/>
            <c:invertIfNegative val="0"/>
            <c:bubble3D val="0"/>
            <c:spPr>
              <a:solidFill>
                <a:srgbClr val="FF0000"/>
              </a:solidFill>
              <a:ln w="12700">
                <a:solidFill>
                  <a:srgbClr val="000000"/>
                </a:solidFill>
                <a:prstDash val="solid"/>
              </a:ln>
            </c:spPr>
          </c:dPt>
          <c:dLbls>
            <c:dLbl>
              <c:idx val="0"/>
              <c:layout/>
              <c:tx>
                <c:rich>
                  <a:bodyPr/>
                  <a:lstStyle/>
                  <a:p>
                    <a:pPr algn="l">
                      <a:defRPr sz="800" b="1" i="0" u="none" strike="noStrike" baseline="0">
                        <a:solidFill>
                          <a:srgbClr val="FFFFFF"/>
                        </a:solidFill>
                        <a:latin typeface="Arial"/>
                        <a:ea typeface="Arial"/>
                        <a:cs typeface="Arial"/>
                      </a:defRPr>
                    </a:pPr>
                    <a:r>
                      <a:rPr lang="en-US"/>
                      <a:t>8.6/9.6%</a:t>
                    </a:r>
                  </a:p>
                </c:rich>
              </c:tx>
              <c:spPr>
                <a:noFill/>
                <a:ln w="25400">
                  <a:noFill/>
                </a:ln>
              </c:spPr>
              <c:dLblPos val="inBase"/>
              <c:showLegendKey val="0"/>
              <c:showVal val="1"/>
              <c:showCatName val="0"/>
              <c:showSerName val="0"/>
              <c:showPercent val="0"/>
              <c:showBubbleSize val="0"/>
            </c:dLbl>
            <c:dLbl>
              <c:idx val="1"/>
              <c:spPr>
                <a:noFill/>
                <a:ln w="25400">
                  <a:noFill/>
                </a:ln>
              </c:spPr>
              <c:txPr>
                <a:bodyPr/>
                <a:lstStyle/>
                <a:p>
                  <a:pPr algn="l">
                    <a:defRPr sz="800" b="1" i="0" u="none" strike="noStrike" baseline="0">
                      <a:solidFill>
                        <a:srgbClr val="FFFFFF"/>
                      </a:solidFill>
                      <a:latin typeface="Arial"/>
                      <a:ea typeface="Arial"/>
                      <a:cs typeface="Arial"/>
                    </a:defRPr>
                  </a:pPr>
                  <a:endParaRPr lang="de-DE"/>
                </a:p>
              </c:txPr>
              <c:dLblPos val="inBase"/>
              <c:showLegendKey val="0"/>
              <c:showVal val="1"/>
              <c:showCatName val="0"/>
              <c:showSerName val="0"/>
              <c:showPercent val="0"/>
              <c:showBubbleSize val="0"/>
            </c:dLbl>
            <c:spPr>
              <a:noFill/>
              <a:ln w="25400">
                <a:noFill/>
              </a:ln>
            </c:spPr>
            <c:txPr>
              <a:bodyPr/>
              <a:lstStyle/>
              <a:p>
                <a:pPr algn="l">
                  <a:defRPr sz="800" b="1" i="0" u="none" strike="noStrike" baseline="0">
                    <a:solidFill>
                      <a:srgbClr val="000000"/>
                    </a:solidFill>
                    <a:latin typeface="Arial"/>
                    <a:ea typeface="Arial"/>
                    <a:cs typeface="Arial"/>
                  </a:defRPr>
                </a:pPr>
                <a:endParaRPr lang="de-DE"/>
              </a:p>
            </c:txPr>
            <c:dLblPos val="inBase"/>
            <c:showLegendKey val="0"/>
            <c:showVal val="1"/>
            <c:showCatName val="0"/>
            <c:showSerName val="0"/>
            <c:showPercent val="0"/>
            <c:showBubbleSize val="0"/>
            <c:showLeaderLines val="0"/>
          </c:dLbls>
          <c:cat>
            <c:strRef>
              <c:f>D!$A$3:$A$14</c:f>
              <c:strCache>
                <c:ptCount val="12"/>
                <c:pt idx="0">
                  <c:v>Zug (privilegiert)</c:v>
                </c:pt>
                <c:pt idx="1">
                  <c:v>Zug (ordentlich)</c:v>
                </c:pt>
                <c:pt idx="2">
                  <c:v>Schweiz</c:v>
                </c:pt>
                <c:pt idx="3">
                  <c:v>Irland</c:v>
                </c:pt>
                <c:pt idx="4">
                  <c:v>Grossbritannien</c:v>
                </c:pt>
                <c:pt idx="5">
                  <c:v>Niederlande</c:v>
                </c:pt>
                <c:pt idx="6">
                  <c:v>China</c:v>
                </c:pt>
                <c:pt idx="7">
                  <c:v>Luxemburg</c:v>
                </c:pt>
                <c:pt idx="8">
                  <c:v>Deutschland</c:v>
                </c:pt>
                <c:pt idx="9">
                  <c:v>Japan</c:v>
                </c:pt>
                <c:pt idx="10">
                  <c:v>Indien</c:v>
                </c:pt>
                <c:pt idx="11">
                  <c:v>USA</c:v>
                </c:pt>
              </c:strCache>
            </c:strRef>
          </c:cat>
          <c:val>
            <c:numRef>
              <c:f>D!$B$3:$B$14</c:f>
              <c:numCache>
                <c:formatCode>0.0%</c:formatCode>
                <c:ptCount val="12"/>
                <c:pt idx="0">
                  <c:v>8.5999999999999993E-2</c:v>
                </c:pt>
                <c:pt idx="1">
                  <c:v>0.14599999999999999</c:v>
                </c:pt>
                <c:pt idx="2">
                  <c:v>0.17799999999999999</c:v>
                </c:pt>
                <c:pt idx="3">
                  <c:v>0.125</c:v>
                </c:pt>
                <c:pt idx="4">
                  <c:v>0.19</c:v>
                </c:pt>
                <c:pt idx="5">
                  <c:v>0.25</c:v>
                </c:pt>
                <c:pt idx="6">
                  <c:v>0.25</c:v>
                </c:pt>
                <c:pt idx="7">
                  <c:v>0.27100000000000002</c:v>
                </c:pt>
                <c:pt idx="8">
                  <c:v>0.29799999999999999</c:v>
                </c:pt>
                <c:pt idx="9">
                  <c:v>0.307</c:v>
                </c:pt>
                <c:pt idx="10">
                  <c:v>0.34599999999999997</c:v>
                </c:pt>
                <c:pt idx="11">
                  <c:v>0.4</c:v>
                </c:pt>
              </c:numCache>
            </c:numRef>
          </c:val>
        </c:ser>
        <c:dLbls>
          <c:dLblPos val="inBase"/>
          <c:showLegendKey val="0"/>
          <c:showVal val="1"/>
          <c:showCatName val="0"/>
          <c:showSerName val="0"/>
          <c:showPercent val="0"/>
          <c:showBubbleSize val="0"/>
        </c:dLbls>
        <c:gapWidth val="50"/>
        <c:axId val="259604864"/>
        <c:axId val="259606400"/>
      </c:barChart>
      <c:catAx>
        <c:axId val="259604864"/>
        <c:scaling>
          <c:orientation val="maxMin"/>
        </c:scaling>
        <c:delete val="0"/>
        <c:axPos val="l"/>
        <c:numFmt formatCode="0" sourceLinked="0"/>
        <c:majorTickMark val="out"/>
        <c:minorTickMark val="none"/>
        <c:tickLblPos val="nextTo"/>
        <c:spPr>
          <a:ln w="9525">
            <a:noFill/>
          </a:ln>
        </c:spPr>
        <c:txPr>
          <a:bodyPr rot="0" vert="horz"/>
          <a:lstStyle/>
          <a:p>
            <a:pPr>
              <a:defRPr sz="900" b="0" i="0" u="none" strike="noStrike" baseline="0">
                <a:solidFill>
                  <a:srgbClr val="000000"/>
                </a:solidFill>
                <a:latin typeface="Arial"/>
                <a:ea typeface="Arial"/>
                <a:cs typeface="Arial"/>
              </a:defRPr>
            </a:pPr>
            <a:endParaRPr lang="de-DE"/>
          </a:p>
        </c:txPr>
        <c:crossAx val="259606400"/>
        <c:crosses val="autoZero"/>
        <c:auto val="1"/>
        <c:lblAlgn val="ctr"/>
        <c:lblOffset val="100"/>
        <c:tickLblSkip val="1"/>
        <c:tickMarkSkip val="1"/>
        <c:noMultiLvlLbl val="0"/>
      </c:catAx>
      <c:valAx>
        <c:axId val="259606400"/>
        <c:scaling>
          <c:orientation val="minMax"/>
        </c:scaling>
        <c:delete val="0"/>
        <c:axPos val="t"/>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de-DE"/>
          </a:p>
        </c:txPr>
        <c:crossAx val="259604864"/>
        <c:crosses val="autoZero"/>
        <c:crossBetween val="between"/>
        <c:majorUnit val="0.1"/>
      </c:valAx>
      <c:spPr>
        <a:no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800" b="0" i="0" u="none" strike="noStrike" baseline="0">
          <a:solidFill>
            <a:srgbClr val="000000"/>
          </a:solidFill>
          <a:latin typeface="Arial"/>
          <a:ea typeface="Arial"/>
          <a:cs typeface="Arial"/>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Tabelle1!$B$1</c:f>
              <c:strCache>
                <c:ptCount val="1"/>
                <c:pt idx="0">
                  <c:v>Switzerland </c:v>
                </c:pt>
              </c:strCache>
            </c:strRef>
          </c:tx>
          <c:spPr>
            <a:ln w="76136">
              <a:solidFill>
                <a:srgbClr val="FF0000"/>
              </a:solidFill>
            </a:ln>
          </c:spPr>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Tabelle1!$B$2:$B$12</c:f>
              <c:numCache>
                <c:formatCode>General</c:formatCode>
                <c:ptCount val="11"/>
                <c:pt idx="0">
                  <c:v>21.3</c:v>
                </c:pt>
                <c:pt idx="1">
                  <c:v>20.63</c:v>
                </c:pt>
                <c:pt idx="2">
                  <c:v>19.2</c:v>
                </c:pt>
                <c:pt idx="3">
                  <c:v>18.96</c:v>
                </c:pt>
                <c:pt idx="4">
                  <c:v>18.75</c:v>
                </c:pt>
                <c:pt idx="5">
                  <c:v>18.309999999999999</c:v>
                </c:pt>
                <c:pt idx="6">
                  <c:v>18.059999999999999</c:v>
                </c:pt>
                <c:pt idx="7">
                  <c:v>18.010000000000002</c:v>
                </c:pt>
                <c:pt idx="8">
                  <c:v>17.920000000000002</c:v>
                </c:pt>
                <c:pt idx="9">
                  <c:v>17.920000000000002</c:v>
                </c:pt>
                <c:pt idx="10">
                  <c:v>17.77</c:v>
                </c:pt>
              </c:numCache>
            </c:numRef>
          </c:val>
          <c:smooth val="0"/>
        </c:ser>
        <c:ser>
          <c:idx val="1"/>
          <c:order val="1"/>
          <c:tx>
            <c:strRef>
              <c:f>Tabelle1!$C$1</c:f>
              <c:strCache>
                <c:ptCount val="1"/>
                <c:pt idx="0">
                  <c:v>Canton of Zug</c:v>
                </c:pt>
              </c:strCache>
            </c:strRef>
          </c:tx>
          <c:spPr>
            <a:ln w="76136">
              <a:solidFill>
                <a:schemeClr val="accent1"/>
              </a:solidFill>
            </a:ln>
          </c:spPr>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Tabelle1!$C$2:$C$12</c:f>
              <c:numCache>
                <c:formatCode>General</c:formatCode>
                <c:ptCount val="11"/>
                <c:pt idx="0">
                  <c:v>16.27</c:v>
                </c:pt>
                <c:pt idx="1">
                  <c:v>16.100000000000001</c:v>
                </c:pt>
                <c:pt idx="2">
                  <c:v>16.09</c:v>
                </c:pt>
                <c:pt idx="3">
                  <c:v>15.79</c:v>
                </c:pt>
                <c:pt idx="4">
                  <c:v>15.64</c:v>
                </c:pt>
                <c:pt idx="5">
                  <c:v>15.38</c:v>
                </c:pt>
                <c:pt idx="6">
                  <c:v>15.11</c:v>
                </c:pt>
                <c:pt idx="7">
                  <c:v>14.88</c:v>
                </c:pt>
                <c:pt idx="8">
                  <c:v>14.6</c:v>
                </c:pt>
                <c:pt idx="9">
                  <c:v>14.6</c:v>
                </c:pt>
                <c:pt idx="10">
                  <c:v>14.6</c:v>
                </c:pt>
              </c:numCache>
            </c:numRef>
          </c:val>
          <c:smooth val="0"/>
        </c:ser>
        <c:ser>
          <c:idx val="2"/>
          <c:order val="2"/>
          <c:tx>
            <c:strRef>
              <c:f>Tabelle1!$D$1</c:f>
              <c:strCache>
                <c:ptCount val="1"/>
                <c:pt idx="0">
                  <c:v>UK </c:v>
                </c:pt>
              </c:strCache>
            </c:strRef>
          </c:tx>
          <c:spPr>
            <a:ln>
              <a:solidFill>
                <a:schemeClr val="bg2">
                  <a:lumMod val="60000"/>
                  <a:lumOff val="40000"/>
                </a:schemeClr>
              </a:solidFill>
            </a:ln>
          </c:spPr>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Tabelle1!$D$2:$D$12</c:f>
              <c:numCache>
                <c:formatCode>General</c:formatCode>
                <c:ptCount val="11"/>
                <c:pt idx="0">
                  <c:v>30</c:v>
                </c:pt>
                <c:pt idx="1">
                  <c:v>30</c:v>
                </c:pt>
                <c:pt idx="2">
                  <c:v>30</c:v>
                </c:pt>
                <c:pt idx="3">
                  <c:v>28</c:v>
                </c:pt>
                <c:pt idx="4">
                  <c:v>28</c:v>
                </c:pt>
                <c:pt idx="5">
                  <c:v>26</c:v>
                </c:pt>
                <c:pt idx="6">
                  <c:v>24</c:v>
                </c:pt>
                <c:pt idx="7">
                  <c:v>23</c:v>
                </c:pt>
                <c:pt idx="8">
                  <c:v>21</c:v>
                </c:pt>
                <c:pt idx="9">
                  <c:v>20</c:v>
                </c:pt>
                <c:pt idx="10">
                  <c:v>19</c:v>
                </c:pt>
              </c:numCache>
            </c:numRef>
          </c:val>
          <c:smooth val="0"/>
        </c:ser>
        <c:ser>
          <c:idx val="3"/>
          <c:order val="3"/>
          <c:tx>
            <c:strRef>
              <c:f>Tabelle1!$E$1</c:f>
              <c:strCache>
                <c:ptCount val="1"/>
                <c:pt idx="0">
                  <c:v>Netherlands</c:v>
                </c:pt>
              </c:strCache>
            </c:strRef>
          </c:tx>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Tabelle1!$E$2:$E$12</c:f>
              <c:numCache>
                <c:formatCode>General</c:formatCode>
                <c:ptCount val="11"/>
                <c:pt idx="0">
                  <c:v>29.6</c:v>
                </c:pt>
                <c:pt idx="1">
                  <c:v>25.5</c:v>
                </c:pt>
                <c:pt idx="2">
                  <c:v>25.5</c:v>
                </c:pt>
                <c:pt idx="3">
                  <c:v>25.5</c:v>
                </c:pt>
                <c:pt idx="4">
                  <c:v>25.5</c:v>
                </c:pt>
                <c:pt idx="5">
                  <c:v>25</c:v>
                </c:pt>
                <c:pt idx="6">
                  <c:v>25</c:v>
                </c:pt>
                <c:pt idx="7">
                  <c:v>25</c:v>
                </c:pt>
                <c:pt idx="8">
                  <c:v>25</c:v>
                </c:pt>
                <c:pt idx="9">
                  <c:v>25</c:v>
                </c:pt>
                <c:pt idx="10">
                  <c:v>25</c:v>
                </c:pt>
              </c:numCache>
            </c:numRef>
          </c:val>
          <c:smooth val="0"/>
        </c:ser>
        <c:ser>
          <c:idx val="4"/>
          <c:order val="4"/>
          <c:tx>
            <c:strRef>
              <c:f>Tabelle1!$F$1</c:f>
              <c:strCache>
                <c:ptCount val="1"/>
                <c:pt idx="0">
                  <c:v>China</c:v>
                </c:pt>
              </c:strCache>
            </c:strRef>
          </c:tx>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Tabelle1!$F$2:$F$12</c:f>
              <c:numCache>
                <c:formatCode>General</c:formatCode>
                <c:ptCount val="11"/>
                <c:pt idx="0">
                  <c:v>33</c:v>
                </c:pt>
                <c:pt idx="1">
                  <c:v>33</c:v>
                </c:pt>
                <c:pt idx="2">
                  <c:v>25</c:v>
                </c:pt>
                <c:pt idx="3">
                  <c:v>25</c:v>
                </c:pt>
                <c:pt idx="4">
                  <c:v>25</c:v>
                </c:pt>
                <c:pt idx="5">
                  <c:v>25</c:v>
                </c:pt>
                <c:pt idx="6">
                  <c:v>25</c:v>
                </c:pt>
                <c:pt idx="7">
                  <c:v>25</c:v>
                </c:pt>
                <c:pt idx="8">
                  <c:v>25</c:v>
                </c:pt>
                <c:pt idx="9">
                  <c:v>25</c:v>
                </c:pt>
                <c:pt idx="10">
                  <c:v>25</c:v>
                </c:pt>
              </c:numCache>
            </c:numRef>
          </c:val>
          <c:smooth val="0"/>
        </c:ser>
        <c:ser>
          <c:idx val="5"/>
          <c:order val="5"/>
          <c:tx>
            <c:strRef>
              <c:f>Tabelle1!$G$1</c:f>
              <c:strCache>
                <c:ptCount val="1"/>
                <c:pt idx="0">
                  <c:v>Luxemburg</c:v>
                </c:pt>
              </c:strCache>
            </c:strRef>
          </c:tx>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Tabelle1!$G$2:$G$12</c:f>
              <c:numCache>
                <c:formatCode>General</c:formatCode>
                <c:ptCount val="11"/>
                <c:pt idx="0">
                  <c:v>29.63</c:v>
                </c:pt>
                <c:pt idx="1">
                  <c:v>29.63</c:v>
                </c:pt>
                <c:pt idx="2">
                  <c:v>29.63</c:v>
                </c:pt>
                <c:pt idx="3">
                  <c:v>28.59</c:v>
                </c:pt>
                <c:pt idx="4">
                  <c:v>28.59</c:v>
                </c:pt>
                <c:pt idx="5">
                  <c:v>28.8</c:v>
                </c:pt>
                <c:pt idx="6">
                  <c:v>28.8</c:v>
                </c:pt>
                <c:pt idx="7">
                  <c:v>29.22</c:v>
                </c:pt>
                <c:pt idx="8">
                  <c:v>29.22</c:v>
                </c:pt>
                <c:pt idx="9">
                  <c:v>29.22</c:v>
                </c:pt>
                <c:pt idx="10">
                  <c:v>27.08</c:v>
                </c:pt>
              </c:numCache>
            </c:numRef>
          </c:val>
          <c:smooth val="0"/>
        </c:ser>
        <c:ser>
          <c:idx val="6"/>
          <c:order val="6"/>
          <c:tx>
            <c:strRef>
              <c:f>Tabelle1!$H$1</c:f>
              <c:strCache>
                <c:ptCount val="1"/>
                <c:pt idx="0">
                  <c:v>Germany</c:v>
                </c:pt>
              </c:strCache>
            </c:strRef>
          </c:tx>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Tabelle1!$H$2:$H$12</c:f>
              <c:numCache>
                <c:formatCode>General</c:formatCode>
                <c:ptCount val="11"/>
                <c:pt idx="0">
                  <c:v>38.340000000000003</c:v>
                </c:pt>
                <c:pt idx="1">
                  <c:v>38.36</c:v>
                </c:pt>
                <c:pt idx="2">
                  <c:v>29.51</c:v>
                </c:pt>
                <c:pt idx="3">
                  <c:v>29.44</c:v>
                </c:pt>
                <c:pt idx="4">
                  <c:v>29.41</c:v>
                </c:pt>
                <c:pt idx="5">
                  <c:v>29.37</c:v>
                </c:pt>
                <c:pt idx="6">
                  <c:v>29.48</c:v>
                </c:pt>
                <c:pt idx="7">
                  <c:v>29.55</c:v>
                </c:pt>
                <c:pt idx="8">
                  <c:v>29.58</c:v>
                </c:pt>
                <c:pt idx="9">
                  <c:v>29.65</c:v>
                </c:pt>
                <c:pt idx="10">
                  <c:v>29.79</c:v>
                </c:pt>
              </c:numCache>
            </c:numRef>
          </c:val>
          <c:smooth val="0"/>
        </c:ser>
        <c:ser>
          <c:idx val="7"/>
          <c:order val="7"/>
          <c:tx>
            <c:strRef>
              <c:f>Tabelle1!$I$1</c:f>
              <c:strCache>
                <c:ptCount val="1"/>
                <c:pt idx="0">
                  <c:v>India</c:v>
                </c:pt>
              </c:strCache>
            </c:strRef>
          </c:tx>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Tabelle1!$I$2:$I$12</c:f>
              <c:numCache>
                <c:formatCode>General</c:formatCode>
                <c:ptCount val="11"/>
                <c:pt idx="0">
                  <c:v>33.659999999999997</c:v>
                </c:pt>
                <c:pt idx="1">
                  <c:v>33.99</c:v>
                </c:pt>
                <c:pt idx="2">
                  <c:v>33.99</c:v>
                </c:pt>
                <c:pt idx="3">
                  <c:v>33.99</c:v>
                </c:pt>
                <c:pt idx="4">
                  <c:v>33.99</c:v>
                </c:pt>
                <c:pt idx="5">
                  <c:v>32.44</c:v>
                </c:pt>
                <c:pt idx="6">
                  <c:v>32.450000000000003</c:v>
                </c:pt>
                <c:pt idx="7">
                  <c:v>33.99</c:v>
                </c:pt>
                <c:pt idx="8">
                  <c:v>33.99</c:v>
                </c:pt>
                <c:pt idx="9">
                  <c:v>34.61</c:v>
                </c:pt>
                <c:pt idx="10">
                  <c:v>34.61</c:v>
                </c:pt>
              </c:numCache>
            </c:numRef>
          </c:val>
          <c:smooth val="0"/>
        </c:ser>
        <c:ser>
          <c:idx val="8"/>
          <c:order val="8"/>
          <c:tx>
            <c:strRef>
              <c:f>Tabelle1!$J$1</c:f>
              <c:strCache>
                <c:ptCount val="1"/>
                <c:pt idx="0">
                  <c:v>Singapore</c:v>
                </c:pt>
              </c:strCache>
            </c:strRef>
          </c:tx>
          <c:spPr>
            <a:ln>
              <a:solidFill>
                <a:srgbClr val="BB07A6"/>
              </a:solidFill>
            </a:ln>
          </c:spPr>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Tabelle1!$J$2:$J$12</c:f>
              <c:numCache>
                <c:formatCode>General</c:formatCode>
                <c:ptCount val="11"/>
                <c:pt idx="0">
                  <c:v>20</c:v>
                </c:pt>
                <c:pt idx="1">
                  <c:v>20</c:v>
                </c:pt>
                <c:pt idx="2">
                  <c:v>18</c:v>
                </c:pt>
                <c:pt idx="3">
                  <c:v>18</c:v>
                </c:pt>
                <c:pt idx="4">
                  <c:v>17</c:v>
                </c:pt>
                <c:pt idx="5">
                  <c:v>17</c:v>
                </c:pt>
                <c:pt idx="6">
                  <c:v>17</c:v>
                </c:pt>
                <c:pt idx="7">
                  <c:v>17</c:v>
                </c:pt>
                <c:pt idx="8">
                  <c:v>17</c:v>
                </c:pt>
                <c:pt idx="9">
                  <c:v>17</c:v>
                </c:pt>
                <c:pt idx="10">
                  <c:v>17</c:v>
                </c:pt>
              </c:numCache>
            </c:numRef>
          </c:val>
          <c:smooth val="0"/>
        </c:ser>
        <c:ser>
          <c:idx val="9"/>
          <c:order val="9"/>
          <c:tx>
            <c:strRef>
              <c:f>Tabelle1!$K$1</c:f>
              <c:strCache>
                <c:ptCount val="1"/>
                <c:pt idx="0">
                  <c:v>US</c:v>
                </c:pt>
              </c:strCache>
            </c:strRef>
          </c:tx>
          <c:spPr>
            <a:ln>
              <a:solidFill>
                <a:srgbClr val="0F9916"/>
              </a:solidFill>
            </a:ln>
          </c:spPr>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Tabelle1!$K$2:$K$12</c:f>
              <c:numCache>
                <c:formatCode>General</c:formatCode>
                <c:ptCount val="11"/>
                <c:pt idx="0">
                  <c:v>40</c:v>
                </c:pt>
                <c:pt idx="1">
                  <c:v>40</c:v>
                </c:pt>
                <c:pt idx="2">
                  <c:v>40</c:v>
                </c:pt>
                <c:pt idx="3">
                  <c:v>40</c:v>
                </c:pt>
                <c:pt idx="4">
                  <c:v>40</c:v>
                </c:pt>
                <c:pt idx="5">
                  <c:v>40</c:v>
                </c:pt>
                <c:pt idx="6">
                  <c:v>40</c:v>
                </c:pt>
                <c:pt idx="7">
                  <c:v>40</c:v>
                </c:pt>
                <c:pt idx="8">
                  <c:v>40</c:v>
                </c:pt>
                <c:pt idx="9">
                  <c:v>40</c:v>
                </c:pt>
                <c:pt idx="10">
                  <c:v>40</c:v>
                </c:pt>
              </c:numCache>
            </c:numRef>
          </c:val>
          <c:smooth val="0"/>
        </c:ser>
        <c:ser>
          <c:idx val="10"/>
          <c:order val="10"/>
          <c:tx>
            <c:strRef>
              <c:f>Tabelle1!$L$1</c:f>
              <c:strCache>
                <c:ptCount val="1"/>
                <c:pt idx="0">
                  <c:v>Ireland</c:v>
                </c:pt>
              </c:strCache>
            </c:strRef>
          </c:tx>
          <c:marker>
            <c:symbol val="none"/>
          </c:marker>
          <c:cat>
            <c:numRef>
              <c:f>Tabelle1!$A$2:$A$12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Tabelle1!$L$2:$L$12</c:f>
              <c:numCache>
                <c:formatCode>General</c:formatCode>
                <c:ptCount val="11"/>
                <c:pt idx="0">
                  <c:v>12.5</c:v>
                </c:pt>
                <c:pt idx="1">
                  <c:v>12.5</c:v>
                </c:pt>
                <c:pt idx="2">
                  <c:v>12.5</c:v>
                </c:pt>
                <c:pt idx="3">
                  <c:v>12.5</c:v>
                </c:pt>
                <c:pt idx="4">
                  <c:v>12.5</c:v>
                </c:pt>
                <c:pt idx="5">
                  <c:v>12.5</c:v>
                </c:pt>
                <c:pt idx="6">
                  <c:v>12.5</c:v>
                </c:pt>
                <c:pt idx="7">
                  <c:v>12.5</c:v>
                </c:pt>
                <c:pt idx="8">
                  <c:v>12.5</c:v>
                </c:pt>
                <c:pt idx="9">
                  <c:v>12.5</c:v>
                </c:pt>
                <c:pt idx="10">
                  <c:v>12.5</c:v>
                </c:pt>
              </c:numCache>
            </c:numRef>
          </c:val>
          <c:smooth val="0"/>
        </c:ser>
        <c:dLbls>
          <c:showLegendKey val="0"/>
          <c:showVal val="0"/>
          <c:showCatName val="0"/>
          <c:showSerName val="0"/>
          <c:showPercent val="0"/>
          <c:showBubbleSize val="0"/>
        </c:dLbls>
        <c:marker val="1"/>
        <c:smooth val="0"/>
        <c:axId val="516358144"/>
        <c:axId val="516359680"/>
      </c:lineChart>
      <c:catAx>
        <c:axId val="516358144"/>
        <c:scaling>
          <c:orientation val="minMax"/>
        </c:scaling>
        <c:delete val="0"/>
        <c:axPos val="b"/>
        <c:numFmt formatCode="General" sourceLinked="1"/>
        <c:majorTickMark val="out"/>
        <c:minorTickMark val="none"/>
        <c:tickLblPos val="nextTo"/>
        <c:txPr>
          <a:bodyPr rot="0" vert="horz"/>
          <a:lstStyle/>
          <a:p>
            <a:pPr>
              <a:defRPr sz="1399" b="0" i="0" u="none" strike="noStrike" baseline="0">
                <a:solidFill>
                  <a:srgbClr val="000000"/>
                </a:solidFill>
                <a:latin typeface="Arial Narrow"/>
                <a:ea typeface="Arial Narrow"/>
                <a:cs typeface="Arial Narrow"/>
              </a:defRPr>
            </a:pPr>
            <a:endParaRPr lang="de-DE"/>
          </a:p>
        </c:txPr>
        <c:crossAx val="516359680"/>
        <c:crosses val="autoZero"/>
        <c:auto val="1"/>
        <c:lblAlgn val="ctr"/>
        <c:lblOffset val="100"/>
        <c:noMultiLvlLbl val="0"/>
      </c:catAx>
      <c:valAx>
        <c:axId val="516359680"/>
        <c:scaling>
          <c:orientation val="minMax"/>
        </c:scaling>
        <c:delete val="0"/>
        <c:axPos val="l"/>
        <c:majorGridlines/>
        <c:numFmt formatCode="0%" sourceLinked="0"/>
        <c:majorTickMark val="out"/>
        <c:minorTickMark val="none"/>
        <c:tickLblPos val="nextTo"/>
        <c:txPr>
          <a:bodyPr rot="0" vert="horz"/>
          <a:lstStyle/>
          <a:p>
            <a:pPr>
              <a:defRPr sz="1399" b="0" i="0" u="none" strike="noStrike" baseline="0">
                <a:solidFill>
                  <a:srgbClr val="000000"/>
                </a:solidFill>
                <a:latin typeface="Arial Narrow"/>
                <a:ea typeface="Arial Narrow"/>
                <a:cs typeface="Arial Narrow"/>
              </a:defRPr>
            </a:pPr>
            <a:endParaRPr lang="de-DE"/>
          </a:p>
        </c:txPr>
        <c:crossAx val="516358144"/>
        <c:crosses val="autoZero"/>
        <c:crossBetween val="between"/>
        <c:dispUnits>
          <c:builtInUnit val="hundreds"/>
        </c:dispUnits>
      </c:valAx>
      <c:spPr>
        <a:noFill/>
        <a:ln w="25386">
          <a:noFill/>
        </a:ln>
      </c:spPr>
    </c:plotArea>
    <c:legend>
      <c:legendPos val="r"/>
      <c:layout/>
      <c:overlay val="0"/>
      <c:txPr>
        <a:bodyPr/>
        <a:lstStyle/>
        <a:p>
          <a:pPr>
            <a:defRPr sz="918" b="0" i="0" u="none" strike="noStrike" baseline="0">
              <a:solidFill>
                <a:srgbClr val="000000"/>
              </a:solidFill>
              <a:latin typeface="Arial"/>
              <a:ea typeface="Arial"/>
              <a:cs typeface="Arial"/>
            </a:defRPr>
          </a:pPr>
          <a:endParaRPr lang="de-DE"/>
        </a:p>
      </c:txPr>
    </c:legend>
    <c:plotVisOnly val="1"/>
    <c:dispBlanksAs val="gap"/>
    <c:showDLblsOverMax val="0"/>
  </c:chart>
  <c:txPr>
    <a:bodyPr/>
    <a:lstStyle/>
    <a:p>
      <a:pPr>
        <a:defRPr sz="1799" b="0" i="0" u="none" strike="noStrike" baseline="0">
          <a:solidFill>
            <a:srgbClr val="000000"/>
          </a:solidFill>
          <a:latin typeface="Arial"/>
          <a:ea typeface="Arial"/>
          <a:cs typeface="Arial"/>
        </a:defRPr>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85113981377691"/>
          <c:y val="3.5139905525880311E-2"/>
          <c:w val="0.80530016692108519"/>
          <c:h val="0.87463650233659906"/>
        </c:manualLayout>
      </c:layout>
      <c:barChart>
        <c:barDir val="bar"/>
        <c:grouping val="clustered"/>
        <c:varyColors val="0"/>
        <c:ser>
          <c:idx val="0"/>
          <c:order val="0"/>
          <c:spPr>
            <a:solidFill>
              <a:srgbClr val="BFDBED"/>
            </a:solidFill>
            <a:ln w="12700">
              <a:solidFill>
                <a:srgbClr val="000000"/>
              </a:solidFill>
              <a:prstDash val="solid"/>
            </a:ln>
          </c:spPr>
          <c:invertIfNegative val="0"/>
          <c:dPt>
            <c:idx val="8"/>
            <c:invertIfNegative val="0"/>
            <c:bubble3D val="0"/>
          </c:dPt>
          <c:dPt>
            <c:idx val="9"/>
            <c:invertIfNegative val="0"/>
            <c:bubble3D val="0"/>
            <c:spPr>
              <a:solidFill>
                <a:srgbClr val="006FB5"/>
              </a:solidFill>
              <a:ln w="12700">
                <a:solidFill>
                  <a:srgbClr val="000000"/>
                </a:solidFill>
                <a:prstDash val="solid"/>
              </a:ln>
            </c:spPr>
          </c:dPt>
          <c:dLbls>
            <c:dLbl>
              <c:idx val="9"/>
              <c:spPr>
                <a:noFill/>
                <a:ln w="25400">
                  <a:noFill/>
                </a:ln>
              </c:spPr>
              <c:txPr>
                <a:bodyPr/>
                <a:lstStyle/>
                <a:p>
                  <a:pPr>
                    <a:defRPr sz="1400" b="0" i="0" u="none" strike="noStrike" baseline="0">
                      <a:solidFill>
                        <a:schemeClr val="bg1"/>
                      </a:solidFill>
                      <a:latin typeface="Arial Narrow" panose="020B0606020202030204" pitchFamily="34" charset="0"/>
                      <a:ea typeface="Arial"/>
                      <a:cs typeface="Arial"/>
                    </a:defRPr>
                  </a:pPr>
                  <a:endParaRPr lang="de-DE"/>
                </a:p>
              </c:txPr>
              <c:dLblPos val="inEnd"/>
              <c:showLegendKey val="0"/>
              <c:showVal val="1"/>
              <c:showCatName val="0"/>
              <c:showSerName val="0"/>
              <c:showPercent val="0"/>
              <c:showBubbleSize val="0"/>
            </c:dLbl>
            <c:spPr>
              <a:noFill/>
              <a:ln w="25400">
                <a:noFill/>
              </a:ln>
            </c:spPr>
            <c:txPr>
              <a:bodyPr/>
              <a:lstStyle/>
              <a:p>
                <a:pPr>
                  <a:defRPr sz="1400" b="0" i="0" u="none" strike="noStrike" baseline="0">
                    <a:solidFill>
                      <a:schemeClr val="tx1"/>
                    </a:solidFill>
                    <a:latin typeface="Arial Narrow" panose="020B0606020202030204" pitchFamily="34" charset="0"/>
                    <a:ea typeface="Arial"/>
                    <a:cs typeface="Arial"/>
                  </a:defRPr>
                </a:pPr>
                <a:endParaRPr lang="de-DE"/>
              </a:p>
            </c:txPr>
            <c:dLblPos val="inEnd"/>
            <c:showLegendKey val="0"/>
            <c:showVal val="1"/>
            <c:showCatName val="0"/>
            <c:showSerName val="0"/>
            <c:showPercent val="0"/>
            <c:showBubbleSize val="0"/>
            <c:showLeaderLines val="0"/>
          </c:dLbls>
          <c:cat>
            <c:strRef>
              <c:f>D!$A$1:$A$10</c:f>
              <c:strCache>
                <c:ptCount val="10"/>
                <c:pt idx="0">
                  <c:v>Niederlande</c:v>
                </c:pt>
                <c:pt idx="1">
                  <c:v>Japan</c:v>
                </c:pt>
                <c:pt idx="2">
                  <c:v>Irland</c:v>
                </c:pt>
                <c:pt idx="3">
                  <c:v>China</c:v>
                </c:pt>
                <c:pt idx="4">
                  <c:v>Grossbritannien</c:v>
                </c:pt>
                <c:pt idx="5">
                  <c:v>Deutschland</c:v>
                </c:pt>
                <c:pt idx="6">
                  <c:v>Luxemburg</c:v>
                </c:pt>
                <c:pt idx="7">
                  <c:v>USA</c:v>
                </c:pt>
                <c:pt idx="8">
                  <c:v>Indien</c:v>
                </c:pt>
                <c:pt idx="9">
                  <c:v>Zug</c:v>
                </c:pt>
              </c:strCache>
            </c:strRef>
          </c:cat>
          <c:val>
            <c:numRef>
              <c:f>D!$B$1:$B$10</c:f>
              <c:numCache>
                <c:formatCode>0%</c:formatCode>
                <c:ptCount val="10"/>
                <c:pt idx="0">
                  <c:v>0.52</c:v>
                </c:pt>
                <c:pt idx="1">
                  <c:v>0.51</c:v>
                </c:pt>
                <c:pt idx="2">
                  <c:v>0.48</c:v>
                </c:pt>
                <c:pt idx="3">
                  <c:v>0.45</c:v>
                </c:pt>
                <c:pt idx="4">
                  <c:v>0.45</c:v>
                </c:pt>
                <c:pt idx="5">
                  <c:v>0.45</c:v>
                </c:pt>
                <c:pt idx="6">
                  <c:v>0.44</c:v>
                </c:pt>
                <c:pt idx="7">
                  <c:v>0.4</c:v>
                </c:pt>
                <c:pt idx="8">
                  <c:v>0.34</c:v>
                </c:pt>
                <c:pt idx="9">
                  <c:v>0.23</c:v>
                </c:pt>
              </c:numCache>
            </c:numRef>
          </c:val>
        </c:ser>
        <c:dLbls>
          <c:showLegendKey val="0"/>
          <c:showVal val="0"/>
          <c:showCatName val="0"/>
          <c:showSerName val="0"/>
          <c:showPercent val="0"/>
          <c:showBubbleSize val="0"/>
        </c:dLbls>
        <c:gapWidth val="66"/>
        <c:axId val="264189440"/>
        <c:axId val="264190976"/>
      </c:barChart>
      <c:catAx>
        <c:axId val="264189440"/>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Narrow" panose="020B0606020202030204" pitchFamily="34" charset="0"/>
                <a:ea typeface="Arial"/>
                <a:cs typeface="Arial"/>
              </a:defRPr>
            </a:pPr>
            <a:endParaRPr lang="de-DE"/>
          </a:p>
        </c:txPr>
        <c:crossAx val="264190976"/>
        <c:crosses val="autoZero"/>
        <c:auto val="1"/>
        <c:lblAlgn val="ctr"/>
        <c:lblOffset val="100"/>
        <c:tickLblSkip val="1"/>
        <c:tickMarkSkip val="1"/>
        <c:noMultiLvlLbl val="0"/>
      </c:catAx>
      <c:valAx>
        <c:axId val="264190976"/>
        <c:scaling>
          <c:orientation val="minMax"/>
        </c:scaling>
        <c:delete val="0"/>
        <c:axPos val="b"/>
        <c:majorGridlines>
          <c:spPr>
            <a:ln w="3175">
              <a:solidFill>
                <a:srgbClr val="00000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Narrow" panose="020B0606020202030204" pitchFamily="34" charset="0"/>
                <a:ea typeface="Arial"/>
                <a:cs typeface="Arial"/>
              </a:defRPr>
            </a:pPr>
            <a:endParaRPr lang="de-DE"/>
          </a:p>
        </c:txPr>
        <c:crossAx val="264189440"/>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de-DE"/>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649127194194118E-2"/>
          <c:y val="1.9319874496878268E-2"/>
          <c:w val="0.92984830551455788"/>
          <c:h val="0.92916046017811305"/>
        </c:manualLayout>
      </c:layout>
      <c:scatterChart>
        <c:scatterStyle val="lineMarker"/>
        <c:varyColors val="0"/>
        <c:ser>
          <c:idx val="0"/>
          <c:order val="0"/>
          <c:spPr>
            <a:ln w="28575">
              <a:noFill/>
            </a:ln>
          </c:spPr>
          <c:marker>
            <c:symbol val="circle"/>
            <c:size val="21"/>
            <c:spPr>
              <a:solidFill>
                <a:srgbClr val="FF0000"/>
              </a:solidFill>
              <a:ln>
                <a:noFill/>
              </a:ln>
            </c:spPr>
          </c:marker>
          <c:dPt>
            <c:idx val="0"/>
            <c:marker>
              <c:spPr>
                <a:solidFill>
                  <a:srgbClr val="086AAD"/>
                </a:solidFill>
                <a:ln>
                  <a:noFill/>
                </a:ln>
              </c:spPr>
            </c:marker>
            <c:bubble3D val="0"/>
          </c:dPt>
          <c:dPt>
            <c:idx val="1"/>
            <c:marker>
              <c:spPr>
                <a:solidFill>
                  <a:srgbClr val="086AAD"/>
                </a:solidFill>
                <a:ln>
                  <a:noFill/>
                </a:ln>
              </c:spPr>
            </c:marker>
            <c:bubble3D val="0"/>
          </c:dPt>
          <c:dPt>
            <c:idx val="2"/>
            <c:marker>
              <c:spPr>
                <a:solidFill>
                  <a:srgbClr val="FFFF00"/>
                </a:solidFill>
                <a:ln>
                  <a:noFill/>
                </a:ln>
              </c:spPr>
            </c:marker>
            <c:bubble3D val="0"/>
          </c:dPt>
          <c:dPt>
            <c:idx val="3"/>
            <c:marker>
              <c:spPr>
                <a:solidFill>
                  <a:srgbClr val="086AAD"/>
                </a:solidFill>
                <a:ln>
                  <a:noFill/>
                </a:ln>
              </c:spPr>
            </c:marker>
            <c:bubble3D val="0"/>
          </c:dPt>
          <c:dPt>
            <c:idx val="4"/>
            <c:marker>
              <c:spPr>
                <a:solidFill>
                  <a:srgbClr val="086AAD"/>
                </a:solidFill>
                <a:ln>
                  <a:noFill/>
                </a:ln>
              </c:spPr>
            </c:marker>
            <c:bubble3D val="0"/>
          </c:dPt>
          <c:dPt>
            <c:idx val="5"/>
            <c:marker>
              <c:spPr>
                <a:solidFill>
                  <a:srgbClr val="086AAD"/>
                </a:solidFill>
                <a:ln>
                  <a:noFill/>
                </a:ln>
              </c:spPr>
            </c:marker>
            <c:bubble3D val="0"/>
          </c:dPt>
          <c:dPt>
            <c:idx val="6"/>
            <c:marker>
              <c:spPr>
                <a:solidFill>
                  <a:srgbClr val="086AAD"/>
                </a:solidFill>
                <a:ln>
                  <a:noFill/>
                </a:ln>
              </c:spPr>
            </c:marker>
            <c:bubble3D val="0"/>
          </c:dPt>
          <c:dPt>
            <c:idx val="7"/>
            <c:marker>
              <c:spPr>
                <a:solidFill>
                  <a:srgbClr val="086AAD"/>
                </a:solidFill>
                <a:ln>
                  <a:noFill/>
                </a:ln>
              </c:spPr>
            </c:marker>
            <c:bubble3D val="0"/>
          </c:dPt>
          <c:dPt>
            <c:idx val="8"/>
            <c:marker>
              <c:spPr>
                <a:solidFill>
                  <a:srgbClr val="086AAD"/>
                </a:solidFill>
                <a:ln>
                  <a:noFill/>
                </a:ln>
              </c:spPr>
            </c:marker>
            <c:bubble3D val="0"/>
          </c:dPt>
          <c:dPt>
            <c:idx val="9"/>
            <c:marker>
              <c:spPr>
                <a:solidFill>
                  <a:srgbClr val="FFFF00"/>
                </a:solidFill>
                <a:ln>
                  <a:noFill/>
                </a:ln>
              </c:spPr>
            </c:marker>
            <c:bubble3D val="0"/>
          </c:dPt>
          <c:dPt>
            <c:idx val="10"/>
            <c:marker>
              <c:spPr>
                <a:solidFill>
                  <a:srgbClr val="086AAD"/>
                </a:solidFill>
                <a:ln>
                  <a:noFill/>
                </a:ln>
              </c:spPr>
            </c:marker>
            <c:bubble3D val="0"/>
          </c:dPt>
          <c:dPt>
            <c:idx val="11"/>
            <c:marker>
              <c:spPr>
                <a:solidFill>
                  <a:srgbClr val="086AAD"/>
                </a:solidFill>
                <a:ln>
                  <a:noFill/>
                </a:ln>
              </c:spPr>
            </c:marker>
            <c:bubble3D val="0"/>
          </c:dPt>
          <c:dPt>
            <c:idx val="12"/>
            <c:marker>
              <c:spPr>
                <a:solidFill>
                  <a:schemeClr val="accent1"/>
                </a:solidFill>
                <a:ln>
                  <a:noFill/>
                </a:ln>
              </c:spPr>
            </c:marker>
            <c:bubble3D val="0"/>
          </c:dPt>
          <c:dPt>
            <c:idx val="13"/>
            <c:marker>
              <c:spPr>
                <a:solidFill>
                  <a:srgbClr val="086AAD"/>
                </a:solidFill>
                <a:ln>
                  <a:noFill/>
                </a:ln>
              </c:spPr>
            </c:marker>
            <c:bubble3D val="0"/>
          </c:dPt>
          <c:dPt>
            <c:idx val="14"/>
            <c:marker>
              <c:spPr>
                <a:solidFill>
                  <a:srgbClr val="086AAD"/>
                </a:solidFill>
                <a:ln>
                  <a:noFill/>
                </a:ln>
              </c:spPr>
            </c:marker>
            <c:bubble3D val="0"/>
          </c:dPt>
          <c:dPt>
            <c:idx val="15"/>
            <c:marker>
              <c:spPr>
                <a:solidFill>
                  <a:srgbClr val="086AAD"/>
                </a:solidFill>
                <a:ln>
                  <a:noFill/>
                </a:ln>
              </c:spPr>
            </c:marker>
            <c:bubble3D val="0"/>
          </c:dPt>
          <c:dPt>
            <c:idx val="16"/>
            <c:marker>
              <c:spPr>
                <a:solidFill>
                  <a:srgbClr val="086AAD"/>
                </a:solidFill>
                <a:ln>
                  <a:noFill/>
                </a:ln>
              </c:spPr>
            </c:marker>
            <c:bubble3D val="0"/>
          </c:dPt>
          <c:dPt>
            <c:idx val="17"/>
            <c:marker>
              <c:spPr>
                <a:solidFill>
                  <a:srgbClr val="086AAD"/>
                </a:solidFill>
                <a:ln>
                  <a:noFill/>
                </a:ln>
              </c:spPr>
            </c:marker>
            <c:bubble3D val="0"/>
          </c:dPt>
          <c:dPt>
            <c:idx val="18"/>
            <c:marker>
              <c:spPr>
                <a:solidFill>
                  <a:srgbClr val="FFFF00"/>
                </a:solidFill>
                <a:ln>
                  <a:noFill/>
                </a:ln>
              </c:spPr>
            </c:marker>
            <c:bubble3D val="0"/>
          </c:dPt>
          <c:dPt>
            <c:idx val="19"/>
            <c:marker>
              <c:spPr>
                <a:solidFill>
                  <a:srgbClr val="086AAD"/>
                </a:solidFill>
                <a:ln>
                  <a:noFill/>
                </a:ln>
              </c:spPr>
            </c:marker>
            <c:bubble3D val="0"/>
          </c:dPt>
          <c:dPt>
            <c:idx val="20"/>
            <c:marker>
              <c:spPr>
                <a:solidFill>
                  <a:srgbClr val="086AAD"/>
                </a:solidFill>
                <a:ln>
                  <a:noFill/>
                </a:ln>
              </c:spPr>
            </c:marker>
            <c:bubble3D val="0"/>
          </c:dPt>
          <c:dPt>
            <c:idx val="21"/>
            <c:marker>
              <c:spPr>
                <a:solidFill>
                  <a:srgbClr val="086AAD"/>
                </a:solidFill>
                <a:ln>
                  <a:noFill/>
                </a:ln>
              </c:spPr>
            </c:marker>
            <c:bubble3D val="0"/>
          </c:dPt>
          <c:dPt>
            <c:idx val="22"/>
            <c:marker>
              <c:spPr>
                <a:solidFill>
                  <a:srgbClr val="00B050"/>
                </a:solidFill>
                <a:ln>
                  <a:noFill/>
                </a:ln>
              </c:spPr>
            </c:marker>
            <c:bubble3D val="0"/>
          </c:dPt>
          <c:dPt>
            <c:idx val="43"/>
            <c:marker>
              <c:spPr>
                <a:solidFill>
                  <a:schemeClr val="tx1">
                    <a:lumMod val="65000"/>
                    <a:lumOff val="35000"/>
                  </a:schemeClr>
                </a:solidFill>
                <a:ln>
                  <a:noFill/>
                </a:ln>
              </c:spPr>
            </c:marker>
            <c:bubble3D val="0"/>
          </c:dPt>
          <c:dPt>
            <c:idx val="44"/>
            <c:marker>
              <c:spPr>
                <a:solidFill>
                  <a:srgbClr val="00B050"/>
                </a:solidFill>
                <a:ln>
                  <a:noFill/>
                </a:ln>
              </c:spPr>
            </c:marker>
            <c:bubble3D val="0"/>
          </c:dPt>
          <c:dPt>
            <c:idx val="45"/>
            <c:marker>
              <c:spPr>
                <a:solidFill>
                  <a:srgbClr val="FFFF00"/>
                </a:solidFill>
                <a:ln>
                  <a:noFill/>
                </a:ln>
              </c:spPr>
            </c:marker>
            <c:bubble3D val="0"/>
          </c:dPt>
          <c:dPt>
            <c:idx val="46"/>
            <c:marker>
              <c:spPr>
                <a:solidFill>
                  <a:srgbClr val="FFFF00"/>
                </a:solidFill>
                <a:ln>
                  <a:noFill/>
                </a:ln>
              </c:spPr>
            </c:marker>
            <c:bubble3D val="0"/>
          </c:dPt>
          <c:dPt>
            <c:idx val="47"/>
            <c:marker>
              <c:spPr>
                <a:solidFill>
                  <a:srgbClr val="086AAD"/>
                </a:solidFill>
                <a:ln>
                  <a:noFill/>
                </a:ln>
              </c:spPr>
            </c:marker>
            <c:bubble3D val="0"/>
          </c:dPt>
          <c:dLbls>
            <c:dLbl>
              <c:idx val="0"/>
              <c:layout/>
              <c:tx>
                <c:strRef>
                  <c:f>Synthesegrafik!$A$6</c:f>
                  <c:strCache>
                    <c:ptCount val="1"/>
                    <c:pt idx="0">
                      <c:v>AT</c:v>
                    </c:pt>
                  </c:strCache>
                </c:strRef>
              </c:tx>
              <c:dLblPos val="ctr"/>
              <c:showLegendKey val="0"/>
              <c:showVal val="1"/>
              <c:showCatName val="0"/>
              <c:showSerName val="0"/>
              <c:showPercent val="0"/>
              <c:showBubbleSize val="0"/>
            </c:dLbl>
            <c:dLbl>
              <c:idx val="1"/>
              <c:layout/>
              <c:tx>
                <c:strRef>
                  <c:f>Synthesegrafik!$A$7</c:f>
                  <c:strCache>
                    <c:ptCount val="1"/>
                    <c:pt idx="0">
                      <c:v>BEL</c:v>
                    </c:pt>
                  </c:strCache>
                </c:strRef>
              </c:tx>
              <c:dLblPos val="ctr"/>
              <c:showLegendKey val="0"/>
              <c:showVal val="1"/>
              <c:showCatName val="0"/>
              <c:showSerName val="0"/>
              <c:showPercent val="0"/>
              <c:showBubbleSize val="0"/>
            </c:dLbl>
            <c:dLbl>
              <c:idx val="2"/>
              <c:layout>
                <c:manualLayout>
                  <c:x val="-2.4168912219305921E-2"/>
                  <c:y val="-8.3095293126007313E-3"/>
                </c:manualLayout>
              </c:layout>
              <c:tx>
                <c:strRef>
                  <c:f>Synthesegrafik!$A$8</c:f>
                  <c:strCache>
                    <c:ptCount val="1"/>
                    <c:pt idx="0">
                      <c:v>CN</c:v>
                    </c:pt>
                  </c:strCache>
                </c:strRef>
              </c:tx>
              <c:spPr/>
              <c:txPr>
                <a:bodyPr/>
                <a:lstStyle/>
                <a:p>
                  <a:pPr>
                    <a:defRPr>
                      <a:solidFill>
                        <a:sysClr val="windowText" lastClr="000000"/>
                      </a:solidFill>
                    </a:defRPr>
                  </a:pPr>
                  <a:endParaRPr lang="de-DE"/>
                </a:p>
              </c:txPr>
              <c:dLblPos val="r"/>
              <c:showLegendKey val="0"/>
              <c:showVal val="1"/>
              <c:showCatName val="0"/>
              <c:showSerName val="0"/>
              <c:showPercent val="0"/>
              <c:showBubbleSize val="0"/>
            </c:dLbl>
            <c:dLbl>
              <c:idx val="3"/>
              <c:layout/>
              <c:tx>
                <c:strRef>
                  <c:f>Synthesegrafik!$A$9</c:f>
                  <c:strCache>
                    <c:ptCount val="1"/>
                    <c:pt idx="0">
                      <c:v>CZ</c:v>
                    </c:pt>
                  </c:strCache>
                </c:strRef>
              </c:tx>
              <c:dLblPos val="ctr"/>
              <c:showLegendKey val="0"/>
              <c:showVal val="1"/>
              <c:showCatName val="0"/>
              <c:showSerName val="0"/>
              <c:showPercent val="0"/>
              <c:showBubbleSize val="0"/>
            </c:dLbl>
            <c:dLbl>
              <c:idx val="4"/>
              <c:layout/>
              <c:tx>
                <c:strRef>
                  <c:f>Synthesegrafik!$A$10</c:f>
                  <c:strCache>
                    <c:ptCount val="1"/>
                    <c:pt idx="0">
                      <c:v>DE</c:v>
                    </c:pt>
                  </c:strCache>
                </c:strRef>
              </c:tx>
              <c:dLblPos val="ctr"/>
              <c:showLegendKey val="0"/>
              <c:showVal val="1"/>
              <c:showCatName val="0"/>
              <c:showSerName val="0"/>
              <c:showPercent val="0"/>
              <c:showBubbleSize val="0"/>
            </c:dLbl>
            <c:dLbl>
              <c:idx val="5"/>
              <c:layout/>
              <c:tx>
                <c:strRef>
                  <c:f>Synthesegrafik!$A$11</c:f>
                  <c:strCache>
                    <c:ptCount val="1"/>
                    <c:pt idx="0">
                      <c:v>DK</c:v>
                    </c:pt>
                  </c:strCache>
                </c:strRef>
              </c:tx>
              <c:dLblPos val="ctr"/>
              <c:showLegendKey val="0"/>
              <c:showVal val="1"/>
              <c:showCatName val="0"/>
              <c:showSerName val="0"/>
              <c:showPercent val="0"/>
              <c:showBubbleSize val="0"/>
            </c:dLbl>
            <c:dLbl>
              <c:idx val="6"/>
              <c:layout/>
              <c:tx>
                <c:strRef>
                  <c:f>Synthesegrafik!$A$12</c:f>
                  <c:strCache>
                    <c:ptCount val="1"/>
                    <c:pt idx="0">
                      <c:v>ES</c:v>
                    </c:pt>
                  </c:strCache>
                </c:strRef>
              </c:tx>
              <c:dLblPos val="ctr"/>
              <c:showLegendKey val="0"/>
              <c:showVal val="1"/>
              <c:showCatName val="0"/>
              <c:showSerName val="0"/>
              <c:showPercent val="0"/>
              <c:showBubbleSize val="0"/>
            </c:dLbl>
            <c:dLbl>
              <c:idx val="7"/>
              <c:layout/>
              <c:tx>
                <c:strRef>
                  <c:f>Synthesegrafik!$A$13</c:f>
                  <c:strCache>
                    <c:ptCount val="1"/>
                    <c:pt idx="0">
                      <c:v>FI</c:v>
                    </c:pt>
                  </c:strCache>
                </c:strRef>
              </c:tx>
              <c:dLblPos val="ctr"/>
              <c:showLegendKey val="0"/>
              <c:showVal val="1"/>
              <c:showCatName val="0"/>
              <c:showSerName val="0"/>
              <c:showPercent val="0"/>
              <c:showBubbleSize val="0"/>
            </c:dLbl>
            <c:dLbl>
              <c:idx val="8"/>
              <c:layout/>
              <c:tx>
                <c:strRef>
                  <c:f>Synthesegrafik!$A$14</c:f>
                  <c:strCache>
                    <c:ptCount val="1"/>
                    <c:pt idx="0">
                      <c:v>FRA</c:v>
                    </c:pt>
                  </c:strCache>
                </c:strRef>
              </c:tx>
              <c:dLblPos val="ctr"/>
              <c:showLegendKey val="0"/>
              <c:showVal val="1"/>
              <c:showCatName val="0"/>
              <c:showSerName val="0"/>
              <c:showPercent val="0"/>
              <c:showBubbleSize val="0"/>
            </c:dLbl>
            <c:dLbl>
              <c:idx val="9"/>
              <c:layout/>
              <c:tx>
                <c:strRef>
                  <c:f>Synthesegrafik!$A$15</c:f>
                  <c:strCache>
                    <c:ptCount val="1"/>
                    <c:pt idx="0">
                      <c:v>HK</c:v>
                    </c:pt>
                  </c:strCache>
                </c:strRef>
              </c:tx>
              <c:spPr/>
              <c:txPr>
                <a:bodyPr/>
                <a:lstStyle/>
                <a:p>
                  <a:pPr>
                    <a:defRPr>
                      <a:solidFill>
                        <a:sysClr val="windowText" lastClr="000000"/>
                      </a:solidFill>
                    </a:defRPr>
                  </a:pPr>
                  <a:endParaRPr lang="de-DE"/>
                </a:p>
              </c:txPr>
              <c:dLblPos val="ctr"/>
              <c:showLegendKey val="0"/>
              <c:showVal val="1"/>
              <c:showCatName val="0"/>
              <c:showSerName val="0"/>
              <c:showPercent val="0"/>
              <c:showBubbleSize val="0"/>
            </c:dLbl>
            <c:dLbl>
              <c:idx val="10"/>
              <c:layout/>
              <c:tx>
                <c:strRef>
                  <c:f>Synthesegrafik!$A$16</c:f>
                  <c:strCache>
                    <c:ptCount val="1"/>
                    <c:pt idx="0">
                      <c:v>HU</c:v>
                    </c:pt>
                  </c:strCache>
                </c:strRef>
              </c:tx>
              <c:dLblPos val="ctr"/>
              <c:showLegendKey val="0"/>
              <c:showVal val="1"/>
              <c:showCatName val="0"/>
              <c:showSerName val="0"/>
              <c:showPercent val="0"/>
              <c:showBubbleSize val="0"/>
            </c:dLbl>
            <c:dLbl>
              <c:idx val="11"/>
              <c:layout/>
              <c:tx>
                <c:strRef>
                  <c:f>Synthesegrafik!$A$17</c:f>
                  <c:strCache>
                    <c:ptCount val="1"/>
                    <c:pt idx="0">
                      <c:v>IE</c:v>
                    </c:pt>
                  </c:strCache>
                </c:strRef>
              </c:tx>
              <c:dLblPos val="ctr"/>
              <c:showLegendKey val="0"/>
              <c:showVal val="1"/>
              <c:showCatName val="0"/>
              <c:showSerName val="0"/>
              <c:showPercent val="0"/>
              <c:showBubbleSize val="0"/>
            </c:dLbl>
            <c:dLbl>
              <c:idx val="12"/>
              <c:layout/>
              <c:tx>
                <c:strRef>
                  <c:f>Synthesegrafik!$A$18</c:f>
                  <c:strCache>
                    <c:ptCount val="1"/>
                    <c:pt idx="0">
                      <c:v>IT</c:v>
                    </c:pt>
                  </c:strCache>
                </c:strRef>
              </c:tx>
              <c:dLblPos val="ctr"/>
              <c:showLegendKey val="0"/>
              <c:showVal val="1"/>
              <c:showCatName val="0"/>
              <c:showSerName val="0"/>
              <c:showPercent val="0"/>
              <c:showBubbleSize val="0"/>
            </c:dLbl>
            <c:dLbl>
              <c:idx val="13"/>
              <c:layout/>
              <c:tx>
                <c:strRef>
                  <c:f>Synthesegrafik!$A$19</c:f>
                  <c:strCache>
                    <c:ptCount val="1"/>
                    <c:pt idx="0">
                      <c:v>LUX</c:v>
                    </c:pt>
                  </c:strCache>
                </c:strRef>
              </c:tx>
              <c:dLblPos val="ctr"/>
              <c:showLegendKey val="0"/>
              <c:showVal val="1"/>
              <c:showCatName val="0"/>
              <c:showSerName val="0"/>
              <c:showPercent val="0"/>
              <c:showBubbleSize val="0"/>
            </c:dLbl>
            <c:dLbl>
              <c:idx val="14"/>
              <c:layout/>
              <c:tx>
                <c:strRef>
                  <c:f>Synthesegrafik!$A$20</c:f>
                  <c:strCache>
                    <c:ptCount val="1"/>
                    <c:pt idx="0">
                      <c:v>NL</c:v>
                    </c:pt>
                  </c:strCache>
                </c:strRef>
              </c:tx>
              <c:dLblPos val="ctr"/>
              <c:showLegendKey val="0"/>
              <c:showVal val="1"/>
              <c:showCatName val="0"/>
              <c:showSerName val="0"/>
              <c:showPercent val="0"/>
              <c:showBubbleSize val="0"/>
            </c:dLbl>
            <c:dLbl>
              <c:idx val="15"/>
              <c:layout/>
              <c:tx>
                <c:strRef>
                  <c:f>Synthesegrafik!$A$21</c:f>
                  <c:strCache>
                    <c:ptCount val="1"/>
                    <c:pt idx="0">
                      <c:v>NO</c:v>
                    </c:pt>
                  </c:strCache>
                </c:strRef>
              </c:tx>
              <c:dLblPos val="ctr"/>
              <c:showLegendKey val="0"/>
              <c:showVal val="1"/>
              <c:showCatName val="0"/>
              <c:showSerName val="0"/>
              <c:showPercent val="0"/>
              <c:showBubbleSize val="0"/>
            </c:dLbl>
            <c:dLbl>
              <c:idx val="16"/>
              <c:layout>
                <c:manualLayout>
                  <c:x val="-2.2737824438611842E-2"/>
                  <c:y val="-8.4188364505124111E-3"/>
                </c:manualLayout>
              </c:layout>
              <c:tx>
                <c:strRef>
                  <c:f>Synthesegrafik!$A$22</c:f>
                  <c:strCache>
                    <c:ptCount val="1"/>
                    <c:pt idx="0">
                      <c:v>PL</c:v>
                    </c:pt>
                  </c:strCache>
                </c:strRef>
              </c:tx>
              <c:dLblPos val="r"/>
              <c:showLegendKey val="0"/>
              <c:showVal val="1"/>
              <c:showCatName val="0"/>
              <c:showSerName val="0"/>
              <c:showPercent val="0"/>
              <c:showBubbleSize val="0"/>
            </c:dLbl>
            <c:dLbl>
              <c:idx val="17"/>
              <c:layout/>
              <c:tx>
                <c:strRef>
                  <c:f>Synthesegrafik!$A$23</c:f>
                  <c:strCache>
                    <c:ptCount val="1"/>
                    <c:pt idx="0">
                      <c:v>SE</c:v>
                    </c:pt>
                  </c:strCache>
                </c:strRef>
              </c:tx>
              <c:dLblPos val="ctr"/>
              <c:showLegendKey val="0"/>
              <c:showVal val="1"/>
              <c:showCatName val="0"/>
              <c:showSerName val="0"/>
              <c:showPercent val="0"/>
              <c:showBubbleSize val="0"/>
            </c:dLbl>
            <c:dLbl>
              <c:idx val="18"/>
              <c:layout/>
              <c:tx>
                <c:strRef>
                  <c:f>Synthesegrafik!$A$24</c:f>
                  <c:strCache>
                    <c:ptCount val="1"/>
                    <c:pt idx="0">
                      <c:v>SGP</c:v>
                    </c:pt>
                  </c:strCache>
                </c:strRef>
              </c:tx>
              <c:spPr/>
              <c:txPr>
                <a:bodyPr/>
                <a:lstStyle/>
                <a:p>
                  <a:pPr>
                    <a:defRPr>
                      <a:solidFill>
                        <a:sysClr val="windowText" lastClr="000000"/>
                      </a:solidFill>
                    </a:defRPr>
                  </a:pPr>
                  <a:endParaRPr lang="de-DE"/>
                </a:p>
              </c:txPr>
              <c:dLblPos val="ctr"/>
              <c:showLegendKey val="0"/>
              <c:showVal val="1"/>
              <c:showCatName val="0"/>
              <c:showSerName val="0"/>
              <c:showPercent val="0"/>
              <c:showBubbleSize val="0"/>
            </c:dLbl>
            <c:dLbl>
              <c:idx val="19"/>
              <c:layout/>
              <c:tx>
                <c:strRef>
                  <c:f>Synthesegrafik!$A$25</c:f>
                  <c:strCache>
                    <c:ptCount val="1"/>
                    <c:pt idx="0">
                      <c:v>SI</c:v>
                    </c:pt>
                  </c:strCache>
                </c:strRef>
              </c:tx>
              <c:dLblPos val="ctr"/>
              <c:showLegendKey val="0"/>
              <c:showVal val="1"/>
              <c:showCatName val="0"/>
              <c:showSerName val="0"/>
              <c:showPercent val="0"/>
              <c:showBubbleSize val="0"/>
            </c:dLbl>
            <c:dLbl>
              <c:idx val="20"/>
              <c:layout/>
              <c:tx>
                <c:strRef>
                  <c:f>Synthesegrafik!$A$26</c:f>
                  <c:strCache>
                    <c:ptCount val="1"/>
                    <c:pt idx="0">
                      <c:v>SK</c:v>
                    </c:pt>
                  </c:strCache>
                </c:strRef>
              </c:tx>
              <c:dLblPos val="ctr"/>
              <c:showLegendKey val="0"/>
              <c:showVal val="1"/>
              <c:showCatName val="0"/>
              <c:showSerName val="0"/>
              <c:showPercent val="0"/>
              <c:showBubbleSize val="0"/>
            </c:dLbl>
            <c:dLbl>
              <c:idx val="21"/>
              <c:layout/>
              <c:tx>
                <c:strRef>
                  <c:f>Synthesegrafik!$A$27</c:f>
                  <c:strCache>
                    <c:ptCount val="1"/>
                    <c:pt idx="0">
                      <c:v>UK</c:v>
                    </c:pt>
                  </c:strCache>
                </c:strRef>
              </c:tx>
              <c:dLblPos val="ctr"/>
              <c:showLegendKey val="0"/>
              <c:showVal val="1"/>
              <c:showCatName val="0"/>
              <c:showSerName val="0"/>
              <c:showPercent val="0"/>
              <c:showBubbleSize val="0"/>
            </c:dLbl>
            <c:dLbl>
              <c:idx val="22"/>
              <c:layout/>
              <c:tx>
                <c:strRef>
                  <c:f>Synthesegrafik!$A$28</c:f>
                  <c:strCache>
                    <c:ptCount val="1"/>
                    <c:pt idx="0">
                      <c:v>US</c:v>
                    </c:pt>
                  </c:strCache>
                </c:strRef>
              </c:tx>
              <c:dLblPos val="ctr"/>
              <c:showLegendKey val="0"/>
              <c:showVal val="1"/>
              <c:showCatName val="0"/>
              <c:showSerName val="0"/>
              <c:showPercent val="0"/>
              <c:showBubbleSize val="0"/>
            </c:dLbl>
            <c:dLbl>
              <c:idx val="23"/>
              <c:layout/>
              <c:tx>
                <c:strRef>
                  <c:f>Synthesegrafik!$A$29</c:f>
                  <c:strCache>
                    <c:ptCount val="1"/>
                    <c:pt idx="0">
                      <c:v>AR</c:v>
                    </c:pt>
                  </c:strCache>
                </c:strRef>
              </c:tx>
              <c:dLblPos val="ctr"/>
              <c:showLegendKey val="0"/>
              <c:showVal val="1"/>
              <c:showCatName val="0"/>
              <c:showSerName val="0"/>
              <c:showPercent val="0"/>
              <c:showBubbleSize val="0"/>
            </c:dLbl>
            <c:dLbl>
              <c:idx val="24"/>
              <c:layout/>
              <c:tx>
                <c:strRef>
                  <c:f>Synthesegrafik!$A$30</c:f>
                  <c:strCache>
                    <c:ptCount val="1"/>
                    <c:pt idx="0">
                      <c:v>BL</c:v>
                    </c:pt>
                  </c:strCache>
                </c:strRef>
              </c:tx>
              <c:dLblPos val="ctr"/>
              <c:showLegendKey val="0"/>
              <c:showVal val="1"/>
              <c:showCatName val="0"/>
              <c:showSerName val="0"/>
              <c:showPercent val="0"/>
              <c:showBubbleSize val="0"/>
            </c:dLbl>
            <c:dLbl>
              <c:idx val="25"/>
              <c:layout/>
              <c:tx>
                <c:strRef>
                  <c:f>Synthesegrafik!$A$31</c:f>
                  <c:strCache>
                    <c:ptCount val="1"/>
                    <c:pt idx="0">
                      <c:v>BS</c:v>
                    </c:pt>
                  </c:strCache>
                </c:strRef>
              </c:tx>
              <c:dLblPos val="ctr"/>
              <c:showLegendKey val="0"/>
              <c:showVal val="1"/>
              <c:showCatName val="0"/>
              <c:showSerName val="0"/>
              <c:showPercent val="0"/>
              <c:showBubbleSize val="0"/>
            </c:dLbl>
            <c:dLbl>
              <c:idx val="26"/>
              <c:layout/>
              <c:tx>
                <c:strRef>
                  <c:f>Synthesegrafik!$A$32</c:f>
                  <c:strCache>
                    <c:ptCount val="1"/>
                    <c:pt idx="0">
                      <c:v>BE</c:v>
                    </c:pt>
                  </c:strCache>
                </c:strRef>
              </c:tx>
              <c:dLblPos val="ctr"/>
              <c:showLegendKey val="0"/>
              <c:showVal val="1"/>
              <c:showCatName val="0"/>
              <c:showSerName val="0"/>
              <c:showPercent val="0"/>
              <c:showBubbleSize val="0"/>
            </c:dLbl>
            <c:dLbl>
              <c:idx val="27"/>
              <c:layout/>
              <c:tx>
                <c:strRef>
                  <c:f>Synthesegrafik!$A$33</c:f>
                  <c:strCache>
                    <c:ptCount val="1"/>
                    <c:pt idx="0">
                      <c:v>GE</c:v>
                    </c:pt>
                  </c:strCache>
                </c:strRef>
              </c:tx>
              <c:dLblPos val="ctr"/>
              <c:showLegendKey val="0"/>
              <c:showVal val="1"/>
              <c:showCatName val="0"/>
              <c:showSerName val="0"/>
              <c:showPercent val="0"/>
              <c:showBubbleSize val="0"/>
            </c:dLbl>
            <c:dLbl>
              <c:idx val="28"/>
              <c:layout/>
              <c:tx>
                <c:strRef>
                  <c:f>Synthesegrafik!$A$34</c:f>
                  <c:strCache>
                    <c:ptCount val="1"/>
                    <c:pt idx="0">
                      <c:v>GL</c:v>
                    </c:pt>
                  </c:strCache>
                </c:strRef>
              </c:tx>
              <c:dLblPos val="ctr"/>
              <c:showLegendKey val="0"/>
              <c:showVal val="1"/>
              <c:showCatName val="0"/>
              <c:showSerName val="0"/>
              <c:showPercent val="0"/>
              <c:showBubbleSize val="0"/>
            </c:dLbl>
            <c:dLbl>
              <c:idx val="29"/>
              <c:layout/>
              <c:tx>
                <c:strRef>
                  <c:f>Synthesegrafik!$A$35</c:f>
                  <c:strCache>
                    <c:ptCount val="1"/>
                    <c:pt idx="0">
                      <c:v>LU</c:v>
                    </c:pt>
                  </c:strCache>
                </c:strRef>
              </c:tx>
              <c:dLblPos val="ctr"/>
              <c:showLegendKey val="0"/>
              <c:showVal val="1"/>
              <c:showCatName val="0"/>
              <c:showSerName val="0"/>
              <c:showPercent val="0"/>
              <c:showBubbleSize val="0"/>
            </c:dLbl>
            <c:dLbl>
              <c:idx val="30"/>
              <c:layout/>
              <c:tx>
                <c:strRef>
                  <c:f>Synthesegrafik!$A$36</c:f>
                  <c:strCache>
                    <c:ptCount val="1"/>
                    <c:pt idx="0">
                      <c:v>NW</c:v>
                    </c:pt>
                  </c:strCache>
                </c:strRef>
              </c:tx>
              <c:dLblPos val="ctr"/>
              <c:showLegendKey val="0"/>
              <c:showVal val="1"/>
              <c:showCatName val="0"/>
              <c:showSerName val="0"/>
              <c:showPercent val="0"/>
              <c:showBubbleSize val="0"/>
            </c:dLbl>
            <c:dLbl>
              <c:idx val="31"/>
              <c:layout/>
              <c:tx>
                <c:strRef>
                  <c:f>Synthesegrafik!$A$37</c:f>
                  <c:strCache>
                    <c:ptCount val="1"/>
                    <c:pt idx="0">
                      <c:v>OW</c:v>
                    </c:pt>
                  </c:strCache>
                </c:strRef>
              </c:tx>
              <c:dLblPos val="ctr"/>
              <c:showLegendKey val="0"/>
              <c:showVal val="1"/>
              <c:showCatName val="0"/>
              <c:showSerName val="0"/>
              <c:showPercent val="0"/>
              <c:showBubbleSize val="0"/>
            </c:dLbl>
            <c:dLbl>
              <c:idx val="32"/>
              <c:layout/>
              <c:tx>
                <c:strRef>
                  <c:f>Synthesegrafik!$A$38</c:f>
                  <c:strCache>
                    <c:ptCount val="1"/>
                    <c:pt idx="0">
                      <c:v>SH</c:v>
                    </c:pt>
                  </c:strCache>
                </c:strRef>
              </c:tx>
              <c:dLblPos val="ctr"/>
              <c:showLegendKey val="0"/>
              <c:showVal val="1"/>
              <c:showCatName val="0"/>
              <c:showSerName val="0"/>
              <c:showPercent val="0"/>
              <c:showBubbleSize val="0"/>
            </c:dLbl>
            <c:dLbl>
              <c:idx val="33"/>
              <c:layout/>
              <c:tx>
                <c:strRef>
                  <c:f>Synthesegrafik!$A$39</c:f>
                  <c:strCache>
                    <c:ptCount val="1"/>
                    <c:pt idx="0">
                      <c:v>SZ</c:v>
                    </c:pt>
                  </c:strCache>
                </c:strRef>
              </c:tx>
              <c:dLblPos val="ctr"/>
              <c:showLegendKey val="0"/>
              <c:showVal val="1"/>
              <c:showCatName val="0"/>
              <c:showSerName val="0"/>
              <c:showPercent val="0"/>
              <c:showBubbleSize val="0"/>
            </c:dLbl>
            <c:dLbl>
              <c:idx val="34"/>
              <c:layout/>
              <c:tx>
                <c:strRef>
                  <c:f>Synthesegrafik!$A$40</c:f>
                  <c:strCache>
                    <c:ptCount val="1"/>
                    <c:pt idx="0">
                      <c:v>SG</c:v>
                    </c:pt>
                  </c:strCache>
                </c:strRef>
              </c:tx>
              <c:dLblPos val="ctr"/>
              <c:showLegendKey val="0"/>
              <c:showVal val="1"/>
              <c:showCatName val="0"/>
              <c:showSerName val="0"/>
              <c:showPercent val="0"/>
              <c:showBubbleSize val="0"/>
            </c:dLbl>
            <c:dLbl>
              <c:idx val="35"/>
              <c:layout/>
              <c:tx>
                <c:strRef>
                  <c:f>Synthesegrafik!$A$41</c:f>
                  <c:strCache>
                    <c:ptCount val="1"/>
                    <c:pt idx="0">
                      <c:v>TI</c:v>
                    </c:pt>
                  </c:strCache>
                </c:strRef>
              </c:tx>
              <c:dLblPos val="ctr"/>
              <c:showLegendKey val="0"/>
              <c:showVal val="1"/>
              <c:showCatName val="0"/>
              <c:showSerName val="0"/>
              <c:showPercent val="0"/>
              <c:showBubbleSize val="0"/>
            </c:dLbl>
            <c:dLbl>
              <c:idx val="36"/>
              <c:layout/>
              <c:tx>
                <c:strRef>
                  <c:f>Synthesegrafik!$A$42</c:f>
                  <c:strCache>
                    <c:ptCount val="1"/>
                    <c:pt idx="0">
                      <c:v>VS</c:v>
                    </c:pt>
                  </c:strCache>
                </c:strRef>
              </c:tx>
              <c:dLblPos val="ctr"/>
              <c:showLegendKey val="0"/>
              <c:showVal val="1"/>
              <c:showCatName val="0"/>
              <c:showSerName val="0"/>
              <c:showPercent val="0"/>
              <c:showBubbleSize val="0"/>
            </c:dLbl>
            <c:dLbl>
              <c:idx val="37"/>
              <c:layout/>
              <c:tx>
                <c:strRef>
                  <c:f>Synthesegrafik!$A$43</c:f>
                  <c:strCache>
                    <c:ptCount val="1"/>
                    <c:pt idx="0">
                      <c:v>VD</c:v>
                    </c:pt>
                  </c:strCache>
                </c:strRef>
              </c:tx>
              <c:dLblPos val="ctr"/>
              <c:showLegendKey val="0"/>
              <c:showVal val="1"/>
              <c:showCatName val="0"/>
              <c:showSerName val="0"/>
              <c:showPercent val="0"/>
              <c:showBubbleSize val="0"/>
            </c:dLbl>
            <c:dLbl>
              <c:idx val="38"/>
              <c:layout/>
              <c:tx>
                <c:strRef>
                  <c:f>Synthesegrafik!$A$44</c:f>
                  <c:strCache>
                    <c:ptCount val="1"/>
                    <c:pt idx="0">
                      <c:v>ZG</c:v>
                    </c:pt>
                  </c:strCache>
                </c:strRef>
              </c:tx>
              <c:dLblPos val="ctr"/>
              <c:showLegendKey val="0"/>
              <c:showVal val="1"/>
              <c:showCatName val="0"/>
              <c:showSerName val="0"/>
              <c:showPercent val="0"/>
              <c:showBubbleSize val="0"/>
            </c:dLbl>
            <c:dLbl>
              <c:idx val="39"/>
              <c:layout/>
              <c:tx>
                <c:strRef>
                  <c:f>Synthesegrafik!$A$45</c:f>
                  <c:strCache>
                    <c:ptCount val="1"/>
                    <c:pt idx="0">
                      <c:v>ZH</c:v>
                    </c:pt>
                  </c:strCache>
                </c:strRef>
              </c:tx>
              <c:dLblPos val="ctr"/>
              <c:showLegendKey val="0"/>
              <c:showVal val="1"/>
              <c:showCatName val="0"/>
              <c:showSerName val="0"/>
              <c:showPercent val="0"/>
              <c:showBubbleSize val="0"/>
            </c:dLbl>
            <c:dLbl>
              <c:idx val="40"/>
              <c:layout/>
              <c:tx>
                <c:strRef>
                  <c:f>Synthesegrafik!$A$46</c:f>
                  <c:strCache>
                    <c:ptCount val="1"/>
                    <c:pt idx="0">
                      <c:v>TG</c:v>
                    </c:pt>
                  </c:strCache>
                </c:strRef>
              </c:tx>
              <c:dLblPos val="ctr"/>
              <c:showLegendKey val="0"/>
              <c:showVal val="1"/>
              <c:showCatName val="0"/>
              <c:showSerName val="0"/>
              <c:showPercent val="0"/>
              <c:showBubbleSize val="0"/>
            </c:dLbl>
            <c:dLbl>
              <c:idx val="41"/>
              <c:layout/>
              <c:tx>
                <c:strRef>
                  <c:f>Synthesegrafik!$A$47</c:f>
                  <c:strCache>
                    <c:ptCount val="1"/>
                    <c:pt idx="0">
                      <c:v>UR</c:v>
                    </c:pt>
                  </c:strCache>
                </c:strRef>
              </c:tx>
              <c:dLblPos val="ctr"/>
              <c:showLegendKey val="0"/>
              <c:showVal val="1"/>
              <c:showCatName val="0"/>
              <c:showSerName val="0"/>
              <c:showPercent val="0"/>
              <c:showBubbleSize val="0"/>
            </c:dLbl>
            <c:dLbl>
              <c:idx val="42"/>
              <c:layout/>
              <c:tx>
                <c:strRef>
                  <c:f>Synthesegrafik!$A$48</c:f>
                  <c:strCache>
                    <c:ptCount val="1"/>
                    <c:pt idx="0">
                      <c:v>GR</c:v>
                    </c:pt>
                  </c:strCache>
                </c:strRef>
              </c:tx>
              <c:dLblPos val="ctr"/>
              <c:showLegendKey val="0"/>
              <c:showVal val="1"/>
              <c:showCatName val="0"/>
              <c:showSerName val="0"/>
              <c:showPercent val="0"/>
              <c:showBubbleSize val="0"/>
            </c:dLbl>
            <c:dLbl>
              <c:idx val="43"/>
              <c:layout>
                <c:manualLayout>
                  <c:x val="-2.7340972622324648E-2"/>
                  <c:y val="2.1047180071469265E-3"/>
                </c:manualLayout>
              </c:layout>
              <c:tx>
                <c:strRef>
                  <c:f>Synthesegrafik!$A$49</c:f>
                  <c:strCache>
                    <c:ptCount val="1"/>
                    <c:pt idx="0">
                      <c:v>Ø CH</c:v>
                    </c:pt>
                  </c:strCache>
                </c:strRef>
              </c:tx>
              <c:dLblPos val="r"/>
              <c:showLegendKey val="0"/>
              <c:showVal val="1"/>
              <c:showCatName val="0"/>
              <c:showSerName val="0"/>
              <c:showPercent val="0"/>
              <c:showBubbleSize val="0"/>
            </c:dLbl>
            <c:dLbl>
              <c:idx val="44"/>
              <c:layout/>
              <c:tx>
                <c:strRef>
                  <c:f>Synthesegrafik!$A$50</c:f>
                  <c:strCache>
                    <c:ptCount val="1"/>
                    <c:pt idx="0">
                      <c:v>BR</c:v>
                    </c:pt>
                  </c:strCache>
                </c:strRef>
              </c:tx>
              <c:dLblPos val="ctr"/>
              <c:showLegendKey val="0"/>
              <c:showVal val="1"/>
              <c:showCatName val="0"/>
              <c:showSerName val="0"/>
              <c:showPercent val="0"/>
              <c:showBubbleSize val="0"/>
            </c:dLbl>
            <c:dLbl>
              <c:idx val="45"/>
              <c:layout/>
              <c:tx>
                <c:strRef>
                  <c:f>Synthesegrafik!$A$51</c:f>
                  <c:strCache>
                    <c:ptCount val="1"/>
                    <c:pt idx="0">
                      <c:v>IN</c:v>
                    </c:pt>
                  </c:strCache>
                </c:strRef>
              </c:tx>
              <c:spPr/>
              <c:txPr>
                <a:bodyPr/>
                <a:lstStyle/>
                <a:p>
                  <a:pPr>
                    <a:defRPr>
                      <a:solidFill>
                        <a:sysClr val="windowText" lastClr="000000"/>
                      </a:solidFill>
                    </a:defRPr>
                  </a:pPr>
                  <a:endParaRPr lang="de-DE"/>
                </a:p>
              </c:txPr>
              <c:dLblPos val="ctr"/>
              <c:showLegendKey val="0"/>
              <c:showVal val="1"/>
              <c:showCatName val="0"/>
              <c:showSerName val="0"/>
              <c:showPercent val="0"/>
              <c:showBubbleSize val="0"/>
            </c:dLbl>
            <c:dLbl>
              <c:idx val="46"/>
              <c:layout/>
              <c:tx>
                <c:strRef>
                  <c:f>Synthesegrafik!$A$52</c:f>
                  <c:strCache>
                    <c:ptCount val="1"/>
                    <c:pt idx="0">
                      <c:v>JP</c:v>
                    </c:pt>
                  </c:strCache>
                </c:strRef>
              </c:tx>
              <c:spPr/>
              <c:txPr>
                <a:bodyPr/>
                <a:lstStyle/>
                <a:p>
                  <a:pPr>
                    <a:defRPr>
                      <a:solidFill>
                        <a:sysClr val="windowText" lastClr="000000"/>
                      </a:solidFill>
                    </a:defRPr>
                  </a:pPr>
                  <a:endParaRPr lang="de-DE"/>
                </a:p>
              </c:txPr>
              <c:dLblPos val="ctr"/>
              <c:showLegendKey val="0"/>
              <c:showVal val="1"/>
              <c:showCatName val="0"/>
              <c:showSerName val="0"/>
              <c:showPercent val="0"/>
              <c:showBubbleSize val="0"/>
            </c:dLbl>
            <c:dLbl>
              <c:idx val="47"/>
              <c:layout/>
              <c:tx>
                <c:strRef>
                  <c:f>Synthesegrafik!$A$53</c:f>
                  <c:strCache>
                    <c:ptCount val="1"/>
                    <c:pt idx="0">
                      <c:v>RU</c:v>
                    </c:pt>
                  </c:strCache>
                </c:strRef>
              </c:tx>
              <c:dLblPos val="ctr"/>
              <c:showLegendKey val="0"/>
              <c:showVal val="1"/>
              <c:showCatName val="0"/>
              <c:showSerName val="0"/>
              <c:showPercent val="0"/>
              <c:showBubbleSize val="0"/>
            </c:dLbl>
            <c:txPr>
              <a:bodyPr/>
              <a:lstStyle/>
              <a:p>
                <a:pPr>
                  <a:defRPr>
                    <a:solidFill>
                      <a:schemeClr val="bg1"/>
                    </a:solidFill>
                  </a:defRPr>
                </a:pPr>
                <a:endParaRPr lang="de-DE"/>
              </a:p>
            </c:txPr>
            <c:dLblPos val="ctr"/>
            <c:showLegendKey val="0"/>
            <c:showVal val="1"/>
            <c:showCatName val="0"/>
            <c:showSerName val="0"/>
            <c:showPercent val="0"/>
            <c:showBubbleSize val="0"/>
            <c:showLeaderLines val="0"/>
          </c:dLbls>
          <c:xVal>
            <c:numRef>
              <c:f>Synthesegrafik!$C$6:$C$53</c:f>
              <c:numCache>
                <c:formatCode>0.0%</c:formatCode>
                <c:ptCount val="48"/>
                <c:pt idx="0">
                  <c:v>0.41899999999999998</c:v>
                </c:pt>
                <c:pt idx="1">
                  <c:v>0.61</c:v>
                </c:pt>
                <c:pt idx="2">
                  <c:v>0.41099999999999998</c:v>
                </c:pt>
                <c:pt idx="3">
                  <c:v>0.26100000000000001</c:v>
                </c:pt>
                <c:pt idx="4">
                  <c:v>0.40899999999999997</c:v>
                </c:pt>
                <c:pt idx="5">
                  <c:v>0.46800000000000003</c:v>
                </c:pt>
                <c:pt idx="6">
                  <c:v>0.44600000000000001</c:v>
                </c:pt>
                <c:pt idx="7">
                  <c:v>0.54200000000000004</c:v>
                </c:pt>
                <c:pt idx="8">
                  <c:v>0.48399999999999999</c:v>
                </c:pt>
                <c:pt idx="9">
                  <c:v>0.155</c:v>
                </c:pt>
                <c:pt idx="10">
                  <c:v>0.378</c:v>
                </c:pt>
                <c:pt idx="11">
                  <c:v>0.47499999999999998</c:v>
                </c:pt>
                <c:pt idx="12">
                  <c:v>0.51600000000000001</c:v>
                </c:pt>
                <c:pt idx="13">
                  <c:v>0.40500000000000003</c:v>
                </c:pt>
                <c:pt idx="14">
                  <c:v>0.46700000000000003</c:v>
                </c:pt>
                <c:pt idx="15">
                  <c:v>0.41</c:v>
                </c:pt>
                <c:pt idx="16">
                  <c:v>0.32200000000000001</c:v>
                </c:pt>
                <c:pt idx="17">
                  <c:v>0.57599999999999996</c:v>
                </c:pt>
                <c:pt idx="18">
                  <c:v>9.8000000000000004E-2</c:v>
                </c:pt>
                <c:pt idx="19">
                  <c:v>0.47199999999999998</c:v>
                </c:pt>
                <c:pt idx="20">
                  <c:v>0.31</c:v>
                </c:pt>
                <c:pt idx="21">
                  <c:v>0.45800000000000002</c:v>
                </c:pt>
                <c:pt idx="22">
                  <c:v>0.41399999999999998</c:v>
                </c:pt>
                <c:pt idx="23">
                  <c:v>0.30199999999999999</c:v>
                </c:pt>
                <c:pt idx="24">
                  <c:v>0.35399999999999998</c:v>
                </c:pt>
                <c:pt idx="25">
                  <c:v>0.32300000000000001</c:v>
                </c:pt>
                <c:pt idx="26">
                  <c:v>0.34799999999999998</c:v>
                </c:pt>
                <c:pt idx="27">
                  <c:v>0.36699999999999999</c:v>
                </c:pt>
                <c:pt idx="28">
                  <c:v>0.28599999999999998</c:v>
                </c:pt>
                <c:pt idx="29">
                  <c:v>0.27400000000000002</c:v>
                </c:pt>
                <c:pt idx="30">
                  <c:v>0.26100000000000001</c:v>
                </c:pt>
                <c:pt idx="31">
                  <c:v>0.24399999999999999</c:v>
                </c:pt>
                <c:pt idx="32">
                  <c:v>0.312</c:v>
                </c:pt>
                <c:pt idx="33">
                  <c:v>0.26300000000000001</c:v>
                </c:pt>
                <c:pt idx="34">
                  <c:v>0.33</c:v>
                </c:pt>
                <c:pt idx="35">
                  <c:v>0.33700000000000002</c:v>
                </c:pt>
                <c:pt idx="36">
                  <c:v>0.32500000000000001</c:v>
                </c:pt>
                <c:pt idx="37">
                  <c:v>0.36699999999999999</c:v>
                </c:pt>
                <c:pt idx="38">
                  <c:v>0.23</c:v>
                </c:pt>
                <c:pt idx="39">
                  <c:v>0.29299999999999998</c:v>
                </c:pt>
                <c:pt idx="40">
                  <c:v>0.29699999999999999</c:v>
                </c:pt>
                <c:pt idx="41">
                  <c:v>0.255</c:v>
                </c:pt>
                <c:pt idx="42">
                  <c:v>0.30099999999999999</c:v>
                </c:pt>
                <c:pt idx="43">
                  <c:v>0.32100000000000001</c:v>
                </c:pt>
                <c:pt idx="44">
                  <c:v>0.4</c:v>
                </c:pt>
                <c:pt idx="45">
                  <c:v>0.41699999999999998</c:v>
                </c:pt>
                <c:pt idx="46">
                  <c:v>0.27600000000000002</c:v>
                </c:pt>
                <c:pt idx="47">
                  <c:v>0.14499999999999999</c:v>
                </c:pt>
              </c:numCache>
            </c:numRef>
          </c:xVal>
          <c:yVal>
            <c:numRef>
              <c:f>Synthesegrafik!$B$6:$B$53</c:f>
              <c:numCache>
                <c:formatCode>0.0%</c:formatCode>
                <c:ptCount val="48"/>
                <c:pt idx="0">
                  <c:v>0.22500000000000001</c:v>
                </c:pt>
                <c:pt idx="1">
                  <c:v>0.26300000000000001</c:v>
                </c:pt>
                <c:pt idx="2">
                  <c:v>0.23300000000000001</c:v>
                </c:pt>
                <c:pt idx="3">
                  <c:v>0.16200000000000001</c:v>
                </c:pt>
                <c:pt idx="4">
                  <c:v>0.29299999999999998</c:v>
                </c:pt>
                <c:pt idx="5">
                  <c:v>0.19600000000000001</c:v>
                </c:pt>
                <c:pt idx="6">
                  <c:v>0.27800000000000002</c:v>
                </c:pt>
                <c:pt idx="7">
                  <c:v>0.189</c:v>
                </c:pt>
                <c:pt idx="8">
                  <c:v>0.34</c:v>
                </c:pt>
                <c:pt idx="9">
                  <c:v>9.9000000000000005E-2</c:v>
                </c:pt>
                <c:pt idx="10">
                  <c:v>0.106</c:v>
                </c:pt>
                <c:pt idx="11">
                  <c:v>0.13800000000000001</c:v>
                </c:pt>
                <c:pt idx="12">
                  <c:v>#N/A</c:v>
                </c:pt>
                <c:pt idx="13">
                  <c:v>0.23</c:v>
                </c:pt>
                <c:pt idx="14">
                  <c:v>0.219</c:v>
                </c:pt>
                <c:pt idx="15">
                  <c:v>0.222</c:v>
                </c:pt>
                <c:pt idx="16">
                  <c:v>0.17</c:v>
                </c:pt>
                <c:pt idx="17">
                  <c:v>0.189</c:v>
                </c:pt>
                <c:pt idx="18">
                  <c:v>0.156</c:v>
                </c:pt>
                <c:pt idx="19">
                  <c:v>0.16800000000000001</c:v>
                </c:pt>
                <c:pt idx="20">
                  <c:v>0.182</c:v>
                </c:pt>
                <c:pt idx="21">
                  <c:v>0.20200000000000001</c:v>
                </c:pt>
                <c:pt idx="22">
                  <c:v>0.40799999999999997</c:v>
                </c:pt>
                <c:pt idx="23">
                  <c:v>0.10299999999999999</c:v>
                </c:pt>
                <c:pt idx="24">
                  <c:v>0.18099999999999999</c:v>
                </c:pt>
                <c:pt idx="25">
                  <c:v>0.19600000000000001</c:v>
                </c:pt>
                <c:pt idx="26">
                  <c:v>0.17199999999999999</c:v>
                </c:pt>
                <c:pt idx="27">
                  <c:v>0.214</c:v>
                </c:pt>
                <c:pt idx="28">
                  <c:v>0.13200000000000001</c:v>
                </c:pt>
                <c:pt idx="29">
                  <c:v>0.10299999999999999</c:v>
                </c:pt>
                <c:pt idx="30">
                  <c:v>0.10100000000000001</c:v>
                </c:pt>
                <c:pt idx="31">
                  <c:v>0.109</c:v>
                </c:pt>
                <c:pt idx="32">
                  <c:v>0.13600000000000001</c:v>
                </c:pt>
                <c:pt idx="33">
                  <c:v>0.121</c:v>
                </c:pt>
                <c:pt idx="34">
                  <c:v>0.14399999999999999</c:v>
                </c:pt>
                <c:pt idx="35">
                  <c:v>0.16700000000000001</c:v>
                </c:pt>
                <c:pt idx="36">
                  <c:v>0.186</c:v>
                </c:pt>
                <c:pt idx="37">
                  <c:v>0.17699999999999999</c:v>
                </c:pt>
                <c:pt idx="38">
                  <c:v>0.12</c:v>
                </c:pt>
                <c:pt idx="39">
                  <c:v>0.17499999999999999</c:v>
                </c:pt>
                <c:pt idx="40">
                  <c:v>0.13</c:v>
                </c:pt>
                <c:pt idx="41">
                  <c:v>0.11799999999999999</c:v>
                </c:pt>
                <c:pt idx="42">
                  <c:v>0.125</c:v>
                </c:pt>
                <c:pt idx="43">
                  <c:v>0.16600000000000001</c:v>
                </c:pt>
                <c:pt idx="44">
                  <c:v>0.31900000000000001</c:v>
                </c:pt>
                <c:pt idx="45">
                  <c:v>0.40500000000000003</c:v>
                </c:pt>
                <c:pt idx="46">
                  <c:v>0.33700000000000002</c:v>
                </c:pt>
                <c:pt idx="47">
                  <c:v>0.186</c:v>
                </c:pt>
              </c:numCache>
            </c:numRef>
          </c:yVal>
          <c:smooth val="0"/>
        </c:ser>
        <c:dLbls>
          <c:dLblPos val="ctr"/>
          <c:showLegendKey val="0"/>
          <c:showVal val="1"/>
          <c:showCatName val="0"/>
          <c:showSerName val="0"/>
          <c:showPercent val="0"/>
          <c:showBubbleSize val="0"/>
        </c:dLbls>
        <c:axId val="260479616"/>
        <c:axId val="260497792"/>
      </c:scatterChart>
      <c:valAx>
        <c:axId val="260479616"/>
        <c:scaling>
          <c:orientation val="minMax"/>
          <c:max val="0.65000000000000013"/>
          <c:min val="5.000000000000001E-2"/>
        </c:scaling>
        <c:delete val="0"/>
        <c:axPos val="b"/>
        <c:numFmt formatCode="0%" sourceLinked="0"/>
        <c:majorTickMark val="out"/>
        <c:minorTickMark val="none"/>
        <c:tickLblPos val="nextTo"/>
        <c:spPr>
          <a:ln w="12700"/>
        </c:spPr>
        <c:crossAx val="260497792"/>
        <c:crossesAt val="0.29000000000000004"/>
        <c:crossBetween val="midCat"/>
      </c:valAx>
      <c:valAx>
        <c:axId val="260497792"/>
        <c:scaling>
          <c:orientation val="minMax"/>
          <c:max val="0.45"/>
          <c:min val="5.000000000000001E-2"/>
        </c:scaling>
        <c:delete val="0"/>
        <c:axPos val="l"/>
        <c:majorGridlines>
          <c:spPr>
            <a:ln>
              <a:noFill/>
            </a:ln>
          </c:spPr>
        </c:majorGridlines>
        <c:numFmt formatCode="0%" sourceLinked="0"/>
        <c:majorTickMark val="out"/>
        <c:minorTickMark val="none"/>
        <c:tickLblPos val="nextTo"/>
        <c:spPr>
          <a:ln w="12700"/>
        </c:spPr>
        <c:crossAx val="260479616"/>
        <c:crossesAt val="0.38500000000000006"/>
        <c:crossBetween val="midCat"/>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4" tIns="46019" rIns="92034" bIns="46019" numCol="1" anchor="t" anchorCtr="0" compatLnSpc="1">
            <a:prstTxWarp prst="textNoShape">
              <a:avLst/>
            </a:prstTxWarp>
          </a:bodyPr>
          <a:lstStyle>
            <a:lvl1pPr defTabSz="920353">
              <a:defRPr sz="1200">
                <a:latin typeface="Arial" pitchFamily="34" charset="0"/>
              </a:defRPr>
            </a:lvl1pPr>
          </a:lstStyle>
          <a:p>
            <a:pPr>
              <a:defRPr/>
            </a:pPr>
            <a:endParaRPr lang="de-DE"/>
          </a:p>
        </p:txBody>
      </p:sp>
      <p:sp>
        <p:nvSpPr>
          <p:cNvPr id="8195" name="Rectangle 3"/>
          <p:cNvSpPr>
            <a:spLocks noGrp="1" noChangeArrowheads="1"/>
          </p:cNvSpPr>
          <p:nvPr>
            <p:ph type="dt" sz="quarter" idx="1"/>
          </p:nvPr>
        </p:nvSpPr>
        <p:spPr bwMode="auto">
          <a:xfrm>
            <a:off x="0" y="9446338"/>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4" tIns="46019" rIns="92034" bIns="46019" numCol="1" anchor="t" anchorCtr="0" compatLnSpc="1">
            <a:prstTxWarp prst="textNoShape">
              <a:avLst/>
            </a:prstTxWarp>
          </a:bodyPr>
          <a:lstStyle>
            <a:lvl1pPr defTabSz="920353">
              <a:defRPr sz="1200">
                <a:latin typeface="Arial" pitchFamily="34" charset="0"/>
              </a:defRPr>
            </a:lvl1pPr>
          </a:lstStyle>
          <a:p>
            <a:pPr>
              <a:defRPr/>
            </a:pPr>
            <a:endParaRPr lang="de-CH"/>
          </a:p>
          <a:p>
            <a:pPr>
              <a:defRPr/>
            </a:pPr>
            <a:fld id="{A0C7B07C-A8F8-4BCA-B69D-69B322323284}" type="datetime1">
              <a:rPr lang="de-CH"/>
              <a:pPr>
                <a:defRPr/>
              </a:pPr>
              <a:t>18.10.2019</a:t>
            </a:fld>
            <a:endParaRPr lang="de-DE"/>
          </a:p>
        </p:txBody>
      </p:sp>
      <p:sp>
        <p:nvSpPr>
          <p:cNvPr id="8197" name="Rectangle 5"/>
          <p:cNvSpPr>
            <a:spLocks noGrp="1" noChangeArrowheads="1"/>
          </p:cNvSpPr>
          <p:nvPr>
            <p:ph type="sldNum" sz="quarter" idx="3"/>
          </p:nvPr>
        </p:nvSpPr>
        <p:spPr bwMode="auto">
          <a:xfrm>
            <a:off x="3854184" y="9444750"/>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4" tIns="46019" rIns="92034" bIns="46019" numCol="1" anchor="b" anchorCtr="0" compatLnSpc="1">
            <a:prstTxWarp prst="textNoShape">
              <a:avLst/>
            </a:prstTxWarp>
          </a:bodyPr>
          <a:lstStyle>
            <a:lvl1pPr algn="r" defTabSz="920353">
              <a:defRPr sz="1200">
                <a:latin typeface="Arial" pitchFamily="34" charset="0"/>
              </a:defRPr>
            </a:lvl1pPr>
          </a:lstStyle>
          <a:p>
            <a:pPr>
              <a:defRPr/>
            </a:pPr>
            <a:fld id="{FB734E9B-7F5F-4816-878D-5B244C55540C}" type="slidenum">
              <a:rPr lang="de-DE"/>
              <a:pPr>
                <a:defRPr/>
              </a:pPr>
              <a:t>‹Nr.›</a:t>
            </a:fld>
            <a:endParaRPr lang="de-DE"/>
          </a:p>
        </p:txBody>
      </p:sp>
    </p:spTree>
    <p:extLst>
      <p:ext uri="{BB962C8B-B14F-4D97-AF65-F5344CB8AC3E}">
        <p14:creationId xmlns:p14="http://schemas.microsoft.com/office/powerpoint/2010/main" val="1549660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4" tIns="46019" rIns="92034" bIns="46019" numCol="1" anchor="t" anchorCtr="0" compatLnSpc="1">
            <a:prstTxWarp prst="textNoShape">
              <a:avLst/>
            </a:prstTxWarp>
          </a:bodyPr>
          <a:lstStyle>
            <a:lvl1pPr defTabSz="920353">
              <a:defRPr sz="1200">
                <a:latin typeface="Arial" pitchFamily="34" charset="0"/>
              </a:defRPr>
            </a:lvl1pPr>
          </a:lstStyle>
          <a:p>
            <a:pPr>
              <a:defRPr/>
            </a:pPr>
            <a:endParaRPr lang="de-DE"/>
          </a:p>
        </p:txBody>
      </p:sp>
      <p:sp>
        <p:nvSpPr>
          <p:cNvPr id="6147" name="Rectangle 3"/>
          <p:cNvSpPr>
            <a:spLocks noGrp="1" noChangeArrowheads="1"/>
          </p:cNvSpPr>
          <p:nvPr>
            <p:ph type="dt" idx="1"/>
          </p:nvPr>
        </p:nvSpPr>
        <p:spPr bwMode="auto">
          <a:xfrm>
            <a:off x="0" y="9446338"/>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4" tIns="46019" rIns="92034" bIns="46019" numCol="1" anchor="t" anchorCtr="0" compatLnSpc="1">
            <a:prstTxWarp prst="textNoShape">
              <a:avLst/>
            </a:prstTxWarp>
          </a:bodyPr>
          <a:lstStyle>
            <a:lvl1pPr defTabSz="920353">
              <a:defRPr sz="1200">
                <a:latin typeface="Arial" pitchFamily="34" charset="0"/>
              </a:defRPr>
            </a:lvl1pPr>
          </a:lstStyle>
          <a:p>
            <a:pPr>
              <a:defRPr/>
            </a:pPr>
            <a:endParaRPr lang="de-CH"/>
          </a:p>
          <a:p>
            <a:pPr>
              <a:defRPr/>
            </a:pPr>
            <a:fld id="{9D2BDB21-F6A1-44AB-901E-8ADF06D4EE33}" type="datetime1">
              <a:rPr lang="de-CH"/>
              <a:pPr>
                <a:defRPr/>
              </a:pPr>
              <a:t>18.10.2019</a:t>
            </a:fld>
            <a:endParaRPr lang="de-DE"/>
          </a:p>
        </p:txBody>
      </p:sp>
      <p:sp>
        <p:nvSpPr>
          <p:cNvPr id="268292" name="Rectangle 4"/>
          <p:cNvSpPr>
            <a:spLocks noGrp="1" noRot="1" noChangeAspect="1" noChangeArrowheads="1" noTextEdit="1"/>
          </p:cNvSpPr>
          <p:nvPr>
            <p:ph type="sldImg" idx="2"/>
          </p:nvPr>
        </p:nvSpPr>
        <p:spPr bwMode="auto">
          <a:xfrm>
            <a:off x="919163" y="746125"/>
            <a:ext cx="4968875" cy="3727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78655" y="4723170"/>
            <a:ext cx="5448305" cy="447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4" tIns="46019" rIns="92034" bIns="46019"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151" name="Rectangle 7"/>
          <p:cNvSpPr>
            <a:spLocks noGrp="1" noChangeArrowheads="1"/>
          </p:cNvSpPr>
          <p:nvPr>
            <p:ph type="sldNum" sz="quarter" idx="5"/>
          </p:nvPr>
        </p:nvSpPr>
        <p:spPr bwMode="auto">
          <a:xfrm>
            <a:off x="3854184" y="9444750"/>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4" tIns="46019" rIns="92034" bIns="46019" numCol="1" anchor="b" anchorCtr="0" compatLnSpc="1">
            <a:prstTxWarp prst="textNoShape">
              <a:avLst/>
            </a:prstTxWarp>
          </a:bodyPr>
          <a:lstStyle>
            <a:lvl1pPr algn="r" defTabSz="920353">
              <a:defRPr sz="1200">
                <a:latin typeface="Arial" pitchFamily="34" charset="0"/>
              </a:defRPr>
            </a:lvl1pPr>
          </a:lstStyle>
          <a:p>
            <a:pPr>
              <a:defRPr/>
            </a:pPr>
            <a:fld id="{D4821B9C-A1DA-4331-8505-C8D2B517C122}" type="slidenum">
              <a:rPr lang="de-DE"/>
              <a:pPr>
                <a:defRPr/>
              </a:pPr>
              <a:t>‹Nr.›</a:t>
            </a:fld>
            <a:endParaRPr lang="de-DE"/>
          </a:p>
        </p:txBody>
      </p:sp>
    </p:spTree>
    <p:extLst>
      <p:ext uri="{BB962C8B-B14F-4D97-AF65-F5344CB8AC3E}">
        <p14:creationId xmlns:p14="http://schemas.microsoft.com/office/powerpoint/2010/main" val="21029595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2399" indent="-284560" defTabSz="918857" eaLnBrk="0" hangingPunct="0">
              <a:spcBef>
                <a:spcPct val="30000"/>
              </a:spcBef>
              <a:defRPr sz="1200">
                <a:solidFill>
                  <a:schemeClr val="tx1"/>
                </a:solidFill>
                <a:latin typeface="Arial" pitchFamily="34" charset="0"/>
              </a:defRPr>
            </a:lvl2pPr>
            <a:lvl3pPr marL="1141418" indent="-227329" defTabSz="918857" eaLnBrk="0" hangingPunct="0">
              <a:spcBef>
                <a:spcPct val="30000"/>
              </a:spcBef>
              <a:defRPr sz="1200">
                <a:solidFill>
                  <a:schemeClr val="tx1"/>
                </a:solidFill>
                <a:latin typeface="Arial" pitchFamily="34" charset="0"/>
              </a:defRPr>
            </a:lvl3pPr>
            <a:lvl4pPr marL="1599256" indent="-227329" defTabSz="918857" eaLnBrk="0" hangingPunct="0">
              <a:spcBef>
                <a:spcPct val="30000"/>
              </a:spcBef>
              <a:defRPr sz="1200">
                <a:solidFill>
                  <a:schemeClr val="tx1"/>
                </a:solidFill>
                <a:latin typeface="Arial" pitchFamily="34" charset="0"/>
              </a:defRPr>
            </a:lvl4pPr>
            <a:lvl5pPr marL="2055506" indent="-227329" defTabSz="918857" eaLnBrk="0" hangingPunct="0">
              <a:spcBef>
                <a:spcPct val="30000"/>
              </a:spcBef>
              <a:defRPr sz="1200">
                <a:solidFill>
                  <a:schemeClr val="tx1"/>
                </a:solidFill>
                <a:latin typeface="Arial" pitchFamily="34" charset="0"/>
              </a:defRPr>
            </a:lvl5pPr>
            <a:lvl6pPr marL="2513344" indent="-227329" defTabSz="918857" eaLnBrk="0" fontAlgn="base" hangingPunct="0">
              <a:spcBef>
                <a:spcPct val="30000"/>
              </a:spcBef>
              <a:spcAft>
                <a:spcPct val="0"/>
              </a:spcAft>
              <a:defRPr sz="1200">
                <a:solidFill>
                  <a:schemeClr val="tx1"/>
                </a:solidFill>
                <a:latin typeface="Arial" pitchFamily="34" charset="0"/>
              </a:defRPr>
            </a:lvl6pPr>
            <a:lvl7pPr marL="2971183" indent="-227329" defTabSz="918857" eaLnBrk="0" fontAlgn="base" hangingPunct="0">
              <a:spcBef>
                <a:spcPct val="30000"/>
              </a:spcBef>
              <a:spcAft>
                <a:spcPct val="0"/>
              </a:spcAft>
              <a:defRPr sz="1200">
                <a:solidFill>
                  <a:schemeClr val="tx1"/>
                </a:solidFill>
                <a:latin typeface="Arial" pitchFamily="34" charset="0"/>
              </a:defRPr>
            </a:lvl7pPr>
            <a:lvl8pPr marL="3429022" indent="-227329" defTabSz="918857" eaLnBrk="0" fontAlgn="base" hangingPunct="0">
              <a:spcBef>
                <a:spcPct val="30000"/>
              </a:spcBef>
              <a:spcAft>
                <a:spcPct val="0"/>
              </a:spcAft>
              <a:defRPr sz="1200">
                <a:solidFill>
                  <a:schemeClr val="tx1"/>
                </a:solidFill>
                <a:latin typeface="Arial" pitchFamily="34" charset="0"/>
              </a:defRPr>
            </a:lvl8pPr>
            <a:lvl9pPr marL="3886861" indent="-227329"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FDC46FB-4D2D-4C98-B368-17AD4ABF10BE}" type="slidenum">
              <a:rPr lang="de-DE" altLang="de-DE" smtClean="0"/>
              <a:pPr eaLnBrk="1" hangingPunct="1">
                <a:spcBef>
                  <a:spcPct val="0"/>
                </a:spcBef>
              </a:pPr>
              <a:t>1</a:t>
            </a:fld>
            <a:endParaRPr lang="de-DE" altLang="de-DE"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eaLnBrk="1" hangingPunct="1"/>
            <a:endParaRPr lang="de-CH"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Folienbildplatzhalter 1"/>
          <p:cNvSpPr>
            <a:spLocks noGrp="1" noRot="1" noChangeAspect="1" noTextEdit="1"/>
          </p:cNvSpPr>
          <p:nvPr>
            <p:ph type="sldImg"/>
          </p:nvPr>
        </p:nvSpPr>
        <p:spPr>
          <a:ln/>
        </p:spPr>
      </p:sp>
      <p:sp>
        <p:nvSpPr>
          <p:cNvPr id="276483" name="Notizenplatzhalter 2"/>
          <p:cNvSpPr>
            <a:spLocks noGrp="1"/>
          </p:cNvSpPr>
          <p:nvPr>
            <p:ph type="body" idx="1"/>
          </p:nvPr>
        </p:nvSpPr>
        <p:spPr>
          <a:noFill/>
        </p:spPr>
        <p:txBody>
          <a:bodyPr/>
          <a:lstStyle/>
          <a:p>
            <a:endParaRPr lang="de-CH" altLang="de-DE" smtClean="0"/>
          </a:p>
        </p:txBody>
      </p:sp>
      <p:sp>
        <p:nvSpPr>
          <p:cNvPr id="276484"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8C9C46B-3CA1-451D-886D-7E64709DA4F0}" type="slidenum">
              <a:rPr lang="de-DE" altLang="de-DE" smtClean="0"/>
              <a:pPr eaLnBrk="1" hangingPunct="1">
                <a:spcBef>
                  <a:spcPct val="0"/>
                </a:spcBef>
              </a:pPr>
              <a:t>13</a:t>
            </a:fld>
            <a:endParaRPr lang="de-DE"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923925" y="746125"/>
            <a:ext cx="4967288" cy="3725863"/>
          </a:xfrm>
          <a:ln/>
        </p:spPr>
      </p:sp>
      <p:sp>
        <p:nvSpPr>
          <p:cNvPr id="51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Folienbildplatzhalter 1"/>
          <p:cNvSpPr>
            <a:spLocks noGrp="1" noRot="1" noChangeAspect="1" noTextEdit="1"/>
          </p:cNvSpPr>
          <p:nvPr>
            <p:ph type="sldImg"/>
          </p:nvPr>
        </p:nvSpPr>
        <p:spPr>
          <a:ln/>
        </p:spPr>
      </p:sp>
      <p:sp>
        <p:nvSpPr>
          <p:cNvPr id="279555" name="Notizenplatzhalter 2"/>
          <p:cNvSpPr>
            <a:spLocks noGrp="1"/>
          </p:cNvSpPr>
          <p:nvPr>
            <p:ph type="body" idx="1"/>
          </p:nvPr>
        </p:nvSpPr>
        <p:spPr>
          <a:noFill/>
        </p:spPr>
        <p:txBody>
          <a:bodyPr/>
          <a:lstStyle/>
          <a:p>
            <a:endParaRPr lang="de-CH" altLang="de-DE" smtClean="0"/>
          </a:p>
        </p:txBody>
      </p:sp>
      <p:sp>
        <p:nvSpPr>
          <p:cNvPr id="279556"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2A3FA27-3F86-4D41-A483-5145DBEE2B97}" type="slidenum">
              <a:rPr lang="de-DE" altLang="de-DE" smtClean="0"/>
              <a:pPr eaLnBrk="1" hangingPunct="1">
                <a:spcBef>
                  <a:spcPct val="0"/>
                </a:spcBef>
              </a:pPr>
              <a:t>18</a:t>
            </a:fld>
            <a:endParaRPr lang="de-DE"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Folienbildplatzhalter 1"/>
          <p:cNvSpPr>
            <a:spLocks noGrp="1" noRot="1" noChangeAspect="1" noTextEdit="1"/>
          </p:cNvSpPr>
          <p:nvPr>
            <p:ph type="sldImg"/>
          </p:nvPr>
        </p:nvSpPr>
        <p:spPr>
          <a:ln/>
        </p:spPr>
      </p:sp>
      <p:sp>
        <p:nvSpPr>
          <p:cNvPr id="280579" name="Notizenplatzhalter 2"/>
          <p:cNvSpPr>
            <a:spLocks noGrp="1"/>
          </p:cNvSpPr>
          <p:nvPr>
            <p:ph type="body" idx="1"/>
          </p:nvPr>
        </p:nvSpPr>
        <p:spPr>
          <a:noFill/>
        </p:spPr>
        <p:txBody>
          <a:bodyPr/>
          <a:lstStyle/>
          <a:p>
            <a:r>
              <a:rPr lang="de-CH" altLang="de-DE" dirty="0" smtClean="0"/>
              <a:t>Steuerkeil: Differenz der Lohnkosten eines durchschnittlichen Arbeiters für den Arbeitgeber und dem Nettolohn eines Arbeiters</a:t>
            </a:r>
          </a:p>
        </p:txBody>
      </p:sp>
      <p:sp>
        <p:nvSpPr>
          <p:cNvPr id="280580" name="Foliennummernplatzhalter 3"/>
          <p:cNvSpPr>
            <a:spLocks noGrp="1"/>
          </p:cNvSpPr>
          <p:nvPr>
            <p:ph type="sldNum" sz="quarter" idx="5"/>
          </p:nvPr>
        </p:nvSpPr>
        <p:spPr>
          <a:noFill/>
        </p:spPr>
        <p:txBody>
          <a:bodyPr/>
          <a:lstStyle>
            <a:lvl1pPr defTabSz="917268" eaLnBrk="0" hangingPunct="0">
              <a:spcBef>
                <a:spcPct val="30000"/>
              </a:spcBef>
              <a:defRPr sz="1200">
                <a:solidFill>
                  <a:schemeClr val="tx1"/>
                </a:solidFill>
                <a:latin typeface="Arial" pitchFamily="34" charset="0"/>
              </a:defRPr>
            </a:lvl1pPr>
            <a:lvl2pPr marL="742399" indent="-284560" defTabSz="917268" eaLnBrk="0" hangingPunct="0">
              <a:spcBef>
                <a:spcPct val="30000"/>
              </a:spcBef>
              <a:defRPr sz="1200">
                <a:solidFill>
                  <a:schemeClr val="tx1"/>
                </a:solidFill>
                <a:latin typeface="Arial" pitchFamily="34" charset="0"/>
              </a:defRPr>
            </a:lvl2pPr>
            <a:lvl3pPr marL="1141418" indent="-227329" defTabSz="917268" eaLnBrk="0" hangingPunct="0">
              <a:spcBef>
                <a:spcPct val="30000"/>
              </a:spcBef>
              <a:defRPr sz="1200">
                <a:solidFill>
                  <a:schemeClr val="tx1"/>
                </a:solidFill>
                <a:latin typeface="Arial" pitchFamily="34" charset="0"/>
              </a:defRPr>
            </a:lvl3pPr>
            <a:lvl4pPr marL="1599256" indent="-227329" defTabSz="917268" eaLnBrk="0" hangingPunct="0">
              <a:spcBef>
                <a:spcPct val="30000"/>
              </a:spcBef>
              <a:defRPr sz="1200">
                <a:solidFill>
                  <a:schemeClr val="tx1"/>
                </a:solidFill>
                <a:latin typeface="Arial" pitchFamily="34" charset="0"/>
              </a:defRPr>
            </a:lvl4pPr>
            <a:lvl5pPr marL="2055506" indent="-227329" defTabSz="917268" eaLnBrk="0" hangingPunct="0">
              <a:spcBef>
                <a:spcPct val="30000"/>
              </a:spcBef>
              <a:defRPr sz="1200">
                <a:solidFill>
                  <a:schemeClr val="tx1"/>
                </a:solidFill>
                <a:latin typeface="Arial" pitchFamily="34" charset="0"/>
              </a:defRPr>
            </a:lvl5pPr>
            <a:lvl6pPr marL="2513344" indent="-227329" defTabSz="917268" eaLnBrk="0" fontAlgn="base" hangingPunct="0">
              <a:spcBef>
                <a:spcPct val="30000"/>
              </a:spcBef>
              <a:spcAft>
                <a:spcPct val="0"/>
              </a:spcAft>
              <a:defRPr sz="1200">
                <a:solidFill>
                  <a:schemeClr val="tx1"/>
                </a:solidFill>
                <a:latin typeface="Arial" pitchFamily="34" charset="0"/>
              </a:defRPr>
            </a:lvl6pPr>
            <a:lvl7pPr marL="2971183" indent="-227329" defTabSz="917268" eaLnBrk="0" fontAlgn="base" hangingPunct="0">
              <a:spcBef>
                <a:spcPct val="30000"/>
              </a:spcBef>
              <a:spcAft>
                <a:spcPct val="0"/>
              </a:spcAft>
              <a:defRPr sz="1200">
                <a:solidFill>
                  <a:schemeClr val="tx1"/>
                </a:solidFill>
                <a:latin typeface="Arial" pitchFamily="34" charset="0"/>
              </a:defRPr>
            </a:lvl7pPr>
            <a:lvl8pPr marL="3429022" indent="-227329" defTabSz="917268" eaLnBrk="0" fontAlgn="base" hangingPunct="0">
              <a:spcBef>
                <a:spcPct val="30000"/>
              </a:spcBef>
              <a:spcAft>
                <a:spcPct val="0"/>
              </a:spcAft>
              <a:defRPr sz="1200">
                <a:solidFill>
                  <a:schemeClr val="tx1"/>
                </a:solidFill>
                <a:latin typeface="Arial" pitchFamily="34" charset="0"/>
              </a:defRPr>
            </a:lvl8pPr>
            <a:lvl9pPr marL="3886861" indent="-227329" defTabSz="91726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B64780-37C5-4EA9-9686-23247F701AC5}" type="slidenum">
              <a:rPr lang="de-DE" altLang="de-DE" smtClean="0">
                <a:solidFill>
                  <a:srgbClr val="000000"/>
                </a:solidFill>
              </a:rPr>
              <a:pPr eaLnBrk="1" hangingPunct="1">
                <a:spcBef>
                  <a:spcPct val="0"/>
                </a:spcBef>
              </a:pPr>
              <a:t>21</a:t>
            </a:fld>
            <a:endParaRPr lang="de-DE" altLang="de-DE"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Folienbildplatzhalter 1"/>
          <p:cNvSpPr>
            <a:spLocks noGrp="1" noRot="1" noChangeAspect="1" noTextEdit="1"/>
          </p:cNvSpPr>
          <p:nvPr>
            <p:ph type="sldImg"/>
          </p:nvPr>
        </p:nvSpPr>
        <p:spPr>
          <a:ln/>
        </p:spPr>
      </p:sp>
      <p:sp>
        <p:nvSpPr>
          <p:cNvPr id="413699" name="Notizenplatzhalter 2"/>
          <p:cNvSpPr>
            <a:spLocks noGrp="1"/>
          </p:cNvSpPr>
          <p:nvPr>
            <p:ph type="body" idx="1"/>
          </p:nvPr>
        </p:nvSpPr>
        <p:spPr>
          <a:noFill/>
        </p:spPr>
        <p:txBody>
          <a:bodyPr/>
          <a:lstStyle/>
          <a:p>
            <a:endParaRPr lang="de-CH" altLang="de-DE" dirty="0" smtClean="0"/>
          </a:p>
        </p:txBody>
      </p:sp>
      <p:sp>
        <p:nvSpPr>
          <p:cNvPr id="413700" name="Foliennummernplatzhalter 3"/>
          <p:cNvSpPr>
            <a:spLocks noGrp="1"/>
          </p:cNvSpPr>
          <p:nvPr>
            <p:ph type="sldNum" sz="quarter" idx="5"/>
          </p:nvPr>
        </p:nvSpPr>
        <p:spPr>
          <a:noFill/>
        </p:spPr>
        <p:txBody>
          <a:bodyPr/>
          <a:lstStyle>
            <a:lvl1pPr defTabSz="918669" eaLnBrk="0" hangingPunct="0">
              <a:spcBef>
                <a:spcPct val="30000"/>
              </a:spcBef>
              <a:defRPr sz="1200">
                <a:solidFill>
                  <a:schemeClr val="tx1"/>
                </a:solidFill>
                <a:latin typeface="Arial" pitchFamily="34" charset="0"/>
              </a:defRPr>
            </a:lvl1pPr>
            <a:lvl2pPr marL="743836" indent="-286089" defTabSz="918669" eaLnBrk="0" hangingPunct="0">
              <a:spcBef>
                <a:spcPct val="30000"/>
              </a:spcBef>
              <a:defRPr sz="1200">
                <a:solidFill>
                  <a:schemeClr val="tx1"/>
                </a:solidFill>
                <a:latin typeface="Arial" pitchFamily="34" charset="0"/>
              </a:defRPr>
            </a:lvl2pPr>
            <a:lvl3pPr marL="1144363" indent="-228874" defTabSz="918669" eaLnBrk="0" hangingPunct="0">
              <a:spcBef>
                <a:spcPct val="30000"/>
              </a:spcBef>
              <a:defRPr sz="1200">
                <a:solidFill>
                  <a:schemeClr val="tx1"/>
                </a:solidFill>
                <a:latin typeface="Arial" pitchFamily="34" charset="0"/>
              </a:defRPr>
            </a:lvl3pPr>
            <a:lvl4pPr marL="1602107" indent="-228874" defTabSz="918669" eaLnBrk="0" hangingPunct="0">
              <a:spcBef>
                <a:spcPct val="30000"/>
              </a:spcBef>
              <a:defRPr sz="1200">
                <a:solidFill>
                  <a:schemeClr val="tx1"/>
                </a:solidFill>
                <a:latin typeface="Arial" pitchFamily="34" charset="0"/>
              </a:defRPr>
            </a:lvl4pPr>
            <a:lvl5pPr marL="2059852" indent="-228874" defTabSz="918669" eaLnBrk="0" hangingPunct="0">
              <a:spcBef>
                <a:spcPct val="30000"/>
              </a:spcBef>
              <a:defRPr sz="1200">
                <a:solidFill>
                  <a:schemeClr val="tx1"/>
                </a:solidFill>
                <a:latin typeface="Arial" pitchFamily="34" charset="0"/>
              </a:defRPr>
            </a:lvl5pPr>
            <a:lvl6pPr marL="2517596" indent="-228874" defTabSz="918669" eaLnBrk="0" fontAlgn="base" hangingPunct="0">
              <a:spcBef>
                <a:spcPct val="30000"/>
              </a:spcBef>
              <a:spcAft>
                <a:spcPct val="0"/>
              </a:spcAft>
              <a:defRPr sz="1200">
                <a:solidFill>
                  <a:schemeClr val="tx1"/>
                </a:solidFill>
                <a:latin typeface="Arial" pitchFamily="34" charset="0"/>
              </a:defRPr>
            </a:lvl6pPr>
            <a:lvl7pPr marL="2975341" indent="-228874" defTabSz="918669" eaLnBrk="0" fontAlgn="base" hangingPunct="0">
              <a:spcBef>
                <a:spcPct val="30000"/>
              </a:spcBef>
              <a:spcAft>
                <a:spcPct val="0"/>
              </a:spcAft>
              <a:defRPr sz="1200">
                <a:solidFill>
                  <a:schemeClr val="tx1"/>
                </a:solidFill>
                <a:latin typeface="Arial" pitchFamily="34" charset="0"/>
              </a:defRPr>
            </a:lvl7pPr>
            <a:lvl8pPr marL="3433086" indent="-228874" defTabSz="918669" eaLnBrk="0" fontAlgn="base" hangingPunct="0">
              <a:spcBef>
                <a:spcPct val="30000"/>
              </a:spcBef>
              <a:spcAft>
                <a:spcPct val="0"/>
              </a:spcAft>
              <a:defRPr sz="1200">
                <a:solidFill>
                  <a:schemeClr val="tx1"/>
                </a:solidFill>
                <a:latin typeface="Arial" pitchFamily="34" charset="0"/>
              </a:defRPr>
            </a:lvl8pPr>
            <a:lvl9pPr marL="3890832" indent="-228874" defTabSz="918669"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CFA0770-8FD6-48BC-8A8F-859BCAB77155}" type="slidenum">
              <a:rPr lang="de-DE" altLang="de-DE" smtClean="0"/>
              <a:pPr eaLnBrk="1" hangingPunct="1">
                <a:spcBef>
                  <a:spcPct val="0"/>
                </a:spcBef>
              </a:pPr>
              <a:t>23</a:t>
            </a:fld>
            <a:endParaRPr lang="de-DE" altLang="de-DE"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Folienbildplatzhalter 1"/>
          <p:cNvSpPr>
            <a:spLocks noGrp="1" noRot="1" noChangeAspect="1" noTextEdit="1"/>
          </p:cNvSpPr>
          <p:nvPr>
            <p:ph type="sldImg"/>
          </p:nvPr>
        </p:nvSpPr>
        <p:spPr>
          <a:ln/>
        </p:spPr>
      </p:sp>
      <p:sp>
        <p:nvSpPr>
          <p:cNvPr id="284675" name="Notizenplatzhalter 2"/>
          <p:cNvSpPr>
            <a:spLocks noGrp="1"/>
          </p:cNvSpPr>
          <p:nvPr>
            <p:ph type="body" idx="1"/>
          </p:nvPr>
        </p:nvSpPr>
        <p:spPr>
          <a:noFill/>
        </p:spPr>
        <p:txBody>
          <a:bodyPr/>
          <a:lstStyle/>
          <a:p>
            <a:endParaRPr lang="de-CH" altLang="de-DE" smtClean="0"/>
          </a:p>
        </p:txBody>
      </p:sp>
      <p:sp>
        <p:nvSpPr>
          <p:cNvPr id="284676"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A2EB651-20F8-4D16-B7BD-B53A3DAF236E}" type="slidenum">
              <a:rPr lang="de-DE" altLang="de-DE" smtClean="0"/>
              <a:pPr eaLnBrk="1" hangingPunct="1">
                <a:spcBef>
                  <a:spcPct val="0"/>
                </a:spcBef>
              </a:pPr>
              <a:t>30</a:t>
            </a:fld>
            <a:endParaRPr lang="de-DE"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Folienbildplatzhalter 1"/>
          <p:cNvSpPr>
            <a:spLocks noGrp="1" noRot="1" noChangeAspect="1" noTextEdit="1"/>
          </p:cNvSpPr>
          <p:nvPr>
            <p:ph type="sldImg"/>
          </p:nvPr>
        </p:nvSpPr>
        <p:spPr>
          <a:ln/>
        </p:spPr>
      </p:sp>
      <p:sp>
        <p:nvSpPr>
          <p:cNvPr id="285699" name="Notizenplatzhalter 2"/>
          <p:cNvSpPr>
            <a:spLocks noGrp="1"/>
          </p:cNvSpPr>
          <p:nvPr>
            <p:ph type="body" idx="1"/>
          </p:nvPr>
        </p:nvSpPr>
        <p:spPr>
          <a:noFill/>
        </p:spPr>
        <p:txBody>
          <a:bodyPr/>
          <a:lstStyle/>
          <a:p>
            <a:endParaRPr lang="de-CH" altLang="de-DE" smtClean="0"/>
          </a:p>
        </p:txBody>
      </p:sp>
      <p:sp>
        <p:nvSpPr>
          <p:cNvPr id="285700"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6509B71-D047-4052-BB80-1CE042679966}" type="slidenum">
              <a:rPr lang="de-DE" altLang="de-DE" smtClean="0"/>
              <a:pPr eaLnBrk="1" hangingPunct="1">
                <a:spcBef>
                  <a:spcPct val="0"/>
                </a:spcBef>
              </a:pPr>
              <a:t>31</a:t>
            </a:fld>
            <a:endParaRPr lang="de-DE" alt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Folienbildplatzhalter 1"/>
          <p:cNvSpPr>
            <a:spLocks noGrp="1" noRot="1" noChangeAspect="1" noTextEdit="1"/>
          </p:cNvSpPr>
          <p:nvPr>
            <p:ph type="sldImg"/>
          </p:nvPr>
        </p:nvSpPr>
        <p:spPr>
          <a:ln/>
        </p:spPr>
      </p:sp>
      <p:sp>
        <p:nvSpPr>
          <p:cNvPr id="286723" name="Notizenplatzhalter 2"/>
          <p:cNvSpPr>
            <a:spLocks noGrp="1"/>
          </p:cNvSpPr>
          <p:nvPr>
            <p:ph type="body" idx="1"/>
          </p:nvPr>
        </p:nvSpPr>
        <p:spPr>
          <a:noFill/>
        </p:spPr>
        <p:txBody>
          <a:bodyPr/>
          <a:lstStyle/>
          <a:p>
            <a:endParaRPr lang="de-CH" altLang="de-DE" smtClean="0"/>
          </a:p>
        </p:txBody>
      </p:sp>
      <p:sp>
        <p:nvSpPr>
          <p:cNvPr id="286724"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4527628-EA77-4C79-802B-76187F30E6DD}" type="slidenum">
              <a:rPr lang="de-DE" altLang="de-DE" smtClean="0"/>
              <a:pPr eaLnBrk="1" hangingPunct="1">
                <a:spcBef>
                  <a:spcPct val="0"/>
                </a:spcBef>
              </a:pPr>
              <a:t>32</a:t>
            </a:fld>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Folienbildplatzhalter 1"/>
          <p:cNvSpPr>
            <a:spLocks noGrp="1" noRot="1" noChangeAspect="1" noTextEdit="1"/>
          </p:cNvSpPr>
          <p:nvPr>
            <p:ph type="sldImg"/>
          </p:nvPr>
        </p:nvSpPr>
        <p:spPr>
          <a:ln/>
        </p:spPr>
      </p:sp>
      <p:sp>
        <p:nvSpPr>
          <p:cNvPr id="270339" name="Notizenplatzhalter 2"/>
          <p:cNvSpPr>
            <a:spLocks noGrp="1"/>
          </p:cNvSpPr>
          <p:nvPr>
            <p:ph type="body" idx="1"/>
          </p:nvPr>
        </p:nvSpPr>
        <p:spPr>
          <a:noFill/>
        </p:spPr>
        <p:txBody>
          <a:bodyPr/>
          <a:lstStyle/>
          <a:p>
            <a:endParaRPr lang="de-CH" altLang="de-DE" smtClean="0"/>
          </a:p>
        </p:txBody>
      </p:sp>
      <p:sp>
        <p:nvSpPr>
          <p:cNvPr id="270340"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CB2EA4B-87B3-40A4-AD5C-E47B68B0CE8C}" type="slidenum">
              <a:rPr lang="de-DE" altLang="de-DE" smtClean="0"/>
              <a:pPr eaLnBrk="1" hangingPunct="1">
                <a:spcBef>
                  <a:spcPct val="0"/>
                </a:spcBef>
              </a:pPr>
              <a:t>2</a:t>
            </a:fld>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Folienbildplatzhalter 1"/>
          <p:cNvSpPr>
            <a:spLocks noGrp="1" noRot="1" noChangeAspect="1" noTextEdit="1"/>
          </p:cNvSpPr>
          <p:nvPr>
            <p:ph type="sldImg"/>
          </p:nvPr>
        </p:nvSpPr>
        <p:spPr>
          <a:ln/>
        </p:spPr>
      </p:sp>
      <p:sp>
        <p:nvSpPr>
          <p:cNvPr id="287747" name="Notizenplatzhalter 2"/>
          <p:cNvSpPr>
            <a:spLocks noGrp="1"/>
          </p:cNvSpPr>
          <p:nvPr>
            <p:ph type="body" idx="1"/>
          </p:nvPr>
        </p:nvSpPr>
        <p:spPr>
          <a:noFill/>
        </p:spPr>
        <p:txBody>
          <a:bodyPr/>
          <a:lstStyle/>
          <a:p>
            <a:endParaRPr lang="de-CH" altLang="de-DE" smtClean="0"/>
          </a:p>
        </p:txBody>
      </p:sp>
      <p:sp>
        <p:nvSpPr>
          <p:cNvPr id="287748"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2D4914B-BD81-407B-96FB-8782B95668B8}" type="slidenum">
              <a:rPr lang="de-DE" altLang="de-DE" smtClean="0"/>
              <a:pPr eaLnBrk="1" hangingPunct="1">
                <a:spcBef>
                  <a:spcPct val="0"/>
                </a:spcBef>
              </a:pPr>
              <a:t>33</a:t>
            </a:fld>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Folienbildplatzhalter 1"/>
          <p:cNvSpPr>
            <a:spLocks noGrp="1" noRot="1" noChangeAspect="1" noTextEdit="1"/>
          </p:cNvSpPr>
          <p:nvPr>
            <p:ph type="sldImg"/>
          </p:nvPr>
        </p:nvSpPr>
        <p:spPr>
          <a:ln/>
        </p:spPr>
      </p:sp>
      <p:sp>
        <p:nvSpPr>
          <p:cNvPr id="288771" name="Notizenplatzhalter 2"/>
          <p:cNvSpPr>
            <a:spLocks noGrp="1"/>
          </p:cNvSpPr>
          <p:nvPr>
            <p:ph type="body" idx="1"/>
          </p:nvPr>
        </p:nvSpPr>
        <p:spPr>
          <a:noFill/>
        </p:spPr>
        <p:txBody>
          <a:bodyPr/>
          <a:lstStyle/>
          <a:p>
            <a:endParaRPr lang="de-CH" altLang="de-DE" smtClean="0"/>
          </a:p>
        </p:txBody>
      </p:sp>
      <p:sp>
        <p:nvSpPr>
          <p:cNvPr id="288772"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93A1D92-E2F9-494C-8D1D-C9E399791C5C}" type="slidenum">
              <a:rPr lang="de-DE" altLang="de-DE" smtClean="0"/>
              <a:pPr eaLnBrk="1" hangingPunct="1">
                <a:spcBef>
                  <a:spcPct val="0"/>
                </a:spcBef>
              </a:pPr>
              <a:t>34</a:t>
            </a:fld>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Folienbildplatzhalter 1"/>
          <p:cNvSpPr>
            <a:spLocks noGrp="1" noRot="1" noChangeAspect="1" noTextEdit="1"/>
          </p:cNvSpPr>
          <p:nvPr>
            <p:ph type="sldImg"/>
          </p:nvPr>
        </p:nvSpPr>
        <p:spPr>
          <a:ln/>
        </p:spPr>
      </p:sp>
      <p:sp>
        <p:nvSpPr>
          <p:cNvPr id="289795" name="Notizenplatzhalter 2"/>
          <p:cNvSpPr>
            <a:spLocks noGrp="1"/>
          </p:cNvSpPr>
          <p:nvPr>
            <p:ph type="body" idx="1"/>
          </p:nvPr>
        </p:nvSpPr>
        <p:spPr>
          <a:noFill/>
        </p:spPr>
        <p:txBody>
          <a:bodyPr/>
          <a:lstStyle/>
          <a:p>
            <a:endParaRPr lang="de-CH" altLang="de-DE" smtClean="0"/>
          </a:p>
        </p:txBody>
      </p:sp>
      <p:sp>
        <p:nvSpPr>
          <p:cNvPr id="289796"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7220C79-D68F-479F-A5F2-43BF90557F3A}" type="slidenum">
              <a:rPr lang="de-DE" altLang="de-DE" smtClean="0"/>
              <a:pPr eaLnBrk="1" hangingPunct="1">
                <a:spcBef>
                  <a:spcPct val="0"/>
                </a:spcBef>
              </a:pPr>
              <a:t>35</a:t>
            </a:fld>
            <a:endParaRPr lang="de-DE" alt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altLang="de-DE" smtClean="0"/>
          </a:p>
        </p:txBody>
      </p:sp>
      <p:sp>
        <p:nvSpPr>
          <p:cNvPr id="18436"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7575">
              <a:defRPr>
                <a:solidFill>
                  <a:schemeClr val="tx1"/>
                </a:solidFill>
                <a:latin typeface="Arial" pitchFamily="34" charset="0"/>
              </a:defRPr>
            </a:lvl1pPr>
            <a:lvl2pPr marL="742950" indent="-285750" defTabSz="917575">
              <a:defRPr>
                <a:solidFill>
                  <a:schemeClr val="tx1"/>
                </a:solidFill>
                <a:latin typeface="Arial" pitchFamily="34" charset="0"/>
              </a:defRPr>
            </a:lvl2pPr>
            <a:lvl3pPr marL="1143000" indent="-228600" defTabSz="917575">
              <a:defRPr>
                <a:solidFill>
                  <a:schemeClr val="tx1"/>
                </a:solidFill>
                <a:latin typeface="Arial" pitchFamily="34" charset="0"/>
              </a:defRPr>
            </a:lvl3pPr>
            <a:lvl4pPr marL="1601788" indent="-228600" defTabSz="917575">
              <a:defRPr>
                <a:solidFill>
                  <a:schemeClr val="tx1"/>
                </a:solidFill>
                <a:latin typeface="Arial" pitchFamily="34" charset="0"/>
              </a:defRPr>
            </a:lvl4pPr>
            <a:lvl5pPr marL="2058988" indent="-228600" defTabSz="917575">
              <a:defRPr>
                <a:solidFill>
                  <a:schemeClr val="tx1"/>
                </a:solidFill>
                <a:latin typeface="Arial" pitchFamily="34" charset="0"/>
              </a:defRPr>
            </a:lvl5pPr>
            <a:lvl6pPr marL="2516188" indent="-228600" defTabSz="917575" fontAlgn="base">
              <a:spcBef>
                <a:spcPct val="0"/>
              </a:spcBef>
              <a:spcAft>
                <a:spcPct val="0"/>
              </a:spcAft>
              <a:defRPr>
                <a:solidFill>
                  <a:schemeClr val="tx1"/>
                </a:solidFill>
                <a:latin typeface="Arial" pitchFamily="34" charset="0"/>
              </a:defRPr>
            </a:lvl6pPr>
            <a:lvl7pPr marL="2973388" indent="-228600" defTabSz="917575" fontAlgn="base">
              <a:spcBef>
                <a:spcPct val="0"/>
              </a:spcBef>
              <a:spcAft>
                <a:spcPct val="0"/>
              </a:spcAft>
              <a:defRPr>
                <a:solidFill>
                  <a:schemeClr val="tx1"/>
                </a:solidFill>
                <a:latin typeface="Arial" pitchFamily="34" charset="0"/>
              </a:defRPr>
            </a:lvl7pPr>
            <a:lvl8pPr marL="3430588" indent="-228600" defTabSz="917575" fontAlgn="base">
              <a:spcBef>
                <a:spcPct val="0"/>
              </a:spcBef>
              <a:spcAft>
                <a:spcPct val="0"/>
              </a:spcAft>
              <a:defRPr>
                <a:solidFill>
                  <a:schemeClr val="tx1"/>
                </a:solidFill>
                <a:latin typeface="Arial" pitchFamily="34" charset="0"/>
              </a:defRPr>
            </a:lvl8pPr>
            <a:lvl9pPr marL="3887788" indent="-228600" defTabSz="917575" fontAlgn="base">
              <a:spcBef>
                <a:spcPct val="0"/>
              </a:spcBef>
              <a:spcAft>
                <a:spcPct val="0"/>
              </a:spcAft>
              <a:defRPr>
                <a:solidFill>
                  <a:schemeClr val="tx1"/>
                </a:solidFill>
                <a:latin typeface="Arial" pitchFamily="34" charset="0"/>
              </a:defRPr>
            </a:lvl9pPr>
          </a:lstStyle>
          <a:p>
            <a:pPr>
              <a:defRPr/>
            </a:pPr>
            <a:fld id="{3D8BE084-7027-43F9-B4EA-C1078C232B08}" type="slidenum">
              <a:rPr lang="de-DE" altLang="de-DE" smtClean="0">
                <a:solidFill>
                  <a:srgbClr val="000000"/>
                </a:solidFill>
              </a:rPr>
              <a:pPr>
                <a:defRPr/>
              </a:pPr>
              <a:t>37</a:t>
            </a:fld>
            <a:endParaRPr lang="de-DE" altLang="de-DE"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Folienbildplatzhalter 1"/>
          <p:cNvSpPr>
            <a:spLocks noGrp="1" noRot="1" noChangeAspect="1" noTextEdit="1"/>
          </p:cNvSpPr>
          <p:nvPr>
            <p:ph type="sldImg"/>
          </p:nvPr>
        </p:nvSpPr>
        <p:spPr>
          <a:ln/>
        </p:spPr>
      </p:sp>
      <p:sp>
        <p:nvSpPr>
          <p:cNvPr id="425987" name="Notizenplatzhalter 2"/>
          <p:cNvSpPr>
            <a:spLocks noGrp="1"/>
          </p:cNvSpPr>
          <p:nvPr>
            <p:ph type="body" idx="1"/>
          </p:nvPr>
        </p:nvSpPr>
        <p:spPr>
          <a:noFill/>
        </p:spPr>
        <p:txBody>
          <a:bodyPr/>
          <a:lstStyle/>
          <a:p>
            <a:endParaRPr lang="de-CH" altLang="de-DE" smtClean="0"/>
          </a:p>
        </p:txBody>
      </p:sp>
      <p:sp>
        <p:nvSpPr>
          <p:cNvPr id="425988" name="Foliennummernplatzhalter 3"/>
          <p:cNvSpPr>
            <a:spLocks noGrp="1"/>
          </p:cNvSpPr>
          <p:nvPr>
            <p:ph type="sldNum" sz="quarter" idx="5"/>
          </p:nvPr>
        </p:nvSpPr>
        <p:spPr>
          <a:noFill/>
        </p:spPr>
        <p:txBody>
          <a:bodyPr/>
          <a:lstStyle>
            <a:lvl1pPr defTabSz="920233" eaLnBrk="0" hangingPunct="0">
              <a:spcBef>
                <a:spcPct val="30000"/>
              </a:spcBef>
              <a:defRPr sz="1200">
                <a:solidFill>
                  <a:schemeClr val="tx1"/>
                </a:solidFill>
                <a:latin typeface="Arial" pitchFamily="34" charset="0"/>
              </a:defRPr>
            </a:lvl1pPr>
            <a:lvl2pPr marL="745102" indent="-286576" defTabSz="920233" eaLnBrk="0" hangingPunct="0">
              <a:spcBef>
                <a:spcPct val="30000"/>
              </a:spcBef>
              <a:defRPr sz="1200">
                <a:solidFill>
                  <a:schemeClr val="tx1"/>
                </a:solidFill>
                <a:latin typeface="Arial" pitchFamily="34" charset="0"/>
              </a:defRPr>
            </a:lvl2pPr>
            <a:lvl3pPr marL="1146311" indent="-229263" defTabSz="920233" eaLnBrk="0" hangingPunct="0">
              <a:spcBef>
                <a:spcPct val="30000"/>
              </a:spcBef>
              <a:defRPr sz="1200">
                <a:solidFill>
                  <a:schemeClr val="tx1"/>
                </a:solidFill>
                <a:latin typeface="Arial" pitchFamily="34" charset="0"/>
              </a:defRPr>
            </a:lvl3pPr>
            <a:lvl4pPr marL="1604835" indent="-229263" defTabSz="920233" eaLnBrk="0" hangingPunct="0">
              <a:spcBef>
                <a:spcPct val="30000"/>
              </a:spcBef>
              <a:defRPr sz="1200">
                <a:solidFill>
                  <a:schemeClr val="tx1"/>
                </a:solidFill>
                <a:latin typeface="Arial" pitchFamily="34" charset="0"/>
              </a:defRPr>
            </a:lvl4pPr>
            <a:lvl5pPr marL="2063359" indent="-229263" defTabSz="920233" eaLnBrk="0" hangingPunct="0">
              <a:spcBef>
                <a:spcPct val="30000"/>
              </a:spcBef>
              <a:defRPr sz="1200">
                <a:solidFill>
                  <a:schemeClr val="tx1"/>
                </a:solidFill>
                <a:latin typeface="Arial" pitchFamily="34" charset="0"/>
              </a:defRPr>
            </a:lvl5pPr>
            <a:lvl6pPr marL="2521883" indent="-229263" defTabSz="920233" eaLnBrk="0" fontAlgn="base" hangingPunct="0">
              <a:spcBef>
                <a:spcPct val="30000"/>
              </a:spcBef>
              <a:spcAft>
                <a:spcPct val="0"/>
              </a:spcAft>
              <a:defRPr sz="1200">
                <a:solidFill>
                  <a:schemeClr val="tx1"/>
                </a:solidFill>
                <a:latin typeface="Arial" pitchFamily="34" charset="0"/>
              </a:defRPr>
            </a:lvl6pPr>
            <a:lvl7pPr marL="2980407" indent="-229263" defTabSz="920233" eaLnBrk="0" fontAlgn="base" hangingPunct="0">
              <a:spcBef>
                <a:spcPct val="30000"/>
              </a:spcBef>
              <a:spcAft>
                <a:spcPct val="0"/>
              </a:spcAft>
              <a:defRPr sz="1200">
                <a:solidFill>
                  <a:schemeClr val="tx1"/>
                </a:solidFill>
                <a:latin typeface="Arial" pitchFamily="34" charset="0"/>
              </a:defRPr>
            </a:lvl7pPr>
            <a:lvl8pPr marL="3438931" indent="-229263" defTabSz="920233" eaLnBrk="0" fontAlgn="base" hangingPunct="0">
              <a:spcBef>
                <a:spcPct val="30000"/>
              </a:spcBef>
              <a:spcAft>
                <a:spcPct val="0"/>
              </a:spcAft>
              <a:defRPr sz="1200">
                <a:solidFill>
                  <a:schemeClr val="tx1"/>
                </a:solidFill>
                <a:latin typeface="Arial" pitchFamily="34" charset="0"/>
              </a:defRPr>
            </a:lvl8pPr>
            <a:lvl9pPr marL="3897456" indent="-229263" defTabSz="92023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CD4BCB7-7D7F-47C0-AAF1-938D4C64F38F}" type="slidenum">
              <a:rPr lang="de-DE" altLang="de-DE" smtClean="0"/>
              <a:pPr eaLnBrk="1" hangingPunct="1">
                <a:spcBef>
                  <a:spcPct val="0"/>
                </a:spcBef>
              </a:pPr>
              <a:t>38</a:t>
            </a:fld>
            <a:endParaRPr lang="de-DE" alt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D4821B9C-A1DA-4331-8505-C8D2B517C122}" type="slidenum">
              <a:rPr lang="de-DE" smtClean="0"/>
              <a:pPr>
                <a:defRPr/>
              </a:pPr>
              <a:t>42</a:t>
            </a:fld>
            <a:endParaRPr lang="de-DE"/>
          </a:p>
        </p:txBody>
      </p:sp>
    </p:spTree>
    <p:extLst>
      <p:ext uri="{BB962C8B-B14F-4D97-AF65-F5344CB8AC3E}">
        <p14:creationId xmlns:p14="http://schemas.microsoft.com/office/powerpoint/2010/main" val="3554085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Folienbildplatzhalter 1"/>
          <p:cNvSpPr>
            <a:spLocks noGrp="1" noRot="1" noChangeAspect="1" noTextEdit="1"/>
          </p:cNvSpPr>
          <p:nvPr>
            <p:ph type="sldImg"/>
          </p:nvPr>
        </p:nvSpPr>
        <p:spPr>
          <a:ln/>
        </p:spPr>
      </p:sp>
      <p:sp>
        <p:nvSpPr>
          <p:cNvPr id="290819" name="Notizenplatzhalter 2"/>
          <p:cNvSpPr>
            <a:spLocks noGrp="1"/>
          </p:cNvSpPr>
          <p:nvPr>
            <p:ph type="body" idx="1"/>
          </p:nvPr>
        </p:nvSpPr>
        <p:spPr>
          <a:noFill/>
        </p:spPr>
        <p:txBody>
          <a:bodyPr/>
          <a:lstStyle/>
          <a:p>
            <a:endParaRPr lang="de-CH" altLang="de-DE" dirty="0" smtClean="0"/>
          </a:p>
        </p:txBody>
      </p:sp>
      <p:sp>
        <p:nvSpPr>
          <p:cNvPr id="290820"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56DD2DE-FFD5-426A-8812-2F4EE46A777D}" type="slidenum">
              <a:rPr lang="de-DE" altLang="de-DE" smtClean="0"/>
              <a:pPr eaLnBrk="1" hangingPunct="1">
                <a:spcBef>
                  <a:spcPct val="0"/>
                </a:spcBef>
              </a:pPr>
              <a:t>43</a:t>
            </a:fld>
            <a:endParaRPr lang="de-DE" alt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bildplatzhalter 1"/>
          <p:cNvSpPr>
            <a:spLocks noGrp="1" noRot="1" noChangeAspect="1" noTextEdit="1"/>
          </p:cNvSpPr>
          <p:nvPr>
            <p:ph type="sldImg"/>
          </p:nvPr>
        </p:nvSpPr>
        <p:spPr>
          <a:ln/>
        </p:spPr>
      </p:sp>
      <p:sp>
        <p:nvSpPr>
          <p:cNvPr id="271363" name="Notizenplatzhalter 2"/>
          <p:cNvSpPr>
            <a:spLocks noGrp="1"/>
          </p:cNvSpPr>
          <p:nvPr>
            <p:ph type="body" idx="1"/>
          </p:nvPr>
        </p:nvSpPr>
        <p:spPr>
          <a:noFill/>
        </p:spPr>
        <p:txBody>
          <a:bodyPr/>
          <a:lstStyle/>
          <a:p>
            <a:endParaRPr lang="de-CH" altLang="de-DE" smtClean="0"/>
          </a:p>
        </p:txBody>
      </p:sp>
      <p:sp>
        <p:nvSpPr>
          <p:cNvPr id="271364" name="Foliennummernplatzhalter 3"/>
          <p:cNvSpPr>
            <a:spLocks noGrp="1"/>
          </p:cNvSpPr>
          <p:nvPr>
            <p:ph type="sldNum" sz="quarter" idx="5"/>
          </p:nvPr>
        </p:nvSpPr>
        <p:spPr>
          <a:noFill/>
        </p:spPr>
        <p:txBody>
          <a:bodyPr/>
          <a:lstStyle>
            <a:lvl1pPr defTabSz="918857" eaLnBrk="0" hangingPunct="0">
              <a:spcBef>
                <a:spcPct val="30000"/>
              </a:spcBef>
              <a:defRPr sz="1200">
                <a:solidFill>
                  <a:schemeClr val="tx1"/>
                </a:solidFill>
                <a:latin typeface="Arial" pitchFamily="34" charset="0"/>
              </a:defRPr>
            </a:lvl1pPr>
            <a:lvl2pPr marL="742399" indent="-284560" defTabSz="918857" eaLnBrk="0" hangingPunct="0">
              <a:spcBef>
                <a:spcPct val="30000"/>
              </a:spcBef>
              <a:defRPr sz="1200">
                <a:solidFill>
                  <a:schemeClr val="tx1"/>
                </a:solidFill>
                <a:latin typeface="Arial" pitchFamily="34" charset="0"/>
              </a:defRPr>
            </a:lvl2pPr>
            <a:lvl3pPr marL="1141418" indent="-227329" defTabSz="918857" eaLnBrk="0" hangingPunct="0">
              <a:spcBef>
                <a:spcPct val="30000"/>
              </a:spcBef>
              <a:defRPr sz="1200">
                <a:solidFill>
                  <a:schemeClr val="tx1"/>
                </a:solidFill>
                <a:latin typeface="Arial" pitchFamily="34" charset="0"/>
              </a:defRPr>
            </a:lvl3pPr>
            <a:lvl4pPr marL="1599256" indent="-227329" defTabSz="918857" eaLnBrk="0" hangingPunct="0">
              <a:spcBef>
                <a:spcPct val="30000"/>
              </a:spcBef>
              <a:defRPr sz="1200">
                <a:solidFill>
                  <a:schemeClr val="tx1"/>
                </a:solidFill>
                <a:latin typeface="Arial" pitchFamily="34" charset="0"/>
              </a:defRPr>
            </a:lvl4pPr>
            <a:lvl5pPr marL="2055506" indent="-227329" defTabSz="918857" eaLnBrk="0" hangingPunct="0">
              <a:spcBef>
                <a:spcPct val="30000"/>
              </a:spcBef>
              <a:defRPr sz="1200">
                <a:solidFill>
                  <a:schemeClr val="tx1"/>
                </a:solidFill>
                <a:latin typeface="Arial" pitchFamily="34" charset="0"/>
              </a:defRPr>
            </a:lvl5pPr>
            <a:lvl6pPr marL="2513344" indent="-227329" defTabSz="918857" eaLnBrk="0" fontAlgn="base" hangingPunct="0">
              <a:spcBef>
                <a:spcPct val="30000"/>
              </a:spcBef>
              <a:spcAft>
                <a:spcPct val="0"/>
              </a:spcAft>
              <a:defRPr sz="1200">
                <a:solidFill>
                  <a:schemeClr val="tx1"/>
                </a:solidFill>
                <a:latin typeface="Arial" pitchFamily="34" charset="0"/>
              </a:defRPr>
            </a:lvl6pPr>
            <a:lvl7pPr marL="2971183" indent="-227329" defTabSz="918857" eaLnBrk="0" fontAlgn="base" hangingPunct="0">
              <a:spcBef>
                <a:spcPct val="30000"/>
              </a:spcBef>
              <a:spcAft>
                <a:spcPct val="0"/>
              </a:spcAft>
              <a:defRPr sz="1200">
                <a:solidFill>
                  <a:schemeClr val="tx1"/>
                </a:solidFill>
                <a:latin typeface="Arial" pitchFamily="34" charset="0"/>
              </a:defRPr>
            </a:lvl7pPr>
            <a:lvl8pPr marL="3429022" indent="-227329" defTabSz="918857" eaLnBrk="0" fontAlgn="base" hangingPunct="0">
              <a:spcBef>
                <a:spcPct val="30000"/>
              </a:spcBef>
              <a:spcAft>
                <a:spcPct val="0"/>
              </a:spcAft>
              <a:defRPr sz="1200">
                <a:solidFill>
                  <a:schemeClr val="tx1"/>
                </a:solidFill>
                <a:latin typeface="Arial" pitchFamily="34" charset="0"/>
              </a:defRPr>
            </a:lvl8pPr>
            <a:lvl9pPr marL="3886861" indent="-227329"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213677B-3DD8-4362-83B1-9B572C6F1D89}" type="slidenum">
              <a:rPr lang="de-DE" altLang="de-DE" smtClean="0"/>
              <a:pPr eaLnBrk="1" hangingPunct="1">
                <a:spcBef>
                  <a:spcPct val="0"/>
                </a:spcBef>
              </a:pPr>
              <a:t>3</a:t>
            </a:fld>
            <a:endParaRPr lang="de-DE"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Folienbildplatzhalter 1"/>
          <p:cNvSpPr>
            <a:spLocks noGrp="1" noRot="1" noChangeAspect="1" noTextEdit="1"/>
          </p:cNvSpPr>
          <p:nvPr>
            <p:ph type="sldImg"/>
          </p:nvPr>
        </p:nvSpPr>
        <p:spPr>
          <a:ln/>
        </p:spPr>
      </p:sp>
      <p:sp>
        <p:nvSpPr>
          <p:cNvPr id="27238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smtClean="0"/>
          </a:p>
        </p:txBody>
      </p:sp>
      <p:sp>
        <p:nvSpPr>
          <p:cNvPr id="27238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84B4FC3-B520-464A-B067-262E14790A33}" type="slidenum">
              <a:rPr lang="de-CH" altLang="de-DE" smtClean="0">
                <a:solidFill>
                  <a:srgbClr val="000000"/>
                </a:solidFill>
              </a:rPr>
              <a:pPr eaLnBrk="1" hangingPunct="1">
                <a:spcBef>
                  <a:spcPct val="0"/>
                </a:spcBef>
              </a:pPr>
              <a:t>5</a:t>
            </a:fld>
            <a:endParaRPr lang="de-CH" altLang="de-DE"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182">
              <a:defRPr>
                <a:solidFill>
                  <a:schemeClr val="tx1"/>
                </a:solidFill>
                <a:latin typeface="Arial" pitchFamily="34" charset="0"/>
              </a:defRPr>
            </a:lvl1pPr>
            <a:lvl2pPr marL="739295" indent="-281409" defTabSz="914182">
              <a:defRPr>
                <a:solidFill>
                  <a:schemeClr val="tx1"/>
                </a:solidFill>
                <a:latin typeface="Arial" pitchFamily="34" charset="0"/>
              </a:defRPr>
            </a:lvl2pPr>
            <a:lvl3pPr marL="1139945" indent="-224174" defTabSz="914182">
              <a:defRPr>
                <a:solidFill>
                  <a:schemeClr val="tx1"/>
                </a:solidFill>
                <a:latin typeface="Arial" pitchFamily="34" charset="0"/>
              </a:defRPr>
            </a:lvl3pPr>
            <a:lvl4pPr marL="1597831" indent="-224174" defTabSz="914182">
              <a:defRPr>
                <a:solidFill>
                  <a:schemeClr val="tx1"/>
                </a:solidFill>
                <a:latin typeface="Arial" pitchFamily="34" charset="0"/>
              </a:defRPr>
            </a:lvl4pPr>
            <a:lvl5pPr marL="2054127" indent="-224174" defTabSz="914182">
              <a:defRPr>
                <a:solidFill>
                  <a:schemeClr val="tx1"/>
                </a:solidFill>
                <a:latin typeface="Arial" pitchFamily="34" charset="0"/>
              </a:defRPr>
            </a:lvl5pPr>
            <a:lvl6pPr marL="2512012" indent="-224174" defTabSz="914182" fontAlgn="base">
              <a:spcBef>
                <a:spcPct val="0"/>
              </a:spcBef>
              <a:spcAft>
                <a:spcPct val="0"/>
              </a:spcAft>
              <a:defRPr>
                <a:solidFill>
                  <a:schemeClr val="tx1"/>
                </a:solidFill>
                <a:latin typeface="Arial" pitchFamily="34" charset="0"/>
              </a:defRPr>
            </a:lvl6pPr>
            <a:lvl7pPr marL="2969898" indent="-224174" defTabSz="914182" fontAlgn="base">
              <a:spcBef>
                <a:spcPct val="0"/>
              </a:spcBef>
              <a:spcAft>
                <a:spcPct val="0"/>
              </a:spcAft>
              <a:defRPr>
                <a:solidFill>
                  <a:schemeClr val="tx1"/>
                </a:solidFill>
                <a:latin typeface="Arial" pitchFamily="34" charset="0"/>
              </a:defRPr>
            </a:lvl7pPr>
            <a:lvl8pPr marL="3427784" indent="-224174" defTabSz="914182" fontAlgn="base">
              <a:spcBef>
                <a:spcPct val="0"/>
              </a:spcBef>
              <a:spcAft>
                <a:spcPct val="0"/>
              </a:spcAft>
              <a:defRPr>
                <a:solidFill>
                  <a:schemeClr val="tx1"/>
                </a:solidFill>
                <a:latin typeface="Arial" pitchFamily="34" charset="0"/>
              </a:defRPr>
            </a:lvl8pPr>
            <a:lvl9pPr marL="3885670" indent="-224174" defTabSz="914182" fontAlgn="base">
              <a:spcBef>
                <a:spcPct val="0"/>
              </a:spcBef>
              <a:spcAft>
                <a:spcPct val="0"/>
              </a:spcAft>
              <a:defRPr>
                <a:solidFill>
                  <a:schemeClr val="tx1"/>
                </a:solidFill>
                <a:latin typeface="Arial" pitchFamily="34" charset="0"/>
              </a:defRPr>
            </a:lvl9pPr>
          </a:lstStyle>
          <a:p>
            <a:pPr>
              <a:defRPr/>
            </a:pPr>
            <a:fld id="{B7B58EC4-AB60-4AA8-AE46-5BE003D34675}" type="slidenum">
              <a:rPr lang="de-DE" altLang="de-DE" smtClean="0">
                <a:solidFill>
                  <a:srgbClr val="000000"/>
                </a:solidFill>
              </a:rPr>
              <a:pPr>
                <a:defRPr/>
              </a:pPr>
              <a:t>6</a:t>
            </a:fld>
            <a:endParaRPr lang="de-DE" altLang="de-DE" smtClean="0">
              <a:solidFill>
                <a:srgbClr val="000000"/>
              </a:solidFill>
            </a:endParaRPr>
          </a:p>
        </p:txBody>
      </p:sp>
      <p:sp>
        <p:nvSpPr>
          <p:cNvPr id="36867" name="Rectangle 2"/>
          <p:cNvSpPr>
            <a:spLocks noGrp="1" noRot="1" noChangeAspect="1" noChangeArrowheads="1" noTextEdit="1"/>
          </p:cNvSpPr>
          <p:nvPr>
            <p:ph type="sldImg"/>
          </p:nvPr>
        </p:nvSpPr>
        <p:spPr bwMode="auto">
          <a:xfrm>
            <a:off x="920750" y="746125"/>
            <a:ext cx="496887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Folienbildplatzhalter 1"/>
          <p:cNvSpPr>
            <a:spLocks noGrp="1" noRot="1" noChangeAspect="1" noTextEdit="1"/>
          </p:cNvSpPr>
          <p:nvPr>
            <p:ph type="sldImg"/>
          </p:nvPr>
        </p:nvSpPr>
        <p:spPr>
          <a:ln/>
        </p:spPr>
      </p:sp>
      <p:sp>
        <p:nvSpPr>
          <p:cNvPr id="398339" name="Notizenplatzhalter 2"/>
          <p:cNvSpPr>
            <a:spLocks noGrp="1"/>
          </p:cNvSpPr>
          <p:nvPr>
            <p:ph type="body" idx="1"/>
          </p:nvPr>
        </p:nvSpPr>
        <p:spPr>
          <a:noFill/>
        </p:spPr>
        <p:txBody>
          <a:bodyPr/>
          <a:lstStyle/>
          <a:p>
            <a:endParaRPr lang="de-CH" altLang="de-DE" smtClean="0"/>
          </a:p>
        </p:txBody>
      </p:sp>
      <p:sp>
        <p:nvSpPr>
          <p:cNvPr id="398340" name="Foliennummernplatzhalter 3"/>
          <p:cNvSpPr>
            <a:spLocks noGrp="1"/>
          </p:cNvSpPr>
          <p:nvPr>
            <p:ph type="sldNum" sz="quarter" idx="5"/>
          </p:nvPr>
        </p:nvSpPr>
        <p:spPr>
          <a:noFill/>
        </p:spPr>
        <p:txBody>
          <a:bodyPr/>
          <a:lstStyle>
            <a:lvl1pPr defTabSz="918763" eaLnBrk="0" hangingPunct="0">
              <a:spcBef>
                <a:spcPct val="30000"/>
              </a:spcBef>
              <a:defRPr sz="1200">
                <a:solidFill>
                  <a:schemeClr val="tx1"/>
                </a:solidFill>
                <a:latin typeface="Arial" pitchFamily="34" charset="0"/>
              </a:defRPr>
            </a:lvl1pPr>
            <a:lvl2pPr marL="743912" indent="-286119" defTabSz="918763" eaLnBrk="0" hangingPunct="0">
              <a:spcBef>
                <a:spcPct val="30000"/>
              </a:spcBef>
              <a:defRPr sz="1200">
                <a:solidFill>
                  <a:schemeClr val="tx1"/>
                </a:solidFill>
                <a:latin typeface="Arial" pitchFamily="34" charset="0"/>
              </a:defRPr>
            </a:lvl2pPr>
            <a:lvl3pPr marL="1144480" indent="-228897" defTabSz="918763" eaLnBrk="0" hangingPunct="0">
              <a:spcBef>
                <a:spcPct val="30000"/>
              </a:spcBef>
              <a:defRPr sz="1200">
                <a:solidFill>
                  <a:schemeClr val="tx1"/>
                </a:solidFill>
                <a:latin typeface="Arial" pitchFamily="34" charset="0"/>
              </a:defRPr>
            </a:lvl3pPr>
            <a:lvl4pPr marL="1602271" indent="-228897" defTabSz="918763" eaLnBrk="0" hangingPunct="0">
              <a:spcBef>
                <a:spcPct val="30000"/>
              </a:spcBef>
              <a:defRPr sz="1200">
                <a:solidFill>
                  <a:schemeClr val="tx1"/>
                </a:solidFill>
                <a:latin typeface="Arial" pitchFamily="34" charset="0"/>
              </a:defRPr>
            </a:lvl4pPr>
            <a:lvl5pPr marL="2060063" indent="-228897" defTabSz="918763" eaLnBrk="0" hangingPunct="0">
              <a:spcBef>
                <a:spcPct val="30000"/>
              </a:spcBef>
              <a:defRPr sz="1200">
                <a:solidFill>
                  <a:schemeClr val="tx1"/>
                </a:solidFill>
                <a:latin typeface="Arial" pitchFamily="34" charset="0"/>
              </a:defRPr>
            </a:lvl5pPr>
            <a:lvl6pPr marL="2517854" indent="-228897" defTabSz="918763" eaLnBrk="0" fontAlgn="base" hangingPunct="0">
              <a:spcBef>
                <a:spcPct val="30000"/>
              </a:spcBef>
              <a:spcAft>
                <a:spcPct val="0"/>
              </a:spcAft>
              <a:defRPr sz="1200">
                <a:solidFill>
                  <a:schemeClr val="tx1"/>
                </a:solidFill>
                <a:latin typeface="Arial" pitchFamily="34" charset="0"/>
              </a:defRPr>
            </a:lvl6pPr>
            <a:lvl7pPr marL="2975646" indent="-228897" defTabSz="918763" eaLnBrk="0" fontAlgn="base" hangingPunct="0">
              <a:spcBef>
                <a:spcPct val="30000"/>
              </a:spcBef>
              <a:spcAft>
                <a:spcPct val="0"/>
              </a:spcAft>
              <a:defRPr sz="1200">
                <a:solidFill>
                  <a:schemeClr val="tx1"/>
                </a:solidFill>
                <a:latin typeface="Arial" pitchFamily="34" charset="0"/>
              </a:defRPr>
            </a:lvl7pPr>
            <a:lvl8pPr marL="3433437" indent="-228897" defTabSz="918763" eaLnBrk="0" fontAlgn="base" hangingPunct="0">
              <a:spcBef>
                <a:spcPct val="30000"/>
              </a:spcBef>
              <a:spcAft>
                <a:spcPct val="0"/>
              </a:spcAft>
              <a:defRPr sz="1200">
                <a:solidFill>
                  <a:schemeClr val="tx1"/>
                </a:solidFill>
                <a:latin typeface="Arial" pitchFamily="34" charset="0"/>
              </a:defRPr>
            </a:lvl8pPr>
            <a:lvl9pPr marL="3891230" indent="-228897" defTabSz="9187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FB6E21B-4585-4C27-B50A-C8486BD663A3}" type="slidenum">
              <a:rPr lang="de-DE" altLang="de-DE" smtClean="0">
                <a:solidFill>
                  <a:prstClr val="black"/>
                </a:solidFill>
              </a:rPr>
              <a:pPr eaLnBrk="1" hangingPunct="1">
                <a:spcBef>
                  <a:spcPct val="0"/>
                </a:spcBef>
              </a:pPr>
              <a:t>8</a:t>
            </a:fld>
            <a:endParaRPr lang="de-DE" altLang="de-DE"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Folienbildplatzhalter 1"/>
          <p:cNvSpPr>
            <a:spLocks noGrp="1" noRot="1" noChangeAspect="1" noTextEdit="1"/>
          </p:cNvSpPr>
          <p:nvPr>
            <p:ph type="sldImg"/>
          </p:nvPr>
        </p:nvSpPr>
        <p:spPr>
          <a:ln/>
        </p:spPr>
      </p:sp>
      <p:sp>
        <p:nvSpPr>
          <p:cNvPr id="398339" name="Notizenplatzhalter 2"/>
          <p:cNvSpPr>
            <a:spLocks noGrp="1"/>
          </p:cNvSpPr>
          <p:nvPr>
            <p:ph type="body" idx="1"/>
          </p:nvPr>
        </p:nvSpPr>
        <p:spPr>
          <a:noFill/>
        </p:spPr>
        <p:txBody>
          <a:bodyPr/>
          <a:lstStyle/>
          <a:p>
            <a:endParaRPr lang="de-CH" altLang="de-DE" smtClean="0"/>
          </a:p>
        </p:txBody>
      </p:sp>
      <p:sp>
        <p:nvSpPr>
          <p:cNvPr id="398340" name="Foliennummernplatzhalter 3"/>
          <p:cNvSpPr>
            <a:spLocks noGrp="1"/>
          </p:cNvSpPr>
          <p:nvPr>
            <p:ph type="sldNum" sz="quarter" idx="5"/>
          </p:nvPr>
        </p:nvSpPr>
        <p:spPr>
          <a:noFill/>
        </p:spPr>
        <p:txBody>
          <a:bodyPr/>
          <a:lstStyle>
            <a:lvl1pPr defTabSz="918669" eaLnBrk="0" hangingPunct="0">
              <a:spcBef>
                <a:spcPct val="30000"/>
              </a:spcBef>
              <a:defRPr sz="1200">
                <a:solidFill>
                  <a:schemeClr val="tx1"/>
                </a:solidFill>
                <a:latin typeface="Arial" pitchFamily="34" charset="0"/>
              </a:defRPr>
            </a:lvl1pPr>
            <a:lvl2pPr marL="743836" indent="-286089" defTabSz="918669" eaLnBrk="0" hangingPunct="0">
              <a:spcBef>
                <a:spcPct val="30000"/>
              </a:spcBef>
              <a:defRPr sz="1200">
                <a:solidFill>
                  <a:schemeClr val="tx1"/>
                </a:solidFill>
                <a:latin typeface="Arial" pitchFamily="34" charset="0"/>
              </a:defRPr>
            </a:lvl2pPr>
            <a:lvl3pPr marL="1144363" indent="-228874" defTabSz="918669" eaLnBrk="0" hangingPunct="0">
              <a:spcBef>
                <a:spcPct val="30000"/>
              </a:spcBef>
              <a:defRPr sz="1200">
                <a:solidFill>
                  <a:schemeClr val="tx1"/>
                </a:solidFill>
                <a:latin typeface="Arial" pitchFamily="34" charset="0"/>
              </a:defRPr>
            </a:lvl3pPr>
            <a:lvl4pPr marL="1602107" indent="-228874" defTabSz="918669" eaLnBrk="0" hangingPunct="0">
              <a:spcBef>
                <a:spcPct val="30000"/>
              </a:spcBef>
              <a:defRPr sz="1200">
                <a:solidFill>
                  <a:schemeClr val="tx1"/>
                </a:solidFill>
                <a:latin typeface="Arial" pitchFamily="34" charset="0"/>
              </a:defRPr>
            </a:lvl4pPr>
            <a:lvl5pPr marL="2059852" indent="-228874" defTabSz="918669" eaLnBrk="0" hangingPunct="0">
              <a:spcBef>
                <a:spcPct val="30000"/>
              </a:spcBef>
              <a:defRPr sz="1200">
                <a:solidFill>
                  <a:schemeClr val="tx1"/>
                </a:solidFill>
                <a:latin typeface="Arial" pitchFamily="34" charset="0"/>
              </a:defRPr>
            </a:lvl5pPr>
            <a:lvl6pPr marL="2517596" indent="-228874" defTabSz="918669" eaLnBrk="0" fontAlgn="base" hangingPunct="0">
              <a:spcBef>
                <a:spcPct val="30000"/>
              </a:spcBef>
              <a:spcAft>
                <a:spcPct val="0"/>
              </a:spcAft>
              <a:defRPr sz="1200">
                <a:solidFill>
                  <a:schemeClr val="tx1"/>
                </a:solidFill>
                <a:latin typeface="Arial" pitchFamily="34" charset="0"/>
              </a:defRPr>
            </a:lvl6pPr>
            <a:lvl7pPr marL="2975341" indent="-228874" defTabSz="918669" eaLnBrk="0" fontAlgn="base" hangingPunct="0">
              <a:spcBef>
                <a:spcPct val="30000"/>
              </a:spcBef>
              <a:spcAft>
                <a:spcPct val="0"/>
              </a:spcAft>
              <a:defRPr sz="1200">
                <a:solidFill>
                  <a:schemeClr val="tx1"/>
                </a:solidFill>
                <a:latin typeface="Arial" pitchFamily="34" charset="0"/>
              </a:defRPr>
            </a:lvl7pPr>
            <a:lvl8pPr marL="3433086" indent="-228874" defTabSz="918669" eaLnBrk="0" fontAlgn="base" hangingPunct="0">
              <a:spcBef>
                <a:spcPct val="30000"/>
              </a:spcBef>
              <a:spcAft>
                <a:spcPct val="0"/>
              </a:spcAft>
              <a:defRPr sz="1200">
                <a:solidFill>
                  <a:schemeClr val="tx1"/>
                </a:solidFill>
                <a:latin typeface="Arial" pitchFamily="34" charset="0"/>
              </a:defRPr>
            </a:lvl8pPr>
            <a:lvl9pPr marL="3890832" indent="-228874" defTabSz="918669"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FB6E21B-4585-4C27-B50A-C8486BD663A3}" type="slidenum">
              <a:rPr lang="de-DE" altLang="de-DE" smtClean="0"/>
              <a:pPr eaLnBrk="1" hangingPunct="1">
                <a:spcBef>
                  <a:spcPct val="0"/>
                </a:spcBef>
              </a:pPr>
              <a:t>9</a:t>
            </a:fld>
            <a:endParaRPr lang="de-DE"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917575" y="746125"/>
            <a:ext cx="4972050" cy="3729038"/>
          </a:xfrm>
          <a:ln/>
        </p:spPr>
      </p:sp>
      <p:sp>
        <p:nvSpPr>
          <p:cNvPr id="2744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altLang="de-DE"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Folienbildplatzhalter 1"/>
          <p:cNvSpPr>
            <a:spLocks noGrp="1" noRot="1" noChangeAspect="1" noTextEdit="1"/>
          </p:cNvSpPr>
          <p:nvPr>
            <p:ph type="sldImg"/>
          </p:nvPr>
        </p:nvSpPr>
        <p:spPr>
          <a:ln/>
        </p:spPr>
      </p:sp>
      <p:sp>
        <p:nvSpPr>
          <p:cNvPr id="27545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smtClean="0"/>
          </a:p>
        </p:txBody>
      </p:sp>
      <p:sp>
        <p:nvSpPr>
          <p:cNvPr id="27546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857" eaLnBrk="0" hangingPunct="0">
              <a:spcBef>
                <a:spcPct val="30000"/>
              </a:spcBef>
              <a:defRPr sz="1200">
                <a:solidFill>
                  <a:schemeClr val="tx1"/>
                </a:solidFill>
                <a:latin typeface="Arial" pitchFamily="34" charset="0"/>
              </a:defRPr>
            </a:lvl1pPr>
            <a:lvl2pPr marL="743988" indent="-286149" defTabSz="918857" eaLnBrk="0" hangingPunct="0">
              <a:spcBef>
                <a:spcPct val="30000"/>
              </a:spcBef>
              <a:defRPr sz="1200">
                <a:solidFill>
                  <a:schemeClr val="tx1"/>
                </a:solidFill>
                <a:latin typeface="Arial" pitchFamily="34" charset="0"/>
              </a:defRPr>
            </a:lvl2pPr>
            <a:lvl3pPr marL="1144597" indent="-228920" defTabSz="918857" eaLnBrk="0" hangingPunct="0">
              <a:spcBef>
                <a:spcPct val="30000"/>
              </a:spcBef>
              <a:defRPr sz="1200">
                <a:solidFill>
                  <a:schemeClr val="tx1"/>
                </a:solidFill>
                <a:latin typeface="Arial" pitchFamily="34" charset="0"/>
              </a:defRPr>
            </a:lvl3pPr>
            <a:lvl4pPr marL="1602435" indent="-228920" defTabSz="918857" eaLnBrk="0" hangingPunct="0">
              <a:spcBef>
                <a:spcPct val="30000"/>
              </a:spcBef>
              <a:defRPr sz="1200">
                <a:solidFill>
                  <a:schemeClr val="tx1"/>
                </a:solidFill>
                <a:latin typeface="Arial" pitchFamily="34" charset="0"/>
              </a:defRPr>
            </a:lvl4pPr>
            <a:lvl5pPr marL="2060275" indent="-228920" defTabSz="918857" eaLnBrk="0" hangingPunct="0">
              <a:spcBef>
                <a:spcPct val="30000"/>
              </a:spcBef>
              <a:defRPr sz="1200">
                <a:solidFill>
                  <a:schemeClr val="tx1"/>
                </a:solidFill>
                <a:latin typeface="Arial" pitchFamily="34" charset="0"/>
              </a:defRPr>
            </a:lvl5pPr>
            <a:lvl6pPr marL="2518113" indent="-228920" defTabSz="918857" eaLnBrk="0" fontAlgn="base" hangingPunct="0">
              <a:spcBef>
                <a:spcPct val="30000"/>
              </a:spcBef>
              <a:spcAft>
                <a:spcPct val="0"/>
              </a:spcAft>
              <a:defRPr sz="1200">
                <a:solidFill>
                  <a:schemeClr val="tx1"/>
                </a:solidFill>
                <a:latin typeface="Arial" pitchFamily="34" charset="0"/>
              </a:defRPr>
            </a:lvl6pPr>
            <a:lvl7pPr marL="2975952" indent="-228920" defTabSz="918857" eaLnBrk="0" fontAlgn="base" hangingPunct="0">
              <a:spcBef>
                <a:spcPct val="30000"/>
              </a:spcBef>
              <a:spcAft>
                <a:spcPct val="0"/>
              </a:spcAft>
              <a:defRPr sz="1200">
                <a:solidFill>
                  <a:schemeClr val="tx1"/>
                </a:solidFill>
                <a:latin typeface="Arial" pitchFamily="34" charset="0"/>
              </a:defRPr>
            </a:lvl7pPr>
            <a:lvl8pPr marL="3433790" indent="-228920" defTabSz="918857" eaLnBrk="0" fontAlgn="base" hangingPunct="0">
              <a:spcBef>
                <a:spcPct val="30000"/>
              </a:spcBef>
              <a:spcAft>
                <a:spcPct val="0"/>
              </a:spcAft>
              <a:defRPr sz="1200">
                <a:solidFill>
                  <a:schemeClr val="tx1"/>
                </a:solidFill>
                <a:latin typeface="Arial" pitchFamily="34" charset="0"/>
              </a:defRPr>
            </a:lvl8pPr>
            <a:lvl9pPr marL="3891630" indent="-228920" defTabSz="91885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741ECE3-4A96-424D-A2AD-D73D1D29334F}" type="slidenum">
              <a:rPr lang="de-CH" altLang="de-DE" smtClean="0">
                <a:solidFill>
                  <a:srgbClr val="000000"/>
                </a:solidFill>
                <a:latin typeface="Calibri" pitchFamily="34" charset="0"/>
              </a:rPr>
              <a:pPr eaLnBrk="1" hangingPunct="1">
                <a:spcBef>
                  <a:spcPct val="0"/>
                </a:spcBef>
              </a:pPr>
              <a:t>11</a:t>
            </a:fld>
            <a:endParaRPr lang="de-CH" altLang="de-DE" smtClean="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3057525"/>
            <a:ext cx="9144000" cy="305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Arial Narrow" pitchFamily="34" charset="0"/>
                <a:ea typeface="Arial Nari"/>
                <a:cs typeface="Arial Nari"/>
              </a:defRPr>
            </a:lvl1pPr>
            <a:lvl2pPr marL="742950" indent="-285750" eaLnBrk="0" hangingPunct="0">
              <a:defRPr sz="2600">
                <a:solidFill>
                  <a:schemeClr val="tx1"/>
                </a:solidFill>
                <a:latin typeface="Arial Narrow" pitchFamily="34" charset="0"/>
                <a:ea typeface="Arial Nari"/>
                <a:cs typeface="Arial Nari"/>
              </a:defRPr>
            </a:lvl2pPr>
            <a:lvl3pPr marL="1143000" indent="-228600" eaLnBrk="0" hangingPunct="0">
              <a:defRPr sz="2600">
                <a:solidFill>
                  <a:schemeClr val="tx1"/>
                </a:solidFill>
                <a:latin typeface="Arial Narrow" pitchFamily="34" charset="0"/>
                <a:ea typeface="Arial Nari"/>
                <a:cs typeface="Arial Nari"/>
              </a:defRPr>
            </a:lvl3pPr>
            <a:lvl4pPr marL="1600200" indent="-228600" eaLnBrk="0" hangingPunct="0">
              <a:defRPr sz="2600">
                <a:solidFill>
                  <a:schemeClr val="tx1"/>
                </a:solidFill>
                <a:latin typeface="Arial Narrow" pitchFamily="34" charset="0"/>
                <a:ea typeface="Arial Nari"/>
                <a:cs typeface="Arial Nari"/>
              </a:defRPr>
            </a:lvl4pPr>
            <a:lvl5pPr marL="2057400" indent="-228600" eaLnBrk="0" hangingPunct="0">
              <a:defRPr sz="2600">
                <a:solidFill>
                  <a:schemeClr val="tx1"/>
                </a:solidFill>
                <a:latin typeface="Arial Narrow" pitchFamily="34" charset="0"/>
                <a:ea typeface="Arial Nari"/>
                <a:cs typeface="Arial Nari"/>
              </a:defRPr>
            </a:lvl5pPr>
            <a:lvl6pPr marL="2514600" indent="-228600" eaLnBrk="0" fontAlgn="base" hangingPunct="0">
              <a:spcBef>
                <a:spcPct val="0"/>
              </a:spcBef>
              <a:spcAft>
                <a:spcPct val="0"/>
              </a:spcAft>
              <a:defRPr sz="2600">
                <a:solidFill>
                  <a:schemeClr val="tx1"/>
                </a:solidFill>
                <a:latin typeface="Arial Narrow" pitchFamily="34" charset="0"/>
                <a:ea typeface="Arial Nari"/>
                <a:cs typeface="Arial Nari"/>
              </a:defRPr>
            </a:lvl6pPr>
            <a:lvl7pPr marL="2971800" indent="-228600" eaLnBrk="0" fontAlgn="base" hangingPunct="0">
              <a:spcBef>
                <a:spcPct val="0"/>
              </a:spcBef>
              <a:spcAft>
                <a:spcPct val="0"/>
              </a:spcAft>
              <a:defRPr sz="2600">
                <a:solidFill>
                  <a:schemeClr val="tx1"/>
                </a:solidFill>
                <a:latin typeface="Arial Narrow" pitchFamily="34" charset="0"/>
                <a:ea typeface="Arial Nari"/>
                <a:cs typeface="Arial Nari"/>
              </a:defRPr>
            </a:lvl7pPr>
            <a:lvl8pPr marL="3429000" indent="-228600" eaLnBrk="0" fontAlgn="base" hangingPunct="0">
              <a:spcBef>
                <a:spcPct val="0"/>
              </a:spcBef>
              <a:spcAft>
                <a:spcPct val="0"/>
              </a:spcAft>
              <a:defRPr sz="2600">
                <a:solidFill>
                  <a:schemeClr val="tx1"/>
                </a:solidFill>
                <a:latin typeface="Arial Narrow" pitchFamily="34" charset="0"/>
                <a:ea typeface="Arial Nari"/>
                <a:cs typeface="Arial Nari"/>
              </a:defRPr>
            </a:lvl8pPr>
            <a:lvl9pPr marL="3886200" indent="-228600" eaLnBrk="0" fontAlgn="base" hangingPunct="0">
              <a:spcBef>
                <a:spcPct val="0"/>
              </a:spcBef>
              <a:spcAft>
                <a:spcPct val="0"/>
              </a:spcAft>
              <a:defRPr sz="2600">
                <a:solidFill>
                  <a:schemeClr val="tx1"/>
                </a:solidFill>
                <a:latin typeface="Arial Narrow" pitchFamily="34" charset="0"/>
                <a:ea typeface="Arial Nari"/>
                <a:cs typeface="Arial Nari"/>
              </a:defRPr>
            </a:lvl9pPr>
          </a:lstStyle>
          <a:p>
            <a:pPr eaLnBrk="1" hangingPunct="1">
              <a:defRPr/>
            </a:pPr>
            <a:endParaRPr lang="de-CH" altLang="de-DE" smtClean="0"/>
          </a:p>
        </p:txBody>
      </p:sp>
      <p:pic>
        <p:nvPicPr>
          <p:cNvPr id="5" name="Picture 9" descr="logo_verw_zug_farbig"/>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649288" y="496888"/>
            <a:ext cx="305911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70075" y="3325813"/>
            <a:ext cx="6878638" cy="2263775"/>
          </a:xfrm>
        </p:spPr>
        <p:txBody>
          <a:bodyPr/>
          <a:lstStyle>
            <a:lvl1pPr>
              <a:defRPr>
                <a:solidFill>
                  <a:schemeClr val="bg1"/>
                </a:solidFill>
              </a:defRPr>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870075" y="6021388"/>
            <a:ext cx="6878638" cy="71437"/>
          </a:xfrm>
        </p:spPr>
        <p:txBody>
          <a:bodyPr/>
          <a:lstStyle>
            <a:lvl1pPr>
              <a:lnSpc>
                <a:spcPts val="1200"/>
              </a:lnSpc>
              <a:defRPr sz="1000">
                <a:solidFill>
                  <a:srgbClr val="B2B2B2"/>
                </a:solidFill>
              </a:defRPr>
            </a:lvl1pPr>
          </a:lstStyle>
          <a:p>
            <a:pPr lvl="0"/>
            <a:r>
              <a:rPr lang="de-CH" noProof="0" smtClean="0"/>
              <a:t>Formatvorlage des Untertitelmasters durch Klicken bearbeiten</a:t>
            </a:r>
          </a:p>
        </p:txBody>
      </p:sp>
      <p:sp>
        <p:nvSpPr>
          <p:cNvPr id="6" name="Rectangle 4"/>
          <p:cNvSpPr>
            <a:spLocks noGrp="1" noChangeArrowheads="1"/>
          </p:cNvSpPr>
          <p:nvPr>
            <p:ph type="dt" sz="half" idx="10"/>
          </p:nvPr>
        </p:nvSpPr>
        <p:spPr>
          <a:xfrm>
            <a:off x="1870075" y="6334125"/>
            <a:ext cx="2773363" cy="287338"/>
          </a:xfrm>
        </p:spPr>
        <p:txBody>
          <a:bodyPr/>
          <a:lstStyle>
            <a:lvl1pPr>
              <a:defRPr/>
            </a:lvl1pPr>
          </a:lstStyle>
          <a:p>
            <a:pPr>
              <a:defRPr/>
            </a:pPr>
            <a:r>
              <a:rPr lang="de-DE" smtClean="0"/>
              <a:t>Project Fox </a:t>
            </a:r>
            <a:endParaRPr lang="de-CH"/>
          </a:p>
        </p:txBody>
      </p:sp>
    </p:spTree>
    <p:extLst>
      <p:ext uri="{BB962C8B-B14F-4D97-AF65-F5344CB8AC3E}">
        <p14:creationId xmlns:p14="http://schemas.microsoft.com/office/powerpoint/2010/main" val="3353001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5" name="Rectangle 6"/>
          <p:cNvSpPr>
            <a:spLocks noGrp="1" noChangeArrowheads="1"/>
          </p:cNvSpPr>
          <p:nvPr>
            <p:ph type="sldNum" sz="quarter" idx="11"/>
          </p:nvPr>
        </p:nvSpPr>
        <p:spPr>
          <a:ln/>
        </p:spPr>
        <p:txBody>
          <a:bodyPr/>
          <a:lstStyle>
            <a:lvl1pPr>
              <a:defRPr/>
            </a:lvl1pPr>
          </a:lstStyle>
          <a:p>
            <a:pPr>
              <a:defRPr/>
            </a:pPr>
            <a:r>
              <a:rPr lang="de-CH"/>
              <a:t>Page </a:t>
            </a:r>
            <a:fld id="{EEB0A13F-448D-47F3-AB2D-31A71754ED02}" type="slidenum">
              <a:rPr lang="de-CH"/>
              <a:pPr>
                <a:defRPr/>
              </a:pPr>
              <a:t>‹Nr.›</a:t>
            </a:fld>
            <a:endParaRPr lang="de-CH"/>
          </a:p>
        </p:txBody>
      </p:sp>
    </p:spTree>
    <p:extLst>
      <p:ext uri="{BB962C8B-B14F-4D97-AF65-F5344CB8AC3E}">
        <p14:creationId xmlns:p14="http://schemas.microsoft.com/office/powerpoint/2010/main" val="8523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77050" y="942975"/>
            <a:ext cx="1871663" cy="5080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1258888" y="942975"/>
            <a:ext cx="5465762" cy="5080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5" name="Rectangle 6"/>
          <p:cNvSpPr>
            <a:spLocks noGrp="1" noChangeArrowheads="1"/>
          </p:cNvSpPr>
          <p:nvPr>
            <p:ph type="sldNum" sz="quarter" idx="11"/>
          </p:nvPr>
        </p:nvSpPr>
        <p:spPr>
          <a:ln/>
        </p:spPr>
        <p:txBody>
          <a:bodyPr/>
          <a:lstStyle>
            <a:lvl1pPr>
              <a:defRPr/>
            </a:lvl1pPr>
          </a:lstStyle>
          <a:p>
            <a:pPr>
              <a:defRPr/>
            </a:pPr>
            <a:r>
              <a:rPr lang="de-CH"/>
              <a:t>Page </a:t>
            </a:r>
            <a:fld id="{44979E12-6AB8-473A-A61C-9FF298BE9FC2}" type="slidenum">
              <a:rPr lang="de-CH"/>
              <a:pPr>
                <a:defRPr/>
              </a:pPr>
              <a:t>‹Nr.›</a:t>
            </a:fld>
            <a:endParaRPr lang="de-CH"/>
          </a:p>
        </p:txBody>
      </p:sp>
    </p:spTree>
    <p:extLst>
      <p:ext uri="{BB962C8B-B14F-4D97-AF65-F5344CB8AC3E}">
        <p14:creationId xmlns:p14="http://schemas.microsoft.com/office/powerpoint/2010/main" val="27670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58888" y="942975"/>
            <a:ext cx="7489825" cy="685800"/>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1258888" y="1741488"/>
            <a:ext cx="3668712" cy="4281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080000" y="1741488"/>
            <a:ext cx="3668713" cy="4281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6" name="Rectangle 6"/>
          <p:cNvSpPr>
            <a:spLocks noGrp="1" noChangeArrowheads="1"/>
          </p:cNvSpPr>
          <p:nvPr>
            <p:ph type="sldNum" sz="quarter" idx="11"/>
          </p:nvPr>
        </p:nvSpPr>
        <p:spPr>
          <a:ln/>
        </p:spPr>
        <p:txBody>
          <a:bodyPr/>
          <a:lstStyle>
            <a:lvl1pPr>
              <a:defRPr/>
            </a:lvl1pPr>
          </a:lstStyle>
          <a:p>
            <a:pPr>
              <a:defRPr/>
            </a:pPr>
            <a:r>
              <a:rPr lang="de-CH"/>
              <a:t>Page </a:t>
            </a:r>
            <a:fld id="{658110E6-866B-40C1-8E3A-33E57826A5CB}" type="slidenum">
              <a:rPr lang="de-CH"/>
              <a:pPr>
                <a:defRPr/>
              </a:pPr>
              <a:t>‹Nr.›</a:t>
            </a:fld>
            <a:endParaRPr lang="de-CH"/>
          </a:p>
        </p:txBody>
      </p:sp>
    </p:spTree>
    <p:extLst>
      <p:ext uri="{BB962C8B-B14F-4D97-AF65-F5344CB8AC3E}">
        <p14:creationId xmlns:p14="http://schemas.microsoft.com/office/powerpoint/2010/main" val="1916098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1258888" y="942975"/>
            <a:ext cx="7489825" cy="685800"/>
          </a:xfrm>
        </p:spPr>
        <p:txBody>
          <a:bodyPr/>
          <a:lstStyle/>
          <a:p>
            <a:r>
              <a:rPr lang="de-DE" smtClean="0"/>
              <a:t>Titelmasterformat durch Klicken bearbeiten</a:t>
            </a:r>
            <a:endParaRPr lang="de-CH"/>
          </a:p>
        </p:txBody>
      </p:sp>
      <p:sp>
        <p:nvSpPr>
          <p:cNvPr id="3" name="Inhaltsplatzhalter 2"/>
          <p:cNvSpPr>
            <a:spLocks noGrp="1"/>
          </p:cNvSpPr>
          <p:nvPr>
            <p:ph sz="quarter" idx="1"/>
          </p:nvPr>
        </p:nvSpPr>
        <p:spPr>
          <a:xfrm>
            <a:off x="1258888" y="1741488"/>
            <a:ext cx="3668712" cy="2063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5080000" y="1741488"/>
            <a:ext cx="3668713" cy="2063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1258888" y="3957638"/>
            <a:ext cx="3668712" cy="20653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Inhaltsplatzhalter 5"/>
          <p:cNvSpPr>
            <a:spLocks noGrp="1"/>
          </p:cNvSpPr>
          <p:nvPr>
            <p:ph sz="quarter" idx="4"/>
          </p:nvPr>
        </p:nvSpPr>
        <p:spPr>
          <a:xfrm>
            <a:off x="5080000" y="3957638"/>
            <a:ext cx="3668713" cy="20653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8" name="Rectangle 6"/>
          <p:cNvSpPr>
            <a:spLocks noGrp="1" noChangeArrowheads="1"/>
          </p:cNvSpPr>
          <p:nvPr>
            <p:ph type="sldNum" sz="quarter" idx="11"/>
          </p:nvPr>
        </p:nvSpPr>
        <p:spPr>
          <a:ln/>
        </p:spPr>
        <p:txBody>
          <a:bodyPr/>
          <a:lstStyle>
            <a:lvl1pPr>
              <a:defRPr/>
            </a:lvl1pPr>
          </a:lstStyle>
          <a:p>
            <a:pPr>
              <a:defRPr/>
            </a:pPr>
            <a:r>
              <a:rPr lang="de-CH"/>
              <a:t>Page </a:t>
            </a:r>
            <a:fld id="{C4AEEB66-7B62-4B84-92A2-9EBA6ACE3AC9}" type="slidenum">
              <a:rPr lang="de-CH"/>
              <a:pPr>
                <a:defRPr/>
              </a:pPr>
              <a:t>‹Nr.›</a:t>
            </a:fld>
            <a:endParaRPr lang="de-CH"/>
          </a:p>
        </p:txBody>
      </p:sp>
    </p:spTree>
    <p:extLst>
      <p:ext uri="{BB962C8B-B14F-4D97-AF65-F5344CB8AC3E}">
        <p14:creationId xmlns:p14="http://schemas.microsoft.com/office/powerpoint/2010/main" val="3296697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4" name="Rectangle 2"/>
          <p:cNvSpPr txBox="1">
            <a:spLocks noChangeArrowheads="1"/>
          </p:cNvSpPr>
          <p:nvPr userDrawn="1"/>
        </p:nvSpPr>
        <p:spPr>
          <a:xfrm>
            <a:off x="258763" y="333375"/>
            <a:ext cx="8634412" cy="1150938"/>
          </a:xfrm>
          <a:prstGeom prst="rect">
            <a:avLst/>
          </a:prstGeom>
        </p:spPr>
        <p:txBody>
          <a:bodyPr lIns="0" tIns="0" rIns="0" bIns="0"/>
          <a:lstStyle>
            <a:lvl1pPr algn="l" defTabSz="914400" rtl="0" eaLnBrk="1" latinLnBrk="0" hangingPunct="1">
              <a:spcBef>
                <a:spcPct val="0"/>
              </a:spcBef>
              <a:buNone/>
              <a:defRPr sz="2600" b="1" kern="1200">
                <a:solidFill>
                  <a:srgbClr val="003868"/>
                </a:solidFill>
                <a:latin typeface="+mj-lt"/>
                <a:ea typeface="+mj-ea"/>
                <a:cs typeface="+mj-cs"/>
              </a:defRPr>
            </a:lvl1pPr>
          </a:lstStyle>
          <a:p>
            <a:pPr fontAlgn="auto">
              <a:lnSpc>
                <a:spcPts val="3100"/>
              </a:lnSpc>
              <a:spcBef>
                <a:spcPts val="0"/>
              </a:spcBef>
              <a:spcAft>
                <a:spcPts val="0"/>
              </a:spcAft>
              <a:defRPr/>
            </a:pPr>
            <a:r>
              <a:rPr lang="en-GB" dirty="0" smtClean="0"/>
              <a:t/>
            </a:r>
            <a:br>
              <a:rPr lang="en-GB" dirty="0" smtClean="0"/>
            </a:br>
            <a:r>
              <a:rPr lang="en-GB" sz="2200" b="0" dirty="0" smtClean="0">
                <a:solidFill>
                  <a:srgbClr val="91867E"/>
                </a:solidFill>
                <a:sym typeface="Wingdings" pitchFamily="2" charset="2"/>
              </a:rPr>
              <a:t/>
            </a:r>
            <a:br>
              <a:rPr lang="en-GB" sz="2200" b="0" dirty="0" smtClean="0">
                <a:solidFill>
                  <a:srgbClr val="91867E"/>
                </a:solidFill>
                <a:sym typeface="Wingdings" pitchFamily="2" charset="2"/>
              </a:rPr>
            </a:br>
            <a:endParaRPr lang="en-GB" sz="2200" b="0" dirty="0">
              <a:solidFill>
                <a:srgbClr val="91867E"/>
              </a:solidFill>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de-DE" smtClean="0"/>
              <a:t>Project Fox </a:t>
            </a:r>
            <a:endParaRPr lang="en-US"/>
          </a:p>
        </p:txBody>
      </p:sp>
      <p:sp>
        <p:nvSpPr>
          <p:cNvPr id="6" name="Slide Number Placeholder 5"/>
          <p:cNvSpPr>
            <a:spLocks noGrp="1"/>
          </p:cNvSpPr>
          <p:nvPr>
            <p:ph type="sldNum" sz="quarter" idx="11"/>
          </p:nvPr>
        </p:nvSpPr>
        <p:spPr/>
        <p:txBody>
          <a:bodyPr/>
          <a:lstStyle>
            <a:lvl1pPr>
              <a:defRPr/>
            </a:lvl1pPr>
          </a:lstStyle>
          <a:p>
            <a:pPr>
              <a:defRPr/>
            </a:pPr>
            <a:fld id="{D50A33D0-095A-4D60-AD21-0A93A506942C}" type="slidenum">
              <a:rPr lang="en-US"/>
              <a:pPr>
                <a:defRPr/>
              </a:pPr>
              <a:t>‹Nr.›</a:t>
            </a:fld>
            <a:endParaRPr lang="en-US" dirty="0"/>
          </a:p>
        </p:txBody>
      </p:sp>
    </p:spTree>
    <p:extLst>
      <p:ext uri="{BB962C8B-B14F-4D97-AF65-F5344CB8AC3E}">
        <p14:creationId xmlns:p14="http://schemas.microsoft.com/office/powerpoint/2010/main" val="717419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042988" y="1052513"/>
            <a:ext cx="7777162" cy="647700"/>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1042988" y="1844675"/>
            <a:ext cx="7777162" cy="3240088"/>
          </a:xfrm>
        </p:spPr>
        <p:txBody>
          <a:bodyPr/>
          <a:lstStyle/>
          <a:p>
            <a:pPr lvl="0"/>
            <a:r>
              <a:rPr lang="de-DE" noProof="0" smtClean="0"/>
              <a:t>Diagramm durch Klicken auf Symbol hinzufügen</a:t>
            </a:r>
            <a:endParaRPr lang="de-CH" noProof="0"/>
          </a:p>
        </p:txBody>
      </p:sp>
      <p:sp>
        <p:nvSpPr>
          <p:cNvPr id="4" name="Rectangle 4"/>
          <p:cNvSpPr>
            <a:spLocks noGrp="1" noChangeArrowheads="1"/>
          </p:cNvSpPr>
          <p:nvPr>
            <p:ph type="dt" sz="half" idx="10"/>
          </p:nvPr>
        </p:nvSpPr>
        <p:spPr/>
        <p:txBody>
          <a:bodyPr/>
          <a:lstStyle>
            <a:lvl1pPr>
              <a:defRPr/>
            </a:lvl1pPr>
          </a:lstStyle>
          <a:p>
            <a:pPr>
              <a:defRPr/>
            </a:pPr>
            <a:r>
              <a:rPr lang="de-DE" smtClean="0"/>
              <a:t>Project Fox </a:t>
            </a:r>
            <a:endParaRPr lang="de-CH"/>
          </a:p>
        </p:txBody>
      </p:sp>
      <p:sp>
        <p:nvSpPr>
          <p:cNvPr id="5" name="Rectangle 5"/>
          <p:cNvSpPr>
            <a:spLocks noGrp="1" noChangeArrowheads="1"/>
          </p:cNvSpPr>
          <p:nvPr>
            <p:ph type="ftr" sz="quarter" idx="11"/>
          </p:nvPr>
        </p:nvSpPr>
        <p:spPr>
          <a:xfrm>
            <a:off x="3132138" y="260350"/>
            <a:ext cx="4679950" cy="144463"/>
          </a:xfrm>
          <a:prstGeom prst="rect">
            <a:avLst/>
          </a:prstGeom>
        </p:spPr>
        <p:txBody>
          <a:bodyPr/>
          <a:lstStyle>
            <a:lvl1pPr>
              <a:defRPr/>
            </a:lvl1pPr>
          </a:lstStyle>
          <a:p>
            <a:pPr>
              <a:defRPr/>
            </a:pPr>
            <a:endParaRPr lang="de-CH"/>
          </a:p>
        </p:txBody>
      </p:sp>
      <p:sp>
        <p:nvSpPr>
          <p:cNvPr id="6" name="Rectangle 6"/>
          <p:cNvSpPr>
            <a:spLocks noGrp="1" noChangeArrowheads="1"/>
          </p:cNvSpPr>
          <p:nvPr>
            <p:ph type="sldNum" sz="quarter" idx="12"/>
          </p:nvPr>
        </p:nvSpPr>
        <p:spPr/>
        <p:txBody>
          <a:bodyPr/>
          <a:lstStyle>
            <a:lvl1pPr>
              <a:defRPr/>
            </a:lvl1pPr>
          </a:lstStyle>
          <a:p>
            <a:pPr>
              <a:defRPr/>
            </a:pPr>
            <a:r>
              <a:rPr lang="de-CH"/>
              <a:t>Seite </a:t>
            </a:r>
            <a:fld id="{64BDC4FD-2E21-4837-AE1D-DBE210D25A3F}" type="slidenum">
              <a:rPr lang="de-CH"/>
              <a:pPr>
                <a:defRPr/>
              </a:pPr>
              <a:t>‹Nr.›</a:t>
            </a:fld>
            <a:endParaRPr lang="de-CH"/>
          </a:p>
        </p:txBody>
      </p:sp>
    </p:spTree>
    <p:extLst>
      <p:ext uri="{BB962C8B-B14F-4D97-AF65-F5344CB8AC3E}">
        <p14:creationId xmlns:p14="http://schemas.microsoft.com/office/powerpoint/2010/main" val="2441676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Fußzeilenplatzhalter 7"/>
          <p:cNvSpPr>
            <a:spLocks noGrp="1"/>
          </p:cNvSpPr>
          <p:nvPr>
            <p:ph type="ftr" sz="quarter" idx="10"/>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5" name="Foliennummernplatzhalter 8"/>
          <p:cNvSpPr>
            <a:spLocks noGrp="1"/>
          </p:cNvSpPr>
          <p:nvPr>
            <p:ph type="sldNum" sz="quarter" idx="11"/>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3A5050D2-3643-4203-B8F8-DCAC0A6C3869}" type="slidenum">
              <a:rPr lang="de-CH"/>
              <a:pPr>
                <a:defRPr/>
              </a:pPr>
              <a:t>‹Nr.›</a:t>
            </a:fld>
            <a:endParaRPr lang="de-CH" dirty="0"/>
          </a:p>
        </p:txBody>
      </p:sp>
    </p:spTree>
    <p:extLst>
      <p:ext uri="{BB962C8B-B14F-4D97-AF65-F5344CB8AC3E}">
        <p14:creationId xmlns:p14="http://schemas.microsoft.com/office/powerpoint/2010/main" val="4139925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Grafik">
    <p:spTree>
      <p:nvGrpSpPr>
        <p:cNvPr id="1" name=""/>
        <p:cNvGrpSpPr/>
        <p:nvPr/>
      </p:nvGrpSpPr>
      <p:grpSpPr>
        <a:xfrm>
          <a:off x="0" y="0"/>
          <a:ext cx="0" cy="0"/>
          <a:chOff x="0" y="0"/>
          <a:chExt cx="0" cy="0"/>
        </a:xfrm>
      </p:grpSpPr>
      <p:sp>
        <p:nvSpPr>
          <p:cNvPr id="16" name="Textplatzhalter 15"/>
          <p:cNvSpPr>
            <a:spLocks noGrp="1"/>
          </p:cNvSpPr>
          <p:nvPr>
            <p:ph type="body" sz="quarter" idx="13"/>
          </p:nvPr>
        </p:nvSpPr>
        <p:spPr>
          <a:xfrm>
            <a:off x="458788" y="188568"/>
            <a:ext cx="8229600" cy="270220"/>
          </a:xfrm>
          <a:prstGeom prst="rect">
            <a:avLst/>
          </a:prstGeom>
        </p:spPr>
        <p:txBody>
          <a:bodyPr>
            <a:noAutofit/>
          </a:bodyPr>
          <a:lstStyle>
            <a:lvl1pPr marL="0" indent="0">
              <a:buNone/>
              <a:defRPr sz="1600">
                <a:solidFill>
                  <a:srgbClr val="5A5C5F"/>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8" name="Textplatzhalter 17"/>
          <p:cNvSpPr>
            <a:spLocks noGrp="1"/>
          </p:cNvSpPr>
          <p:nvPr>
            <p:ph type="body" sz="quarter" idx="14"/>
          </p:nvPr>
        </p:nvSpPr>
        <p:spPr>
          <a:xfrm>
            <a:off x="458788" y="1178700"/>
            <a:ext cx="8229600" cy="360048"/>
          </a:xfrm>
          <a:prstGeom prst="rect">
            <a:avLst/>
          </a:prstGeom>
        </p:spPr>
        <p:txBody>
          <a:bodyPr anchor="ctr">
            <a:noAutofit/>
          </a:bodyPr>
          <a:lstStyle>
            <a:lvl1pPr marL="0" indent="0">
              <a:buNone/>
              <a:defRPr sz="1600" baseline="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9" name="Textplatzhalter 17"/>
          <p:cNvSpPr>
            <a:spLocks noGrp="1"/>
          </p:cNvSpPr>
          <p:nvPr>
            <p:ph type="body" sz="quarter" idx="15"/>
          </p:nvPr>
        </p:nvSpPr>
        <p:spPr>
          <a:xfrm>
            <a:off x="458789" y="5859324"/>
            <a:ext cx="8228012"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3" name="Titel 2"/>
          <p:cNvSpPr>
            <a:spLocks noGrp="1"/>
          </p:cNvSpPr>
          <p:nvPr>
            <p:ph type="title"/>
          </p:nvPr>
        </p:nvSpPr>
        <p:spPr/>
        <p:txBody>
          <a:bodyPr/>
          <a:lstStyle/>
          <a:p>
            <a:r>
              <a:rPr lang="de-DE" dirty="0" smtClean="0"/>
              <a:t>Titelmasterformat durch Klicken bearbeiten</a:t>
            </a:r>
            <a:endParaRPr lang="de-CH" dirty="0"/>
          </a:p>
        </p:txBody>
      </p:sp>
      <p:sp>
        <p:nvSpPr>
          <p:cNvPr id="6" name="Diagrammplatzhalter 5"/>
          <p:cNvSpPr>
            <a:spLocks noGrp="1"/>
          </p:cNvSpPr>
          <p:nvPr>
            <p:ph type="chart" sz="quarter" idx="18"/>
          </p:nvPr>
        </p:nvSpPr>
        <p:spPr>
          <a:xfrm>
            <a:off x="460693" y="1628800"/>
            <a:ext cx="8238807" cy="4140460"/>
          </a:xfrm>
          <a:prstGeom prst="rect">
            <a:avLst/>
          </a:prstGeom>
        </p:spPr>
        <p:txBody>
          <a:bodyPr/>
          <a:lstStyle>
            <a:lvl1pPr>
              <a:defRPr>
                <a:solidFill>
                  <a:schemeClr val="tx1"/>
                </a:solidFill>
              </a:defRPr>
            </a:lvl1pPr>
          </a:lstStyle>
          <a:p>
            <a:pPr lvl="0"/>
            <a:endParaRPr lang="de-CH" noProof="0" dirty="0"/>
          </a:p>
        </p:txBody>
      </p:sp>
      <p:sp>
        <p:nvSpPr>
          <p:cNvPr id="7" name="Fußzeilenplatzhalter 3"/>
          <p:cNvSpPr>
            <a:spLocks noGrp="1"/>
          </p:cNvSpPr>
          <p:nvPr>
            <p:ph type="ftr" sz="quarter" idx="19"/>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8" name="Foliennummernplatzhalter 4"/>
          <p:cNvSpPr>
            <a:spLocks noGrp="1"/>
          </p:cNvSpPr>
          <p:nvPr>
            <p:ph type="sldNum" sz="quarter" idx="20"/>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31B1E9D3-ED5F-4870-BDBA-C2D4619649EE}" type="slidenum">
              <a:rPr lang="de-CH"/>
              <a:pPr>
                <a:defRPr/>
              </a:pPr>
              <a:t>‹Nr.›</a:t>
            </a:fld>
            <a:endParaRPr lang="de-CH" dirty="0"/>
          </a:p>
        </p:txBody>
      </p:sp>
    </p:spTree>
    <p:extLst>
      <p:ext uri="{BB962C8B-B14F-4D97-AF65-F5344CB8AC3E}">
        <p14:creationId xmlns:p14="http://schemas.microsoft.com/office/powerpoint/2010/main" val="3136691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el und Grafik">
    <p:spTree>
      <p:nvGrpSpPr>
        <p:cNvPr id="1" name=""/>
        <p:cNvGrpSpPr/>
        <p:nvPr/>
      </p:nvGrpSpPr>
      <p:grpSpPr>
        <a:xfrm>
          <a:off x="0" y="0"/>
          <a:ext cx="0" cy="0"/>
          <a:chOff x="0" y="0"/>
          <a:chExt cx="0" cy="0"/>
        </a:xfrm>
      </p:grpSpPr>
      <p:sp>
        <p:nvSpPr>
          <p:cNvPr id="16" name="Textplatzhalter 15"/>
          <p:cNvSpPr>
            <a:spLocks noGrp="1"/>
          </p:cNvSpPr>
          <p:nvPr>
            <p:ph type="body" sz="quarter" idx="13"/>
          </p:nvPr>
        </p:nvSpPr>
        <p:spPr>
          <a:xfrm>
            <a:off x="458788" y="188568"/>
            <a:ext cx="8229600" cy="270220"/>
          </a:xfrm>
          <a:prstGeom prst="rect">
            <a:avLst/>
          </a:prstGeom>
        </p:spPr>
        <p:txBody>
          <a:bodyPr>
            <a:noAutofit/>
          </a:bodyPr>
          <a:lstStyle>
            <a:lvl1pPr marL="0" indent="0">
              <a:buNone/>
              <a:defRPr sz="1600">
                <a:solidFill>
                  <a:srgbClr val="5A5C5F"/>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8" name="Textplatzhalter 17"/>
          <p:cNvSpPr>
            <a:spLocks noGrp="1"/>
          </p:cNvSpPr>
          <p:nvPr>
            <p:ph type="body" sz="quarter" idx="14"/>
          </p:nvPr>
        </p:nvSpPr>
        <p:spPr>
          <a:xfrm>
            <a:off x="458788" y="1178700"/>
            <a:ext cx="8229600" cy="360048"/>
          </a:xfrm>
          <a:prstGeom prst="rect">
            <a:avLst/>
          </a:prstGeom>
        </p:spPr>
        <p:txBody>
          <a:bodyPr anchor="ctr">
            <a:noAutofit/>
          </a:bodyPr>
          <a:lstStyle>
            <a:lvl1pPr marL="0" indent="0">
              <a:buNone/>
              <a:defRPr sz="1600" baseline="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9" name="Textplatzhalter 17"/>
          <p:cNvSpPr>
            <a:spLocks noGrp="1"/>
          </p:cNvSpPr>
          <p:nvPr>
            <p:ph type="body" sz="quarter" idx="15"/>
          </p:nvPr>
        </p:nvSpPr>
        <p:spPr>
          <a:xfrm>
            <a:off x="458788" y="5859324"/>
            <a:ext cx="8229600"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5" name="Bildplatzhalter 4"/>
          <p:cNvSpPr>
            <a:spLocks noGrp="1"/>
          </p:cNvSpPr>
          <p:nvPr>
            <p:ph type="pic" sz="quarter" idx="16"/>
          </p:nvPr>
        </p:nvSpPr>
        <p:spPr>
          <a:xfrm>
            <a:off x="460376" y="1628800"/>
            <a:ext cx="8239124" cy="4140460"/>
          </a:xfrm>
          <a:prstGeom prst="rect">
            <a:avLst/>
          </a:prstGeom>
        </p:spPr>
        <p:txBody>
          <a:bodyPr/>
          <a:lstStyle>
            <a:lvl1pPr marL="342900" indent="-342900">
              <a:buFont typeface="Wingdings" panose="05000000000000000000" pitchFamily="2" charset="2"/>
              <a:buChar char="§"/>
              <a:defRPr>
                <a:solidFill>
                  <a:schemeClr val="tx1"/>
                </a:solidFill>
              </a:defRPr>
            </a:lvl1pPr>
          </a:lstStyle>
          <a:p>
            <a:pPr lvl="0"/>
            <a:endParaRPr lang="de-CH" noProof="0" dirty="0"/>
          </a:p>
        </p:txBody>
      </p:sp>
      <p:sp>
        <p:nvSpPr>
          <p:cNvPr id="3" name="Titel 2"/>
          <p:cNvSpPr>
            <a:spLocks noGrp="1"/>
          </p:cNvSpPr>
          <p:nvPr>
            <p:ph type="title"/>
          </p:nvPr>
        </p:nvSpPr>
        <p:spPr/>
        <p:txBody>
          <a:bodyPr/>
          <a:lstStyle/>
          <a:p>
            <a:r>
              <a:rPr lang="de-DE" dirty="0" smtClean="0"/>
              <a:t>Titelmasterformat durch Klicken bearbeiten</a:t>
            </a:r>
            <a:endParaRPr lang="de-CH" dirty="0"/>
          </a:p>
        </p:txBody>
      </p:sp>
      <p:sp>
        <p:nvSpPr>
          <p:cNvPr id="7" name="Fußzeilenplatzhalter 7"/>
          <p:cNvSpPr>
            <a:spLocks noGrp="1"/>
          </p:cNvSpPr>
          <p:nvPr>
            <p:ph type="ftr" sz="quarter" idx="17"/>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8" name="Foliennummernplatzhalter 8"/>
          <p:cNvSpPr>
            <a:spLocks noGrp="1"/>
          </p:cNvSpPr>
          <p:nvPr>
            <p:ph type="sldNum" sz="quarter" idx="18"/>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2B822E05-8BA0-4FCD-B392-48FF522CDDF5}" type="slidenum">
              <a:rPr lang="de-CH"/>
              <a:pPr>
                <a:defRPr/>
              </a:pPr>
              <a:t>‹Nr.›</a:t>
            </a:fld>
            <a:endParaRPr lang="de-CH" dirty="0"/>
          </a:p>
        </p:txBody>
      </p:sp>
    </p:spTree>
    <p:extLst>
      <p:ext uri="{BB962C8B-B14F-4D97-AF65-F5344CB8AC3E}">
        <p14:creationId xmlns:p14="http://schemas.microsoft.com/office/powerpoint/2010/main" val="3353463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Inhalt #1">
    <p:spTree>
      <p:nvGrpSpPr>
        <p:cNvPr id="1" name=""/>
        <p:cNvGrpSpPr/>
        <p:nvPr/>
      </p:nvGrpSpPr>
      <p:grpSpPr>
        <a:xfrm>
          <a:off x="0" y="0"/>
          <a:ext cx="0" cy="0"/>
          <a:chOff x="0" y="0"/>
          <a:chExt cx="0" cy="0"/>
        </a:xfrm>
      </p:grpSpPr>
      <p:sp>
        <p:nvSpPr>
          <p:cNvPr id="16" name="Textplatzhalter 15"/>
          <p:cNvSpPr>
            <a:spLocks noGrp="1"/>
          </p:cNvSpPr>
          <p:nvPr>
            <p:ph type="body" sz="quarter" idx="13"/>
          </p:nvPr>
        </p:nvSpPr>
        <p:spPr>
          <a:xfrm>
            <a:off x="458788" y="188568"/>
            <a:ext cx="8229600" cy="270220"/>
          </a:xfrm>
          <a:prstGeom prst="rect">
            <a:avLst/>
          </a:prstGeom>
        </p:spPr>
        <p:txBody>
          <a:bodyPr>
            <a:noAutofit/>
          </a:bodyPr>
          <a:lstStyle>
            <a:lvl1pPr marL="0" indent="0">
              <a:buNone/>
              <a:defRPr sz="1600">
                <a:solidFill>
                  <a:srgbClr val="5A5C5F"/>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8" name="Textplatzhalter 17"/>
          <p:cNvSpPr>
            <a:spLocks noGrp="1"/>
          </p:cNvSpPr>
          <p:nvPr>
            <p:ph type="body" sz="quarter" idx="14"/>
          </p:nvPr>
        </p:nvSpPr>
        <p:spPr>
          <a:xfrm>
            <a:off x="458788" y="1178700"/>
            <a:ext cx="8229600" cy="360048"/>
          </a:xfrm>
          <a:prstGeom prst="rect">
            <a:avLst/>
          </a:prstGeom>
        </p:spPr>
        <p:txBody>
          <a:bodyPr anchor="ctr">
            <a:noAutofit/>
          </a:bodyPr>
          <a:lstStyle>
            <a:lvl1pPr marL="0" indent="0">
              <a:buNone/>
              <a:defRPr sz="1600" baseline="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9" name="Textplatzhalter 17"/>
          <p:cNvSpPr>
            <a:spLocks noGrp="1"/>
          </p:cNvSpPr>
          <p:nvPr>
            <p:ph type="body" sz="quarter" idx="15"/>
          </p:nvPr>
        </p:nvSpPr>
        <p:spPr>
          <a:xfrm>
            <a:off x="458788" y="5859324"/>
            <a:ext cx="8229600"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5" name="Textplatzhalter 4"/>
          <p:cNvSpPr>
            <a:spLocks noGrp="1"/>
          </p:cNvSpPr>
          <p:nvPr>
            <p:ph type="body" sz="quarter" idx="16"/>
          </p:nvPr>
        </p:nvSpPr>
        <p:spPr>
          <a:xfrm>
            <a:off x="458788" y="1628801"/>
            <a:ext cx="8240712" cy="4140459"/>
          </a:xfrm>
          <a:prstGeom prst="rect">
            <a:avLst/>
          </a:prstGeom>
        </p:spPr>
        <p:txBody>
          <a:bodyPr/>
          <a:lstStyle>
            <a:lvl1pPr>
              <a:spcBef>
                <a:spcPts val="600"/>
              </a:spcBef>
              <a:spcAft>
                <a:spcPts val="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3" name="Titel 2"/>
          <p:cNvSpPr>
            <a:spLocks noGrp="1"/>
          </p:cNvSpPr>
          <p:nvPr>
            <p:ph type="title"/>
          </p:nvPr>
        </p:nvSpPr>
        <p:spPr/>
        <p:txBody>
          <a:bodyPr/>
          <a:lstStyle/>
          <a:p>
            <a:r>
              <a:rPr lang="de-DE" smtClean="0"/>
              <a:t>Titelmasterformat durch Klicken bearbeiten</a:t>
            </a:r>
            <a:endParaRPr lang="de-CH"/>
          </a:p>
        </p:txBody>
      </p:sp>
      <p:sp>
        <p:nvSpPr>
          <p:cNvPr id="7" name="Fußzeilenplatzhalter 7"/>
          <p:cNvSpPr>
            <a:spLocks noGrp="1"/>
          </p:cNvSpPr>
          <p:nvPr>
            <p:ph type="ftr" sz="quarter" idx="17"/>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8" name="Foliennummernplatzhalter 8"/>
          <p:cNvSpPr>
            <a:spLocks noGrp="1"/>
          </p:cNvSpPr>
          <p:nvPr>
            <p:ph type="sldNum" sz="quarter" idx="18"/>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919C48DE-DF7F-46FA-9877-D0F494496D12}" type="slidenum">
              <a:rPr lang="de-CH"/>
              <a:pPr>
                <a:defRPr/>
              </a:pPr>
              <a:t>‹Nr.›</a:t>
            </a:fld>
            <a:endParaRPr lang="de-CH" dirty="0"/>
          </a:p>
        </p:txBody>
      </p:sp>
    </p:spTree>
    <p:extLst>
      <p:ext uri="{BB962C8B-B14F-4D97-AF65-F5344CB8AC3E}">
        <p14:creationId xmlns:p14="http://schemas.microsoft.com/office/powerpoint/2010/main" val="240139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5" name="Rectangle 6"/>
          <p:cNvSpPr>
            <a:spLocks noGrp="1" noChangeArrowheads="1"/>
          </p:cNvSpPr>
          <p:nvPr>
            <p:ph type="sldNum" sz="quarter" idx="11"/>
          </p:nvPr>
        </p:nvSpPr>
        <p:spPr>
          <a:ln/>
        </p:spPr>
        <p:txBody>
          <a:bodyPr/>
          <a:lstStyle>
            <a:lvl1pPr>
              <a:defRPr/>
            </a:lvl1pPr>
          </a:lstStyle>
          <a:p>
            <a:pPr>
              <a:defRPr/>
            </a:pPr>
            <a:r>
              <a:rPr lang="de-CH"/>
              <a:t>Page </a:t>
            </a:r>
            <a:fld id="{26926897-B356-4EAC-86EB-73A1E856B94F}" type="slidenum">
              <a:rPr lang="de-CH"/>
              <a:pPr>
                <a:defRPr/>
              </a:pPr>
              <a:t>‹Nr.›</a:t>
            </a:fld>
            <a:endParaRPr lang="de-CH"/>
          </a:p>
        </p:txBody>
      </p:sp>
    </p:spTree>
    <p:extLst>
      <p:ext uri="{BB962C8B-B14F-4D97-AF65-F5344CB8AC3E}">
        <p14:creationId xmlns:p14="http://schemas.microsoft.com/office/powerpoint/2010/main" val="311165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2">
    <p:spTree>
      <p:nvGrpSpPr>
        <p:cNvPr id="1" name=""/>
        <p:cNvGrpSpPr/>
        <p:nvPr/>
      </p:nvGrpSpPr>
      <p:grpSpPr>
        <a:xfrm>
          <a:off x="0" y="0"/>
          <a:ext cx="0" cy="0"/>
          <a:chOff x="0" y="0"/>
          <a:chExt cx="0" cy="0"/>
        </a:xfrm>
      </p:grpSpPr>
      <p:sp>
        <p:nvSpPr>
          <p:cNvPr id="16" name="Textplatzhalter 15"/>
          <p:cNvSpPr>
            <a:spLocks noGrp="1"/>
          </p:cNvSpPr>
          <p:nvPr>
            <p:ph type="body" sz="quarter" idx="13"/>
          </p:nvPr>
        </p:nvSpPr>
        <p:spPr>
          <a:xfrm>
            <a:off x="458788" y="188568"/>
            <a:ext cx="8229600" cy="270220"/>
          </a:xfrm>
          <a:prstGeom prst="rect">
            <a:avLst/>
          </a:prstGeom>
        </p:spPr>
        <p:txBody>
          <a:bodyPr>
            <a:noAutofit/>
          </a:bodyPr>
          <a:lstStyle>
            <a:lvl1pPr marL="0" indent="0">
              <a:buNone/>
              <a:defRPr sz="1600">
                <a:solidFill>
                  <a:srgbClr val="5A5C5F"/>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8" name="Textplatzhalter 17"/>
          <p:cNvSpPr>
            <a:spLocks noGrp="1"/>
          </p:cNvSpPr>
          <p:nvPr>
            <p:ph type="body" sz="quarter" idx="14"/>
          </p:nvPr>
        </p:nvSpPr>
        <p:spPr>
          <a:xfrm>
            <a:off x="458788" y="1178700"/>
            <a:ext cx="8229600" cy="360048"/>
          </a:xfrm>
          <a:prstGeom prst="rect">
            <a:avLst/>
          </a:prstGeom>
        </p:spPr>
        <p:txBody>
          <a:bodyPr anchor="ctr">
            <a:noAutofit/>
          </a:bodyPr>
          <a:lstStyle>
            <a:lvl1pPr marL="0" indent="0">
              <a:buNone/>
              <a:defRPr sz="1600" baseline="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9" name="Textplatzhalter 17"/>
          <p:cNvSpPr>
            <a:spLocks noGrp="1"/>
          </p:cNvSpPr>
          <p:nvPr>
            <p:ph type="body" sz="quarter" idx="15"/>
          </p:nvPr>
        </p:nvSpPr>
        <p:spPr>
          <a:xfrm>
            <a:off x="458788" y="5859324"/>
            <a:ext cx="8229600"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5" name="Textplatzhalter 4"/>
          <p:cNvSpPr>
            <a:spLocks noGrp="1"/>
          </p:cNvSpPr>
          <p:nvPr>
            <p:ph type="body" sz="quarter" idx="16"/>
          </p:nvPr>
        </p:nvSpPr>
        <p:spPr>
          <a:xfrm>
            <a:off x="458788" y="1628801"/>
            <a:ext cx="8240712" cy="4140459"/>
          </a:xfrm>
          <a:prstGeom prst="rect">
            <a:avLst/>
          </a:prstGeom>
        </p:spPr>
        <p:txBody>
          <a:bodyPr/>
          <a:lstStyle>
            <a:lvl1pPr marL="457200" indent="-457200">
              <a:buSzPct val="100000"/>
              <a:buFont typeface="+mj-lt"/>
              <a:buAutoNum type="arabicPeriod"/>
              <a:defRPr>
                <a:solidFill>
                  <a:schemeClr val="tx1"/>
                </a:solidFill>
              </a:defRPr>
            </a:lvl1pPr>
            <a:lvl2pPr marL="800100" indent="-342900">
              <a:buSzPct val="100000"/>
              <a:buFont typeface="+mj-lt"/>
              <a:buAutoNum type="alphaLcParenR"/>
              <a:defRPr>
                <a:solidFill>
                  <a:schemeClr val="tx1"/>
                </a:solidFill>
              </a:defRPr>
            </a:lvl2pPr>
            <a:lvl3pPr marL="1257300" indent="-342900">
              <a:buSzPct val="100000"/>
              <a:buFont typeface="Arial" panose="020B0604020202020204" pitchFamily="34" charset="0"/>
              <a:buChar char="•"/>
              <a:defRPr>
                <a:solidFill>
                  <a:schemeClr val="tx1"/>
                </a:solidFill>
              </a:defRPr>
            </a:lvl3pPr>
            <a:lvl4pPr marL="1714500" indent="-342900">
              <a:buSzPct val="100000"/>
              <a:buFont typeface="+mj-lt"/>
              <a:buAutoNum type="alphaLcParenR"/>
              <a:defRPr/>
            </a:lvl4pPr>
            <a:lvl5pPr marL="2171700" indent="-342900">
              <a:buSzPct val="100000"/>
              <a:buFont typeface="+mj-lt"/>
              <a:buAutoNum type="alphaLcParenR"/>
              <a:defRPr/>
            </a:lvl5pPr>
          </a:lstStyle>
          <a:p>
            <a:pPr lvl="0"/>
            <a:r>
              <a:rPr lang="de-DE" dirty="0" smtClean="0"/>
              <a:t>Textmasterformat bearbeiten</a:t>
            </a:r>
          </a:p>
          <a:p>
            <a:pPr lvl="1"/>
            <a:r>
              <a:rPr lang="de-DE" dirty="0" smtClean="0"/>
              <a:t>Zweite Ebene</a:t>
            </a:r>
          </a:p>
          <a:p>
            <a:pPr lvl="2"/>
            <a:r>
              <a:rPr lang="de-DE" dirty="0" smtClean="0"/>
              <a:t>Dritte Ebene</a:t>
            </a:r>
          </a:p>
        </p:txBody>
      </p:sp>
      <p:sp>
        <p:nvSpPr>
          <p:cNvPr id="3" name="Titel 2"/>
          <p:cNvSpPr>
            <a:spLocks noGrp="1"/>
          </p:cNvSpPr>
          <p:nvPr>
            <p:ph type="title"/>
          </p:nvPr>
        </p:nvSpPr>
        <p:spPr/>
        <p:txBody>
          <a:bodyPr/>
          <a:lstStyle/>
          <a:p>
            <a:r>
              <a:rPr lang="de-DE" smtClean="0"/>
              <a:t>Titelmasterformat durch Klicken bearbeiten</a:t>
            </a:r>
            <a:endParaRPr lang="de-CH"/>
          </a:p>
        </p:txBody>
      </p:sp>
      <p:sp>
        <p:nvSpPr>
          <p:cNvPr id="7" name="Fußzeilenplatzhalter 7"/>
          <p:cNvSpPr>
            <a:spLocks noGrp="1"/>
          </p:cNvSpPr>
          <p:nvPr>
            <p:ph type="ftr" sz="quarter" idx="17"/>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8" name="Foliennummernplatzhalter 8"/>
          <p:cNvSpPr>
            <a:spLocks noGrp="1"/>
          </p:cNvSpPr>
          <p:nvPr>
            <p:ph type="sldNum" sz="quarter" idx="18"/>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DFDA8A0C-52B4-4CFE-A204-7F28787155A6}" type="slidenum">
              <a:rPr lang="de-CH"/>
              <a:pPr>
                <a:defRPr/>
              </a:pPr>
              <a:t>‹Nr.›</a:t>
            </a:fld>
            <a:endParaRPr lang="de-CH" dirty="0"/>
          </a:p>
        </p:txBody>
      </p:sp>
    </p:spTree>
    <p:extLst>
      <p:ext uri="{BB962C8B-B14F-4D97-AF65-F5344CB8AC3E}">
        <p14:creationId xmlns:p14="http://schemas.microsoft.com/office/powerpoint/2010/main" val="869004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28799"/>
            <a:ext cx="4038600" cy="4140461"/>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Inhaltsplatzhalter 3"/>
          <p:cNvSpPr>
            <a:spLocks noGrp="1"/>
          </p:cNvSpPr>
          <p:nvPr>
            <p:ph sz="half" idx="2"/>
          </p:nvPr>
        </p:nvSpPr>
        <p:spPr>
          <a:xfrm>
            <a:off x="4648200" y="1628799"/>
            <a:ext cx="4051300" cy="4140461"/>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14" name="Textplatzhalter 15"/>
          <p:cNvSpPr>
            <a:spLocks noGrp="1"/>
          </p:cNvSpPr>
          <p:nvPr>
            <p:ph type="body" sz="quarter" idx="13"/>
          </p:nvPr>
        </p:nvSpPr>
        <p:spPr>
          <a:xfrm>
            <a:off x="458788" y="188568"/>
            <a:ext cx="8229600" cy="270220"/>
          </a:xfrm>
          <a:prstGeom prst="rect">
            <a:avLst/>
          </a:prstGeom>
        </p:spPr>
        <p:txBody>
          <a:bodyPr>
            <a:noAutofit/>
          </a:bodyPr>
          <a:lstStyle>
            <a:lvl1pPr marL="0" indent="0">
              <a:buNone/>
              <a:defRPr sz="1600">
                <a:solidFill>
                  <a:srgbClr val="5A5C5F"/>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5" name="Textplatzhalter 17"/>
          <p:cNvSpPr>
            <a:spLocks noGrp="1"/>
          </p:cNvSpPr>
          <p:nvPr>
            <p:ph type="body" sz="quarter" idx="14"/>
          </p:nvPr>
        </p:nvSpPr>
        <p:spPr>
          <a:xfrm>
            <a:off x="458788" y="1178700"/>
            <a:ext cx="8229600" cy="360048"/>
          </a:xfrm>
          <a:prstGeom prst="rect">
            <a:avLst/>
          </a:prstGeom>
        </p:spPr>
        <p:txBody>
          <a:bodyPr anchor="ctr">
            <a:noAutofit/>
          </a:bodyPr>
          <a:lstStyle>
            <a:lvl1pPr marL="0" indent="0">
              <a:buNone/>
              <a:defRPr sz="1600" baseline="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7" name="Textplatzhalter 17"/>
          <p:cNvSpPr>
            <a:spLocks noGrp="1"/>
          </p:cNvSpPr>
          <p:nvPr>
            <p:ph type="body" sz="quarter" idx="15"/>
          </p:nvPr>
        </p:nvSpPr>
        <p:spPr>
          <a:xfrm>
            <a:off x="458788" y="5859324"/>
            <a:ext cx="4039393"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23" name="Textplatzhalter 17"/>
          <p:cNvSpPr>
            <a:spLocks noGrp="1"/>
          </p:cNvSpPr>
          <p:nvPr>
            <p:ph type="body" sz="quarter" idx="16"/>
          </p:nvPr>
        </p:nvSpPr>
        <p:spPr>
          <a:xfrm>
            <a:off x="4648200" y="5859324"/>
            <a:ext cx="4040188"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2" name="Titel 1"/>
          <p:cNvSpPr>
            <a:spLocks noGrp="1"/>
          </p:cNvSpPr>
          <p:nvPr>
            <p:ph type="title"/>
          </p:nvPr>
        </p:nvSpPr>
        <p:spPr/>
        <p:txBody>
          <a:bodyPr/>
          <a:lstStyle/>
          <a:p>
            <a:r>
              <a:rPr lang="de-DE" smtClean="0"/>
              <a:t>Titelmasterformat durch Klicken bearbeiten</a:t>
            </a:r>
            <a:endParaRPr lang="de-CH"/>
          </a:p>
        </p:txBody>
      </p:sp>
      <p:sp>
        <p:nvSpPr>
          <p:cNvPr id="9" name="Fußzeilenplatzhalter 8"/>
          <p:cNvSpPr>
            <a:spLocks noGrp="1"/>
          </p:cNvSpPr>
          <p:nvPr>
            <p:ph type="ftr" sz="quarter" idx="17"/>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10" name="Foliennummernplatzhalter 9"/>
          <p:cNvSpPr>
            <a:spLocks noGrp="1"/>
          </p:cNvSpPr>
          <p:nvPr>
            <p:ph type="sldNum" sz="quarter" idx="18"/>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1924485B-3208-4FDA-B4C2-5A73FB5117C2}" type="slidenum">
              <a:rPr lang="de-CH"/>
              <a:pPr>
                <a:defRPr/>
              </a:pPr>
              <a:t>‹Nr.›</a:t>
            </a:fld>
            <a:endParaRPr lang="de-CH" dirty="0"/>
          </a:p>
        </p:txBody>
      </p:sp>
    </p:spTree>
    <p:extLst>
      <p:ext uri="{BB962C8B-B14F-4D97-AF65-F5344CB8AC3E}">
        <p14:creationId xmlns:p14="http://schemas.microsoft.com/office/powerpoint/2010/main" val="24099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178701"/>
            <a:ext cx="4040188" cy="360048"/>
          </a:xfrm>
          <a:prstGeom prst="rect">
            <a:avLst/>
          </a:prstGeom>
        </p:spPr>
        <p:txBody>
          <a:bodyPr anchor="ctr">
            <a:normAutofit/>
          </a:bodyPr>
          <a:lstStyle>
            <a:lvl1pPr marL="0" indent="0">
              <a:buNone/>
              <a:defRPr sz="1600" b="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28800"/>
            <a:ext cx="4040188" cy="414046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Textplatzhalter 4"/>
          <p:cNvSpPr>
            <a:spLocks noGrp="1"/>
          </p:cNvSpPr>
          <p:nvPr>
            <p:ph type="body" sz="quarter" idx="3"/>
          </p:nvPr>
        </p:nvSpPr>
        <p:spPr>
          <a:xfrm>
            <a:off x="4645025" y="1178701"/>
            <a:ext cx="4041775" cy="360048"/>
          </a:xfrm>
          <a:prstGeom prst="rect">
            <a:avLst/>
          </a:prstGeom>
        </p:spPr>
        <p:txBody>
          <a:bodyPr anchor="ctr">
            <a:norm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28800"/>
            <a:ext cx="4054475" cy="414046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16" name="Textplatzhalter 15"/>
          <p:cNvSpPr>
            <a:spLocks noGrp="1"/>
          </p:cNvSpPr>
          <p:nvPr>
            <p:ph type="body" sz="quarter" idx="13"/>
          </p:nvPr>
        </p:nvSpPr>
        <p:spPr>
          <a:xfrm>
            <a:off x="458788" y="188568"/>
            <a:ext cx="8229600" cy="270220"/>
          </a:xfrm>
          <a:prstGeom prst="rect">
            <a:avLst/>
          </a:prstGeom>
        </p:spPr>
        <p:txBody>
          <a:bodyPr>
            <a:noAutofit/>
          </a:bodyPr>
          <a:lstStyle>
            <a:lvl1pPr marL="0" indent="0">
              <a:buNone/>
              <a:defRPr sz="1600">
                <a:solidFill>
                  <a:srgbClr val="5A5C5F"/>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4" name="Textplatzhalter 17"/>
          <p:cNvSpPr>
            <a:spLocks noGrp="1"/>
          </p:cNvSpPr>
          <p:nvPr>
            <p:ph type="body" sz="quarter" idx="15"/>
          </p:nvPr>
        </p:nvSpPr>
        <p:spPr>
          <a:xfrm>
            <a:off x="458788" y="5859324"/>
            <a:ext cx="4039393"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17" name="Textplatzhalter 17"/>
          <p:cNvSpPr>
            <a:spLocks noGrp="1"/>
          </p:cNvSpPr>
          <p:nvPr>
            <p:ph type="body" sz="quarter" idx="16"/>
          </p:nvPr>
        </p:nvSpPr>
        <p:spPr>
          <a:xfrm>
            <a:off x="4648200" y="5859324"/>
            <a:ext cx="4040188" cy="360048"/>
          </a:xfrm>
          <a:prstGeom prst="rect">
            <a:avLst/>
          </a:prstGeom>
        </p:spPr>
        <p:txBody>
          <a:bodyPr anchor="ctr">
            <a:noAutofit/>
          </a:bodyPr>
          <a:lstStyle>
            <a:lvl1pPr marL="0" indent="0">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2" name="Titel 1"/>
          <p:cNvSpPr>
            <a:spLocks noGrp="1"/>
          </p:cNvSpPr>
          <p:nvPr>
            <p:ph type="title"/>
          </p:nvPr>
        </p:nvSpPr>
        <p:spPr/>
        <p:txBody>
          <a:bodyPr/>
          <a:lstStyle/>
          <a:p>
            <a:r>
              <a:rPr lang="de-DE" smtClean="0"/>
              <a:t>Titelmasterformat durch Klicken bearbeiten</a:t>
            </a:r>
            <a:endParaRPr lang="de-CH"/>
          </a:p>
        </p:txBody>
      </p:sp>
      <p:sp>
        <p:nvSpPr>
          <p:cNvPr id="10" name="Fußzeilenplatzhalter 10"/>
          <p:cNvSpPr>
            <a:spLocks noGrp="1"/>
          </p:cNvSpPr>
          <p:nvPr>
            <p:ph type="ftr" sz="quarter" idx="17"/>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11" name="Foliennummernplatzhalter 11"/>
          <p:cNvSpPr>
            <a:spLocks noGrp="1"/>
          </p:cNvSpPr>
          <p:nvPr>
            <p:ph type="sldNum" sz="quarter" idx="18"/>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1ADCEFB0-1F5C-4F02-9FA3-8EC202ADDD5B}" type="slidenum">
              <a:rPr lang="de-CH"/>
              <a:pPr>
                <a:defRPr/>
              </a:pPr>
              <a:t>‹Nr.›</a:t>
            </a:fld>
            <a:endParaRPr lang="de-CH" dirty="0"/>
          </a:p>
        </p:txBody>
      </p:sp>
    </p:spTree>
    <p:extLst>
      <p:ext uri="{BB962C8B-B14F-4D97-AF65-F5344CB8AC3E}">
        <p14:creationId xmlns:p14="http://schemas.microsoft.com/office/powerpoint/2010/main" val="1674247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r und Titel">
    <p:spTree>
      <p:nvGrpSpPr>
        <p:cNvPr id="1" name=""/>
        <p:cNvGrpSpPr/>
        <p:nvPr/>
      </p:nvGrpSpPr>
      <p:grpSpPr>
        <a:xfrm>
          <a:off x="0" y="0"/>
          <a:ext cx="0" cy="0"/>
          <a:chOff x="0" y="0"/>
          <a:chExt cx="0" cy="0"/>
        </a:xfrm>
      </p:grpSpPr>
      <p:sp>
        <p:nvSpPr>
          <p:cNvPr id="17" name="Textplatzhalter 15"/>
          <p:cNvSpPr>
            <a:spLocks noGrp="1"/>
          </p:cNvSpPr>
          <p:nvPr>
            <p:ph type="body" sz="quarter" idx="13"/>
          </p:nvPr>
        </p:nvSpPr>
        <p:spPr>
          <a:xfrm>
            <a:off x="458788" y="188568"/>
            <a:ext cx="8229600" cy="270220"/>
          </a:xfrm>
          <a:prstGeom prst="rect">
            <a:avLst/>
          </a:prstGeom>
        </p:spPr>
        <p:txBody>
          <a:bodyPr>
            <a:no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smtClean="0"/>
              <a:t>Textmasterformat bearbeiten</a:t>
            </a:r>
          </a:p>
        </p:txBody>
      </p:sp>
      <p:sp>
        <p:nvSpPr>
          <p:cNvPr id="2" name="Titel 1"/>
          <p:cNvSpPr>
            <a:spLocks noGrp="1"/>
          </p:cNvSpPr>
          <p:nvPr>
            <p:ph type="title"/>
          </p:nvPr>
        </p:nvSpPr>
        <p:spPr/>
        <p:txBody>
          <a:bodyPr/>
          <a:lstStyle/>
          <a:p>
            <a:r>
              <a:rPr lang="de-DE" smtClean="0"/>
              <a:t>Titelmasterformat durch Klicken bearbeiten</a:t>
            </a:r>
            <a:endParaRPr lang="de-CH"/>
          </a:p>
        </p:txBody>
      </p:sp>
      <p:sp>
        <p:nvSpPr>
          <p:cNvPr id="4" name="Fußzeilenplatzhalter 6"/>
          <p:cNvSpPr>
            <a:spLocks noGrp="1"/>
          </p:cNvSpPr>
          <p:nvPr>
            <p:ph type="ftr" sz="quarter" idx="14"/>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5" name="Foliennummernplatzhalter 7"/>
          <p:cNvSpPr>
            <a:spLocks noGrp="1"/>
          </p:cNvSpPr>
          <p:nvPr>
            <p:ph type="sldNum" sz="quarter" idx="15"/>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C384EA5D-DBDC-451D-A482-BB816EDBFB8C}" type="slidenum">
              <a:rPr lang="de-CH"/>
              <a:pPr>
                <a:defRPr/>
              </a:pPr>
              <a:t>‹Nr.›</a:t>
            </a:fld>
            <a:endParaRPr lang="de-CH" dirty="0"/>
          </a:p>
        </p:txBody>
      </p:sp>
    </p:spTree>
    <p:extLst>
      <p:ext uri="{BB962C8B-B14F-4D97-AF65-F5344CB8AC3E}">
        <p14:creationId xmlns:p14="http://schemas.microsoft.com/office/powerpoint/2010/main" val="206949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Fußzeilenplatzhalter 5"/>
          <p:cNvSpPr>
            <a:spLocks noGrp="1"/>
          </p:cNvSpPr>
          <p:nvPr>
            <p:ph type="ftr" sz="quarter" idx="10"/>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endParaRPr lang="de-CH"/>
          </a:p>
        </p:txBody>
      </p:sp>
      <p:sp>
        <p:nvSpPr>
          <p:cNvPr id="3" name="Foliennummernplatzhalter 6"/>
          <p:cNvSpPr>
            <a:spLocks noGrp="1"/>
          </p:cNvSpPr>
          <p:nvPr>
            <p:ph type="sldNum" sz="quarter" idx="11"/>
          </p:nvPr>
        </p:nvSpPr>
        <p:spPr/>
        <p:txBody>
          <a:bodyPr/>
          <a:lstStyle>
            <a:lvl1pPr fontAlgn="base">
              <a:spcBef>
                <a:spcPct val="0"/>
              </a:spcBef>
              <a:spcAft>
                <a:spcPct val="0"/>
              </a:spcAft>
              <a:defRPr>
                <a:latin typeface="Arial Narrow" pitchFamily="34" charset="0"/>
                <a:ea typeface="Arial Nari"/>
                <a:cs typeface="Arial Nari"/>
              </a:defRPr>
            </a:lvl1pPr>
          </a:lstStyle>
          <a:p>
            <a:pPr>
              <a:defRPr/>
            </a:pPr>
            <a:fld id="{F5DAA59C-F732-4099-862B-F5B4C887E1D7}" type="slidenum">
              <a:rPr lang="de-CH"/>
              <a:pPr>
                <a:defRPr/>
              </a:pPr>
              <a:t>‹Nr.›</a:t>
            </a:fld>
            <a:endParaRPr lang="de-CH" dirty="0"/>
          </a:p>
        </p:txBody>
      </p:sp>
    </p:spTree>
    <p:extLst>
      <p:ext uri="{BB962C8B-B14F-4D97-AF65-F5344CB8AC3E}">
        <p14:creationId xmlns:p14="http://schemas.microsoft.com/office/powerpoint/2010/main" val="539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5" name="Rectangle 6"/>
          <p:cNvSpPr>
            <a:spLocks noGrp="1" noChangeArrowheads="1"/>
          </p:cNvSpPr>
          <p:nvPr>
            <p:ph type="sldNum" sz="quarter" idx="11"/>
          </p:nvPr>
        </p:nvSpPr>
        <p:spPr>
          <a:ln/>
        </p:spPr>
        <p:txBody>
          <a:bodyPr/>
          <a:lstStyle>
            <a:lvl1pPr>
              <a:defRPr/>
            </a:lvl1pPr>
          </a:lstStyle>
          <a:p>
            <a:pPr>
              <a:defRPr/>
            </a:pPr>
            <a:r>
              <a:rPr lang="de-CH"/>
              <a:t>Page </a:t>
            </a:r>
            <a:fld id="{110BCD8C-51F5-4390-AF62-74E9112BF9F5}" type="slidenum">
              <a:rPr lang="de-CH"/>
              <a:pPr>
                <a:defRPr/>
              </a:pPr>
              <a:t>‹Nr.›</a:t>
            </a:fld>
            <a:endParaRPr lang="de-CH"/>
          </a:p>
        </p:txBody>
      </p:sp>
    </p:spTree>
    <p:extLst>
      <p:ext uri="{BB962C8B-B14F-4D97-AF65-F5344CB8AC3E}">
        <p14:creationId xmlns:p14="http://schemas.microsoft.com/office/powerpoint/2010/main" val="404909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1258888" y="1741488"/>
            <a:ext cx="3668712" cy="4281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080000" y="1741488"/>
            <a:ext cx="3668713" cy="4281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6" name="Rectangle 6"/>
          <p:cNvSpPr>
            <a:spLocks noGrp="1" noChangeArrowheads="1"/>
          </p:cNvSpPr>
          <p:nvPr>
            <p:ph type="sldNum" sz="quarter" idx="11"/>
          </p:nvPr>
        </p:nvSpPr>
        <p:spPr>
          <a:ln/>
        </p:spPr>
        <p:txBody>
          <a:bodyPr/>
          <a:lstStyle>
            <a:lvl1pPr>
              <a:defRPr/>
            </a:lvl1pPr>
          </a:lstStyle>
          <a:p>
            <a:pPr>
              <a:defRPr/>
            </a:pPr>
            <a:r>
              <a:rPr lang="de-CH"/>
              <a:t>Page </a:t>
            </a:r>
            <a:fld id="{8F20CC9F-6AB3-44DE-A091-B01C6500EFFA}" type="slidenum">
              <a:rPr lang="de-CH"/>
              <a:pPr>
                <a:defRPr/>
              </a:pPr>
              <a:t>‹Nr.›</a:t>
            </a:fld>
            <a:endParaRPr lang="de-CH"/>
          </a:p>
        </p:txBody>
      </p:sp>
    </p:spTree>
    <p:extLst>
      <p:ext uri="{BB962C8B-B14F-4D97-AF65-F5344CB8AC3E}">
        <p14:creationId xmlns:p14="http://schemas.microsoft.com/office/powerpoint/2010/main" val="304744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8" name="Rectangle 6"/>
          <p:cNvSpPr>
            <a:spLocks noGrp="1" noChangeArrowheads="1"/>
          </p:cNvSpPr>
          <p:nvPr>
            <p:ph type="sldNum" sz="quarter" idx="11"/>
          </p:nvPr>
        </p:nvSpPr>
        <p:spPr>
          <a:ln/>
        </p:spPr>
        <p:txBody>
          <a:bodyPr/>
          <a:lstStyle>
            <a:lvl1pPr>
              <a:defRPr/>
            </a:lvl1pPr>
          </a:lstStyle>
          <a:p>
            <a:pPr>
              <a:defRPr/>
            </a:pPr>
            <a:r>
              <a:rPr lang="de-CH"/>
              <a:t>Page </a:t>
            </a:r>
            <a:fld id="{43208DF8-A4E2-4EC3-91C3-9B0292FFB267}" type="slidenum">
              <a:rPr lang="de-CH"/>
              <a:pPr>
                <a:defRPr/>
              </a:pPr>
              <a:t>‹Nr.›</a:t>
            </a:fld>
            <a:endParaRPr lang="de-CH"/>
          </a:p>
        </p:txBody>
      </p:sp>
    </p:spTree>
    <p:extLst>
      <p:ext uri="{BB962C8B-B14F-4D97-AF65-F5344CB8AC3E}">
        <p14:creationId xmlns:p14="http://schemas.microsoft.com/office/powerpoint/2010/main" val="197278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4" name="Rectangle 6"/>
          <p:cNvSpPr>
            <a:spLocks noGrp="1" noChangeArrowheads="1"/>
          </p:cNvSpPr>
          <p:nvPr>
            <p:ph type="sldNum" sz="quarter" idx="11"/>
          </p:nvPr>
        </p:nvSpPr>
        <p:spPr>
          <a:ln/>
        </p:spPr>
        <p:txBody>
          <a:bodyPr/>
          <a:lstStyle>
            <a:lvl1pPr>
              <a:defRPr/>
            </a:lvl1pPr>
          </a:lstStyle>
          <a:p>
            <a:pPr>
              <a:defRPr/>
            </a:pPr>
            <a:r>
              <a:rPr lang="de-CH"/>
              <a:t>Page </a:t>
            </a:r>
            <a:fld id="{6206B9B1-13FF-4A79-A617-4A07FC56B9BD}" type="slidenum">
              <a:rPr lang="de-CH"/>
              <a:pPr>
                <a:defRPr/>
              </a:pPr>
              <a:t>‹Nr.›</a:t>
            </a:fld>
            <a:endParaRPr lang="de-CH"/>
          </a:p>
        </p:txBody>
      </p:sp>
    </p:spTree>
    <p:extLst>
      <p:ext uri="{BB962C8B-B14F-4D97-AF65-F5344CB8AC3E}">
        <p14:creationId xmlns:p14="http://schemas.microsoft.com/office/powerpoint/2010/main" val="164400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3" name="Rectangle 6"/>
          <p:cNvSpPr>
            <a:spLocks noGrp="1" noChangeArrowheads="1"/>
          </p:cNvSpPr>
          <p:nvPr>
            <p:ph type="sldNum" sz="quarter" idx="11"/>
          </p:nvPr>
        </p:nvSpPr>
        <p:spPr>
          <a:ln/>
        </p:spPr>
        <p:txBody>
          <a:bodyPr/>
          <a:lstStyle>
            <a:lvl1pPr>
              <a:defRPr/>
            </a:lvl1pPr>
          </a:lstStyle>
          <a:p>
            <a:pPr>
              <a:defRPr/>
            </a:pPr>
            <a:r>
              <a:rPr lang="de-CH"/>
              <a:t>Page </a:t>
            </a:r>
            <a:fld id="{16AC8048-3F8B-4C83-9BE7-0B951F74F691}" type="slidenum">
              <a:rPr lang="de-CH"/>
              <a:pPr>
                <a:defRPr/>
              </a:pPr>
              <a:t>‹Nr.›</a:t>
            </a:fld>
            <a:endParaRPr lang="de-CH"/>
          </a:p>
        </p:txBody>
      </p:sp>
    </p:spTree>
    <p:extLst>
      <p:ext uri="{BB962C8B-B14F-4D97-AF65-F5344CB8AC3E}">
        <p14:creationId xmlns:p14="http://schemas.microsoft.com/office/powerpoint/2010/main" val="164461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6" name="Rectangle 6"/>
          <p:cNvSpPr>
            <a:spLocks noGrp="1" noChangeArrowheads="1"/>
          </p:cNvSpPr>
          <p:nvPr>
            <p:ph type="sldNum" sz="quarter" idx="11"/>
          </p:nvPr>
        </p:nvSpPr>
        <p:spPr>
          <a:ln/>
        </p:spPr>
        <p:txBody>
          <a:bodyPr/>
          <a:lstStyle>
            <a:lvl1pPr>
              <a:defRPr/>
            </a:lvl1pPr>
          </a:lstStyle>
          <a:p>
            <a:pPr>
              <a:defRPr/>
            </a:pPr>
            <a:r>
              <a:rPr lang="de-CH"/>
              <a:t>Page </a:t>
            </a:r>
            <a:fld id="{052C9C72-FAEF-4B25-8E85-4B09FD0B87B8}" type="slidenum">
              <a:rPr lang="de-CH"/>
              <a:pPr>
                <a:defRPr/>
              </a:pPr>
              <a:t>‹Nr.›</a:t>
            </a:fld>
            <a:endParaRPr lang="de-CH"/>
          </a:p>
        </p:txBody>
      </p:sp>
    </p:spTree>
    <p:extLst>
      <p:ext uri="{BB962C8B-B14F-4D97-AF65-F5344CB8AC3E}">
        <p14:creationId xmlns:p14="http://schemas.microsoft.com/office/powerpoint/2010/main" val="153467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Project Fox </a:t>
            </a:r>
            <a:endParaRPr lang="de-CH"/>
          </a:p>
        </p:txBody>
      </p:sp>
      <p:sp>
        <p:nvSpPr>
          <p:cNvPr id="6" name="Rectangle 6"/>
          <p:cNvSpPr>
            <a:spLocks noGrp="1" noChangeArrowheads="1"/>
          </p:cNvSpPr>
          <p:nvPr>
            <p:ph type="sldNum" sz="quarter" idx="11"/>
          </p:nvPr>
        </p:nvSpPr>
        <p:spPr>
          <a:ln/>
        </p:spPr>
        <p:txBody>
          <a:bodyPr/>
          <a:lstStyle>
            <a:lvl1pPr>
              <a:defRPr/>
            </a:lvl1pPr>
          </a:lstStyle>
          <a:p>
            <a:pPr>
              <a:defRPr/>
            </a:pPr>
            <a:r>
              <a:rPr lang="de-CH"/>
              <a:t>Page </a:t>
            </a:r>
            <a:fld id="{57C371BC-83F0-4575-9D71-87418B1CD54E}" type="slidenum">
              <a:rPr lang="de-CH"/>
              <a:pPr>
                <a:defRPr/>
              </a:pPr>
              <a:t>‹Nr.›</a:t>
            </a:fld>
            <a:endParaRPr lang="de-CH"/>
          </a:p>
        </p:txBody>
      </p:sp>
    </p:spTree>
    <p:extLst>
      <p:ext uri="{BB962C8B-B14F-4D97-AF65-F5344CB8AC3E}">
        <p14:creationId xmlns:p14="http://schemas.microsoft.com/office/powerpoint/2010/main" val="3610048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8888" y="942975"/>
            <a:ext cx="74898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altLang="de-DE" smtClean="0"/>
              <a:t>Titelmasterformat durch Klicken bearbeiten</a:t>
            </a:r>
          </a:p>
        </p:txBody>
      </p:sp>
      <p:sp>
        <p:nvSpPr>
          <p:cNvPr id="1027" name="Rectangle 3"/>
          <p:cNvSpPr>
            <a:spLocks noGrp="1" noChangeArrowheads="1"/>
          </p:cNvSpPr>
          <p:nvPr>
            <p:ph type="body" idx="1"/>
          </p:nvPr>
        </p:nvSpPr>
        <p:spPr bwMode="auto">
          <a:xfrm>
            <a:off x="1258888" y="1741488"/>
            <a:ext cx="7489825" cy="42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altLang="de-DE" smtClean="0"/>
              <a:t>Textmasterformate durch Klicken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
        <p:nvSpPr>
          <p:cNvPr id="1028" name="Rectangle 4"/>
          <p:cNvSpPr>
            <a:spLocks noGrp="1" noChangeArrowheads="1"/>
          </p:cNvSpPr>
          <p:nvPr>
            <p:ph type="dt" sz="half" idx="2"/>
          </p:nvPr>
        </p:nvSpPr>
        <p:spPr bwMode="auto">
          <a:xfrm>
            <a:off x="1187450" y="6308725"/>
            <a:ext cx="48260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900">
                <a:latin typeface="+mn-lt"/>
              </a:defRPr>
            </a:lvl1pPr>
          </a:lstStyle>
          <a:p>
            <a:pPr>
              <a:defRPr/>
            </a:pPr>
            <a:r>
              <a:rPr lang="de-DE" smtClean="0"/>
              <a:t>Project Fox </a:t>
            </a:r>
            <a:endParaRPr lang="de-CH"/>
          </a:p>
        </p:txBody>
      </p:sp>
      <p:sp>
        <p:nvSpPr>
          <p:cNvPr id="1030" name="Rectangle 6"/>
          <p:cNvSpPr>
            <a:spLocks noGrp="1" noChangeArrowheads="1"/>
          </p:cNvSpPr>
          <p:nvPr>
            <p:ph type="sldNum" sz="quarter" idx="4"/>
          </p:nvPr>
        </p:nvSpPr>
        <p:spPr bwMode="auto">
          <a:xfrm>
            <a:off x="6615113" y="6326188"/>
            <a:ext cx="21336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ts val="1200"/>
              </a:lnSpc>
              <a:defRPr sz="900"/>
            </a:lvl1pPr>
          </a:lstStyle>
          <a:p>
            <a:pPr>
              <a:defRPr/>
            </a:pPr>
            <a:r>
              <a:rPr lang="de-CH"/>
              <a:t>Page </a:t>
            </a:r>
            <a:fld id="{5472AFE5-E509-4480-9766-4E2E9C9A25B9}" type="slidenum">
              <a:rPr lang="de-CH"/>
              <a:pPr>
                <a:defRPr/>
              </a:pPr>
              <a:t>‹Nr.›</a:t>
            </a:fld>
            <a:endParaRPr lang="de-CH"/>
          </a:p>
        </p:txBody>
      </p:sp>
      <p:pic>
        <p:nvPicPr>
          <p:cNvPr id="2" name="Picture 7" descr="logo_verw_zug_farbig"/>
          <p:cNvPicPr>
            <a:picLocks noChangeAspect="1" noChangeArrowheads="1"/>
          </p:cNvPicPr>
          <p:nvPr/>
        </p:nvPicPr>
        <p:blipFill>
          <a:blip r:embed="rId17" cstate="print">
            <a:lum contrast="6000"/>
            <a:extLst>
              <a:ext uri="{28A0092B-C50C-407E-A947-70E740481C1C}">
                <a14:useLocalDpi xmlns:a14="http://schemas.microsoft.com/office/drawing/2010/main" val="0"/>
              </a:ext>
            </a:extLst>
          </a:blip>
          <a:srcRect/>
          <a:stretch>
            <a:fillRect/>
          </a:stretch>
        </p:blipFill>
        <p:spPr bwMode="auto">
          <a:xfrm>
            <a:off x="715963" y="244475"/>
            <a:ext cx="13668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8039" r:id="rId1"/>
    <p:sldLayoutId id="2147507957" r:id="rId2"/>
    <p:sldLayoutId id="2147507958" r:id="rId3"/>
    <p:sldLayoutId id="2147507959" r:id="rId4"/>
    <p:sldLayoutId id="2147507960" r:id="rId5"/>
    <p:sldLayoutId id="2147507961" r:id="rId6"/>
    <p:sldLayoutId id="2147507962" r:id="rId7"/>
    <p:sldLayoutId id="2147507963" r:id="rId8"/>
    <p:sldLayoutId id="2147507964" r:id="rId9"/>
    <p:sldLayoutId id="2147507965" r:id="rId10"/>
    <p:sldLayoutId id="2147507966" r:id="rId11"/>
    <p:sldLayoutId id="2147507967" r:id="rId12"/>
    <p:sldLayoutId id="2147507968" r:id="rId13"/>
    <p:sldLayoutId id="2147508040" r:id="rId14"/>
    <p:sldLayoutId id="2147508041" r:id="rId15"/>
  </p:sldLayoutIdLst>
  <p:hf hdr="0" ftr="0" dt="0"/>
  <p:txStyles>
    <p:title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p:titleStyle>
    <p:body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6" name="Gerade Verbindung 5"/>
          <p:cNvCxnSpPr/>
          <p:nvPr/>
        </p:nvCxnSpPr>
        <p:spPr>
          <a:xfrm>
            <a:off x="539750" y="6299200"/>
            <a:ext cx="815975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4099" name="Titelplatzhalter 1"/>
          <p:cNvSpPr>
            <a:spLocks noGrp="1"/>
          </p:cNvSpPr>
          <p:nvPr>
            <p:ph type="title"/>
          </p:nvPr>
        </p:nvSpPr>
        <p:spPr bwMode="auto">
          <a:xfrm>
            <a:off x="457200" y="549275"/>
            <a:ext cx="8229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endParaRPr lang="de-CH" altLang="de-DE" smtClean="0"/>
          </a:p>
        </p:txBody>
      </p:sp>
      <p:sp>
        <p:nvSpPr>
          <p:cNvPr id="4100" name="Textfeld 16"/>
          <p:cNvSpPr txBox="1">
            <a:spLocks noChangeArrowheads="1"/>
          </p:cNvSpPr>
          <p:nvPr userDrawn="1"/>
        </p:nvSpPr>
        <p:spPr bwMode="auto">
          <a:xfrm>
            <a:off x="434975" y="6383338"/>
            <a:ext cx="938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Narrow" pitchFamily="34" charset="0"/>
                <a:ea typeface="Arial Nari"/>
                <a:cs typeface="Arial Nari"/>
              </a:defRPr>
            </a:lvl1pPr>
            <a:lvl2pPr marL="742950" indent="-285750" eaLnBrk="0" hangingPunct="0">
              <a:defRPr sz="2600">
                <a:solidFill>
                  <a:schemeClr val="tx1"/>
                </a:solidFill>
                <a:latin typeface="Arial Narrow" pitchFamily="34" charset="0"/>
                <a:ea typeface="Arial Nari"/>
                <a:cs typeface="Arial Nari"/>
              </a:defRPr>
            </a:lvl2pPr>
            <a:lvl3pPr marL="1143000" indent="-228600" eaLnBrk="0" hangingPunct="0">
              <a:defRPr sz="2600">
                <a:solidFill>
                  <a:schemeClr val="tx1"/>
                </a:solidFill>
                <a:latin typeface="Arial Narrow" pitchFamily="34" charset="0"/>
                <a:ea typeface="Arial Nari"/>
                <a:cs typeface="Arial Nari"/>
              </a:defRPr>
            </a:lvl3pPr>
            <a:lvl4pPr marL="1600200" indent="-228600" eaLnBrk="0" hangingPunct="0">
              <a:defRPr sz="2600">
                <a:solidFill>
                  <a:schemeClr val="tx1"/>
                </a:solidFill>
                <a:latin typeface="Arial Narrow" pitchFamily="34" charset="0"/>
                <a:ea typeface="Arial Nari"/>
                <a:cs typeface="Arial Nari"/>
              </a:defRPr>
            </a:lvl4pPr>
            <a:lvl5pPr marL="2057400" indent="-228600" eaLnBrk="0" hangingPunct="0">
              <a:defRPr sz="2600">
                <a:solidFill>
                  <a:schemeClr val="tx1"/>
                </a:solidFill>
                <a:latin typeface="Arial Narrow" pitchFamily="34" charset="0"/>
                <a:ea typeface="Arial Nari"/>
                <a:cs typeface="Arial Nari"/>
              </a:defRPr>
            </a:lvl5pPr>
            <a:lvl6pPr marL="2514600" indent="-228600" eaLnBrk="0" fontAlgn="base" hangingPunct="0">
              <a:spcBef>
                <a:spcPct val="0"/>
              </a:spcBef>
              <a:spcAft>
                <a:spcPct val="0"/>
              </a:spcAft>
              <a:defRPr sz="2600">
                <a:solidFill>
                  <a:schemeClr val="tx1"/>
                </a:solidFill>
                <a:latin typeface="Arial Narrow" pitchFamily="34" charset="0"/>
                <a:ea typeface="Arial Nari"/>
                <a:cs typeface="Arial Nari"/>
              </a:defRPr>
            </a:lvl6pPr>
            <a:lvl7pPr marL="2971800" indent="-228600" eaLnBrk="0" fontAlgn="base" hangingPunct="0">
              <a:spcBef>
                <a:spcPct val="0"/>
              </a:spcBef>
              <a:spcAft>
                <a:spcPct val="0"/>
              </a:spcAft>
              <a:defRPr sz="2600">
                <a:solidFill>
                  <a:schemeClr val="tx1"/>
                </a:solidFill>
                <a:latin typeface="Arial Narrow" pitchFamily="34" charset="0"/>
                <a:ea typeface="Arial Nari"/>
                <a:cs typeface="Arial Nari"/>
              </a:defRPr>
            </a:lvl7pPr>
            <a:lvl8pPr marL="3429000" indent="-228600" eaLnBrk="0" fontAlgn="base" hangingPunct="0">
              <a:spcBef>
                <a:spcPct val="0"/>
              </a:spcBef>
              <a:spcAft>
                <a:spcPct val="0"/>
              </a:spcAft>
              <a:defRPr sz="2600">
                <a:solidFill>
                  <a:schemeClr val="tx1"/>
                </a:solidFill>
                <a:latin typeface="Arial Narrow" pitchFamily="34" charset="0"/>
                <a:ea typeface="Arial Nari"/>
                <a:cs typeface="Arial Nari"/>
              </a:defRPr>
            </a:lvl8pPr>
            <a:lvl9pPr marL="3886200" indent="-228600" eaLnBrk="0" fontAlgn="base" hangingPunct="0">
              <a:spcBef>
                <a:spcPct val="0"/>
              </a:spcBef>
              <a:spcAft>
                <a:spcPct val="0"/>
              </a:spcAft>
              <a:defRPr sz="2600">
                <a:solidFill>
                  <a:schemeClr val="tx1"/>
                </a:solidFill>
                <a:latin typeface="Arial Narrow" pitchFamily="34" charset="0"/>
                <a:ea typeface="Arial Nari"/>
                <a:cs typeface="Arial Nari"/>
              </a:defRPr>
            </a:lvl9pPr>
          </a:lstStyle>
          <a:p>
            <a:pPr eaLnBrk="1" hangingPunct="1">
              <a:defRPr/>
            </a:pPr>
            <a:r>
              <a:rPr lang="de-CH" altLang="de-DE" sz="1200" smtClean="0">
                <a:solidFill>
                  <a:srgbClr val="5A5C5F"/>
                </a:solidFill>
                <a:latin typeface="Franklin Gothic Book" pitchFamily="34" charset="0"/>
              </a:rPr>
              <a:t>BAKBASEL</a:t>
            </a:r>
          </a:p>
        </p:txBody>
      </p:sp>
      <p:sp>
        <p:nvSpPr>
          <p:cNvPr id="5" name="Foliennummernplatzhalter 4"/>
          <p:cNvSpPr>
            <a:spLocks noGrp="1"/>
          </p:cNvSpPr>
          <p:nvPr>
            <p:ph type="sldNum" sz="quarter" idx="4"/>
          </p:nvPr>
        </p:nvSpPr>
        <p:spPr>
          <a:xfrm>
            <a:off x="8366125" y="6383338"/>
            <a:ext cx="481013" cy="276225"/>
          </a:xfrm>
          <a:prstGeom prst="rect">
            <a:avLst/>
          </a:prstGeom>
        </p:spPr>
        <p:txBody>
          <a:bodyPr vert="horz" lIns="91440" tIns="45720" rIns="91440" bIns="45720" rtlCol="0" anchor="t"/>
          <a:lstStyle>
            <a:lvl1pPr algn="l" fontAlgn="auto">
              <a:spcBef>
                <a:spcPts val="0"/>
              </a:spcBef>
              <a:spcAft>
                <a:spcPts val="0"/>
              </a:spcAft>
              <a:defRPr sz="1200">
                <a:solidFill>
                  <a:srgbClr val="5A5C5F"/>
                </a:solidFill>
                <a:latin typeface="Franklin Gothic Book"/>
                <a:ea typeface="+mn-ea"/>
                <a:cs typeface="+mn-cs"/>
              </a:defRPr>
            </a:lvl1pPr>
          </a:lstStyle>
          <a:p>
            <a:pPr>
              <a:defRPr/>
            </a:pPr>
            <a:fld id="{25BFAC77-CBC9-48FA-ADDE-B4568111A067}" type="slidenum">
              <a:rPr lang="de-CH"/>
              <a:pPr>
                <a:defRPr/>
              </a:pPr>
              <a:t>‹Nr.›</a:t>
            </a:fld>
            <a:endParaRPr lang="de-CH" dirty="0"/>
          </a:p>
        </p:txBody>
      </p:sp>
      <p:sp>
        <p:nvSpPr>
          <p:cNvPr id="7" name="Fußzeilenplatzhalter 6"/>
          <p:cNvSpPr>
            <a:spLocks noGrp="1"/>
          </p:cNvSpPr>
          <p:nvPr>
            <p:ph type="ftr" sz="quarter" idx="3"/>
          </p:nvPr>
        </p:nvSpPr>
        <p:spPr>
          <a:xfrm>
            <a:off x="1373188" y="6384925"/>
            <a:ext cx="1830387" cy="271463"/>
          </a:xfrm>
          <a:prstGeom prst="rect">
            <a:avLst/>
          </a:prstGeom>
        </p:spPr>
        <p:txBody>
          <a:bodyPr vert="horz" lIns="91440" tIns="45720" rIns="91440" bIns="45720" rtlCol="0" anchor="t"/>
          <a:lstStyle>
            <a:lvl1pPr algn="l" fontAlgn="auto">
              <a:spcBef>
                <a:spcPts val="0"/>
              </a:spcBef>
              <a:spcAft>
                <a:spcPts val="0"/>
              </a:spcAft>
              <a:defRPr sz="1200">
                <a:solidFill>
                  <a:srgbClr val="5A5C5F"/>
                </a:solidFill>
                <a:latin typeface="Franklin Gothic Book"/>
                <a:ea typeface="+mn-ea"/>
                <a:cs typeface="+mn-cs"/>
              </a:defRPr>
            </a:lvl1pPr>
          </a:lstStyle>
          <a:p>
            <a:pPr>
              <a:defRPr/>
            </a:pPr>
            <a:endParaRPr lang="de-CH"/>
          </a:p>
        </p:txBody>
      </p:sp>
      <p:sp>
        <p:nvSpPr>
          <p:cNvPr id="4103" name="Textfeld 12"/>
          <p:cNvSpPr txBox="1">
            <a:spLocks noChangeArrowheads="1"/>
          </p:cNvSpPr>
          <p:nvPr userDrawn="1"/>
        </p:nvSpPr>
        <p:spPr bwMode="auto">
          <a:xfrm>
            <a:off x="3462338" y="6383338"/>
            <a:ext cx="4278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Narrow" pitchFamily="34" charset="0"/>
                <a:ea typeface="Arial Nari"/>
                <a:cs typeface="Arial Nari"/>
              </a:defRPr>
            </a:lvl1pPr>
            <a:lvl2pPr marL="742950" indent="-285750" eaLnBrk="0" hangingPunct="0">
              <a:defRPr sz="2600">
                <a:solidFill>
                  <a:schemeClr val="tx1"/>
                </a:solidFill>
                <a:latin typeface="Arial Narrow" pitchFamily="34" charset="0"/>
                <a:ea typeface="Arial Nari"/>
                <a:cs typeface="Arial Nari"/>
              </a:defRPr>
            </a:lvl2pPr>
            <a:lvl3pPr marL="1143000" indent="-228600" eaLnBrk="0" hangingPunct="0">
              <a:defRPr sz="2600">
                <a:solidFill>
                  <a:schemeClr val="tx1"/>
                </a:solidFill>
                <a:latin typeface="Arial Narrow" pitchFamily="34" charset="0"/>
                <a:ea typeface="Arial Nari"/>
                <a:cs typeface="Arial Nari"/>
              </a:defRPr>
            </a:lvl3pPr>
            <a:lvl4pPr marL="1600200" indent="-228600" eaLnBrk="0" hangingPunct="0">
              <a:defRPr sz="2600">
                <a:solidFill>
                  <a:schemeClr val="tx1"/>
                </a:solidFill>
                <a:latin typeface="Arial Narrow" pitchFamily="34" charset="0"/>
                <a:ea typeface="Arial Nari"/>
                <a:cs typeface="Arial Nari"/>
              </a:defRPr>
            </a:lvl4pPr>
            <a:lvl5pPr marL="2057400" indent="-228600" eaLnBrk="0" hangingPunct="0">
              <a:defRPr sz="2600">
                <a:solidFill>
                  <a:schemeClr val="tx1"/>
                </a:solidFill>
                <a:latin typeface="Arial Narrow" pitchFamily="34" charset="0"/>
                <a:ea typeface="Arial Nari"/>
                <a:cs typeface="Arial Nari"/>
              </a:defRPr>
            </a:lvl5pPr>
            <a:lvl6pPr marL="2514600" indent="-228600" eaLnBrk="0" fontAlgn="base" hangingPunct="0">
              <a:spcBef>
                <a:spcPct val="0"/>
              </a:spcBef>
              <a:spcAft>
                <a:spcPct val="0"/>
              </a:spcAft>
              <a:defRPr sz="2600">
                <a:solidFill>
                  <a:schemeClr val="tx1"/>
                </a:solidFill>
                <a:latin typeface="Arial Narrow" pitchFamily="34" charset="0"/>
                <a:ea typeface="Arial Nari"/>
                <a:cs typeface="Arial Nari"/>
              </a:defRPr>
            </a:lvl6pPr>
            <a:lvl7pPr marL="2971800" indent="-228600" eaLnBrk="0" fontAlgn="base" hangingPunct="0">
              <a:spcBef>
                <a:spcPct val="0"/>
              </a:spcBef>
              <a:spcAft>
                <a:spcPct val="0"/>
              </a:spcAft>
              <a:defRPr sz="2600">
                <a:solidFill>
                  <a:schemeClr val="tx1"/>
                </a:solidFill>
                <a:latin typeface="Arial Narrow" pitchFamily="34" charset="0"/>
                <a:ea typeface="Arial Nari"/>
                <a:cs typeface="Arial Nari"/>
              </a:defRPr>
            </a:lvl7pPr>
            <a:lvl8pPr marL="3429000" indent="-228600" eaLnBrk="0" fontAlgn="base" hangingPunct="0">
              <a:spcBef>
                <a:spcPct val="0"/>
              </a:spcBef>
              <a:spcAft>
                <a:spcPct val="0"/>
              </a:spcAft>
              <a:defRPr sz="2600">
                <a:solidFill>
                  <a:schemeClr val="tx1"/>
                </a:solidFill>
                <a:latin typeface="Arial Narrow" pitchFamily="34" charset="0"/>
                <a:ea typeface="Arial Nari"/>
                <a:cs typeface="Arial Nari"/>
              </a:defRPr>
            </a:lvl8pPr>
            <a:lvl9pPr marL="3886200" indent="-228600" eaLnBrk="0" fontAlgn="base" hangingPunct="0">
              <a:spcBef>
                <a:spcPct val="0"/>
              </a:spcBef>
              <a:spcAft>
                <a:spcPct val="0"/>
              </a:spcAft>
              <a:defRPr sz="2600">
                <a:solidFill>
                  <a:schemeClr val="tx1"/>
                </a:solidFill>
                <a:latin typeface="Arial Narrow" pitchFamily="34" charset="0"/>
                <a:ea typeface="Arial Nari"/>
                <a:cs typeface="Arial Nari"/>
              </a:defRPr>
            </a:lvl9pPr>
          </a:lstStyle>
          <a:p>
            <a:pPr eaLnBrk="1" hangingPunct="1">
              <a:defRPr/>
            </a:pPr>
            <a:r>
              <a:rPr lang="de-CH" altLang="de-DE" sz="1200" smtClean="0">
                <a:solidFill>
                  <a:srgbClr val="5A5C5F"/>
                </a:solidFill>
                <a:latin typeface="Franklin Gothic Book" pitchFamily="34" charset="0"/>
              </a:rPr>
              <a:t>BAK Taxation Index – Nachhaltigkeit der Finanzpolitik 2014</a:t>
            </a:r>
          </a:p>
        </p:txBody>
      </p:sp>
    </p:spTree>
  </p:cSld>
  <p:clrMap bg1="lt1" tx1="dk1" bg2="lt2" tx2="dk2" accent1="accent1" accent2="accent2" accent3="accent3" accent4="accent4" accent5="accent5" accent6="accent6" hlink="hlink" folHlink="folHlink"/>
  <p:sldLayoutIdLst>
    <p:sldLayoutId id="2147508045" r:id="rId1"/>
    <p:sldLayoutId id="2147508046" r:id="rId2"/>
    <p:sldLayoutId id="2147508047" r:id="rId3"/>
    <p:sldLayoutId id="2147508048" r:id="rId4"/>
    <p:sldLayoutId id="2147508049" r:id="rId5"/>
    <p:sldLayoutId id="2147508050" r:id="rId6"/>
    <p:sldLayoutId id="2147508051" r:id="rId7"/>
    <p:sldLayoutId id="2147508052" r:id="rId8"/>
    <p:sldLayoutId id="2147508053"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200" kern="1200">
          <a:solidFill>
            <a:srgbClr val="006FB9"/>
          </a:solidFill>
          <a:latin typeface="+mj-lt"/>
          <a:ea typeface="+mj-ea"/>
          <a:cs typeface="+mj-cs"/>
        </a:defRPr>
      </a:lvl1pPr>
      <a:lvl2pPr algn="l" rtl="0" eaLnBrk="0" fontAlgn="base" hangingPunct="0">
        <a:spcBef>
          <a:spcPct val="0"/>
        </a:spcBef>
        <a:spcAft>
          <a:spcPct val="0"/>
        </a:spcAft>
        <a:defRPr sz="2200">
          <a:solidFill>
            <a:srgbClr val="006FB9"/>
          </a:solidFill>
          <a:latin typeface="Franklin Gothic Medium" pitchFamily="34" charset="0"/>
        </a:defRPr>
      </a:lvl2pPr>
      <a:lvl3pPr algn="l" rtl="0" eaLnBrk="0" fontAlgn="base" hangingPunct="0">
        <a:spcBef>
          <a:spcPct val="0"/>
        </a:spcBef>
        <a:spcAft>
          <a:spcPct val="0"/>
        </a:spcAft>
        <a:defRPr sz="2200">
          <a:solidFill>
            <a:srgbClr val="006FB9"/>
          </a:solidFill>
          <a:latin typeface="Franklin Gothic Medium" pitchFamily="34" charset="0"/>
        </a:defRPr>
      </a:lvl3pPr>
      <a:lvl4pPr algn="l" rtl="0" eaLnBrk="0" fontAlgn="base" hangingPunct="0">
        <a:spcBef>
          <a:spcPct val="0"/>
        </a:spcBef>
        <a:spcAft>
          <a:spcPct val="0"/>
        </a:spcAft>
        <a:defRPr sz="2200">
          <a:solidFill>
            <a:srgbClr val="006FB9"/>
          </a:solidFill>
          <a:latin typeface="Franklin Gothic Medium" pitchFamily="34" charset="0"/>
        </a:defRPr>
      </a:lvl4pPr>
      <a:lvl5pPr algn="l" rtl="0" eaLnBrk="0" fontAlgn="base" hangingPunct="0">
        <a:spcBef>
          <a:spcPct val="0"/>
        </a:spcBef>
        <a:spcAft>
          <a:spcPct val="0"/>
        </a:spcAft>
        <a:defRPr sz="2200">
          <a:solidFill>
            <a:srgbClr val="006FB9"/>
          </a:solidFill>
          <a:latin typeface="Franklin Gothic Medium" pitchFamily="34" charset="0"/>
        </a:defRPr>
      </a:lvl5pPr>
      <a:lvl6pPr marL="457200" algn="l" rtl="0" fontAlgn="base">
        <a:spcBef>
          <a:spcPct val="0"/>
        </a:spcBef>
        <a:spcAft>
          <a:spcPct val="0"/>
        </a:spcAft>
        <a:defRPr sz="2200">
          <a:solidFill>
            <a:srgbClr val="006FB9"/>
          </a:solidFill>
          <a:latin typeface="Franklin Gothic Medium" pitchFamily="34" charset="0"/>
        </a:defRPr>
      </a:lvl6pPr>
      <a:lvl7pPr marL="914400" algn="l" rtl="0" fontAlgn="base">
        <a:spcBef>
          <a:spcPct val="0"/>
        </a:spcBef>
        <a:spcAft>
          <a:spcPct val="0"/>
        </a:spcAft>
        <a:defRPr sz="2200">
          <a:solidFill>
            <a:srgbClr val="006FB9"/>
          </a:solidFill>
          <a:latin typeface="Franklin Gothic Medium" pitchFamily="34" charset="0"/>
        </a:defRPr>
      </a:lvl7pPr>
      <a:lvl8pPr marL="1371600" algn="l" rtl="0" fontAlgn="base">
        <a:spcBef>
          <a:spcPct val="0"/>
        </a:spcBef>
        <a:spcAft>
          <a:spcPct val="0"/>
        </a:spcAft>
        <a:defRPr sz="2200">
          <a:solidFill>
            <a:srgbClr val="006FB9"/>
          </a:solidFill>
          <a:latin typeface="Franklin Gothic Medium" pitchFamily="34" charset="0"/>
        </a:defRPr>
      </a:lvl8pPr>
      <a:lvl9pPr marL="1828800" algn="l" rtl="0" fontAlgn="base">
        <a:spcBef>
          <a:spcPct val="0"/>
        </a:spcBef>
        <a:spcAft>
          <a:spcPct val="0"/>
        </a:spcAft>
        <a:defRPr sz="2200">
          <a:solidFill>
            <a:srgbClr val="006FB9"/>
          </a:solidFill>
          <a:latin typeface="Franklin Gothic Medium" pitchFamily="34" charset="0"/>
        </a:defRPr>
      </a:lvl9pPr>
    </p:titleStyle>
    <p:bodyStyle>
      <a:lvl1pPr marL="342900" indent="-342900" algn="l" rtl="0" eaLnBrk="0" fontAlgn="base" hangingPunct="0">
        <a:spcBef>
          <a:spcPct val="20000"/>
        </a:spcBef>
        <a:spcAft>
          <a:spcPct val="0"/>
        </a:spcAft>
        <a:buFont typeface="Wingdings" pitchFamily="2" charset="2"/>
        <a:buChar char="§"/>
        <a:defRPr sz="2000" kern="1200">
          <a:solidFill>
            <a:srgbClr val="262626"/>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kern="1200">
          <a:solidFill>
            <a:srgbClr val="262626"/>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1600" kern="1200">
          <a:solidFill>
            <a:srgbClr val="262626"/>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1400" kern="1200">
          <a:solidFill>
            <a:srgbClr val="262626"/>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1400" kern="1200">
          <a:solidFill>
            <a:srgbClr val="26262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fdiintelligence.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9.png"/><Relationship Id="rId4" Type="http://schemas.openxmlformats.org/officeDocument/2006/relationships/oleObject" Target="../embeddings/Microsoft_Excel_97-2003_Worksheet2.xls"/></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zg.ch/international/english"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www.zug4you.ch/"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riverside.ch/" TargetMode="External"/><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hyperlink" Target="http://www.isocs.ch/" TargetMode="External"/><Relationship Id="rId4" Type="http://schemas.openxmlformats.org/officeDocument/2006/relationships/hyperlink" Target="http://www.swissinternationalschool.ch/"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67.emf"/><Relationship Id="rId4" Type="http://schemas.openxmlformats.org/officeDocument/2006/relationships/oleObject" Target="../embeddings/Microsoft_PowerPoint_97-2003_Presentation3.ppt"/></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8.emf"/></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0.emf"/><Relationship Id="rId4" Type="http://schemas.openxmlformats.org/officeDocument/2006/relationships/oleObject" Target="../embeddings/Microsoft_Excel_97-2003_Worksheet5.xls"/></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hyperlink" Target="http://www.zg.ch/economy" TargetMode="External"/><Relationship Id="rId2" Type="http://schemas.openxmlformats.org/officeDocument/2006/relationships/hyperlink" Target="mailto:economy@zug.ch" TargetMode="Externa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image" Target="../media/image26.png"/><Relationship Id="rId39" Type="http://schemas.openxmlformats.org/officeDocument/2006/relationships/image" Target="../media/image37.png"/><Relationship Id="rId3" Type="http://schemas.openxmlformats.org/officeDocument/2006/relationships/notesSlide" Target="../notesSlides/notesSlide4.xml"/><Relationship Id="rId21" Type="http://schemas.openxmlformats.org/officeDocument/2006/relationships/image" Target="../media/image21.jpeg"/><Relationship Id="rId34" Type="http://schemas.openxmlformats.org/officeDocument/2006/relationships/image" Target="../media/image32.png"/><Relationship Id="rId42" Type="http://schemas.openxmlformats.org/officeDocument/2006/relationships/image" Target="../media/image40.jpeg"/><Relationship Id="rId47" Type="http://schemas.openxmlformats.org/officeDocument/2006/relationships/image" Target="../media/image45.png"/><Relationship Id="rId7" Type="http://schemas.openxmlformats.org/officeDocument/2006/relationships/image" Target="../media/image11.jpe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25.jpeg"/><Relationship Id="rId33" Type="http://schemas.openxmlformats.org/officeDocument/2006/relationships/image" Target="../media/image31.png"/><Relationship Id="rId38" Type="http://schemas.openxmlformats.org/officeDocument/2006/relationships/image" Target="../media/image36.jpeg"/><Relationship Id="rId46" Type="http://schemas.openxmlformats.org/officeDocument/2006/relationships/image" Target="../media/image44.jpeg"/><Relationship Id="rId2" Type="http://schemas.openxmlformats.org/officeDocument/2006/relationships/slideLayout" Target="../slideLayouts/slideLayout2.xml"/><Relationship Id="rId16" Type="http://schemas.openxmlformats.org/officeDocument/2006/relationships/image" Target="../media/image18.png"/><Relationship Id="rId20" Type="http://schemas.openxmlformats.org/officeDocument/2006/relationships/image" Target="../media/image6.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3.png"/><Relationship Id="rId24" Type="http://schemas.openxmlformats.org/officeDocument/2006/relationships/image" Target="../media/image24.jpe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jpe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3.jpeg"/><Relationship Id="rId28" Type="http://schemas.openxmlformats.org/officeDocument/2006/relationships/image" Target="../media/image7.emf"/><Relationship Id="rId36" Type="http://schemas.openxmlformats.org/officeDocument/2006/relationships/image" Target="../media/image34.jpeg"/><Relationship Id="rId10" Type="http://schemas.openxmlformats.org/officeDocument/2006/relationships/image" Target="../media/image5.png"/><Relationship Id="rId19" Type="http://schemas.openxmlformats.org/officeDocument/2006/relationships/oleObject" Target="../embeddings/oleObject2.bin"/><Relationship Id="rId31" Type="http://schemas.openxmlformats.org/officeDocument/2006/relationships/image" Target="../media/image29.png"/><Relationship Id="rId44" Type="http://schemas.openxmlformats.org/officeDocument/2006/relationships/image" Target="../media/image42.jpeg"/><Relationship Id="rId4" Type="http://schemas.openxmlformats.org/officeDocument/2006/relationships/image" Target="../media/image8.wmf"/><Relationship Id="rId9" Type="http://schemas.openxmlformats.org/officeDocument/2006/relationships/oleObject" Target="../embeddings/oleObject1.bin"/><Relationship Id="rId14" Type="http://schemas.openxmlformats.org/officeDocument/2006/relationships/image" Target="../media/image16.png"/><Relationship Id="rId22" Type="http://schemas.openxmlformats.org/officeDocument/2006/relationships/image" Target="../media/image22.jpeg"/><Relationship Id="rId27" Type="http://schemas.openxmlformats.org/officeDocument/2006/relationships/oleObject" Target="../embeddings/Microsoft_Word_97_-_2003_Document1.doc"/><Relationship Id="rId30" Type="http://schemas.openxmlformats.org/officeDocument/2006/relationships/image" Target="../media/image28.png"/><Relationship Id="rId35" Type="http://schemas.openxmlformats.org/officeDocument/2006/relationships/image" Target="../media/image33.jpeg"/><Relationship Id="rId43"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1870075" y="3325813"/>
            <a:ext cx="6878638" cy="2624137"/>
          </a:xfrm>
        </p:spPr>
        <p:txBody>
          <a:bodyPr/>
          <a:lstStyle/>
          <a:p>
            <a:pPr eaLnBrk="1" hangingPunct="1">
              <a:lnSpc>
                <a:spcPts val="5000"/>
              </a:lnSpc>
            </a:pPr>
            <a:r>
              <a:rPr lang="de-CH" altLang="de-DE" sz="4700" b="0" dirty="0" smtClean="0">
                <a:latin typeface="Arial Narrow" pitchFamily="34" charset="0"/>
              </a:rPr>
              <a:t>Willkommen</a:t>
            </a:r>
            <a:r>
              <a:rPr lang="de-CH" altLang="de-DE" sz="4000" b="0" dirty="0" smtClean="0">
                <a:latin typeface="Arial Narrow" pitchFamily="34" charset="0"/>
              </a:rPr>
              <a:t/>
            </a:r>
            <a:br>
              <a:rPr lang="de-CH" altLang="de-DE" sz="4000" b="0" dirty="0" smtClean="0">
                <a:latin typeface="Arial Narrow" pitchFamily="34" charset="0"/>
              </a:rPr>
            </a:br>
            <a:r>
              <a:rPr lang="de-CH" altLang="de-DE" sz="4000" b="0" dirty="0" smtClean="0">
                <a:latin typeface="Arial Narrow" pitchFamily="34" charset="0"/>
              </a:rPr>
              <a:t/>
            </a:r>
            <a:br>
              <a:rPr lang="de-CH" altLang="de-DE" sz="4000" b="0" dirty="0" smtClean="0">
                <a:latin typeface="Arial Narrow" pitchFamily="34" charset="0"/>
              </a:rPr>
            </a:br>
            <a:r>
              <a:rPr lang="de-CH" altLang="de-DE" sz="4000" b="0" dirty="0" smtClean="0">
                <a:latin typeface="Arial Narrow" pitchFamily="34" charset="0"/>
              </a:rPr>
              <a:t/>
            </a:r>
            <a:br>
              <a:rPr lang="de-CH" altLang="de-DE" sz="4000" b="0" dirty="0" smtClean="0">
                <a:latin typeface="Arial Narrow" pitchFamily="34" charset="0"/>
              </a:rPr>
            </a:br>
            <a:r>
              <a:rPr lang="de-CH" altLang="de-DE" sz="2000" b="0" dirty="0" smtClean="0">
                <a:latin typeface="Arial Narrow" pitchFamily="34" charset="0"/>
              </a:rPr>
              <a:t>Zug: small </a:t>
            </a:r>
            <a:r>
              <a:rPr lang="de-CH" altLang="de-DE" sz="2000" b="0" dirty="0" err="1" smtClean="0">
                <a:latin typeface="Arial Narrow" pitchFamily="34" charset="0"/>
              </a:rPr>
              <a:t>world</a:t>
            </a:r>
            <a:r>
              <a:rPr lang="de-CH" altLang="de-DE" sz="2000" b="0" dirty="0" smtClean="0">
                <a:latin typeface="Arial Narrow" pitchFamily="34" charset="0"/>
              </a:rPr>
              <a:t> - </a:t>
            </a:r>
            <a:r>
              <a:rPr lang="de-CH" altLang="de-DE" sz="2000" b="0" dirty="0" err="1" smtClean="0">
                <a:latin typeface="Arial Narrow" pitchFamily="34" charset="0"/>
              </a:rPr>
              <a:t>big</a:t>
            </a:r>
            <a:r>
              <a:rPr lang="de-CH" altLang="de-DE" sz="2000" b="0" dirty="0" smtClean="0">
                <a:latin typeface="Arial Narrow" pitchFamily="34" charset="0"/>
              </a:rPr>
              <a:t> </a:t>
            </a:r>
            <a:r>
              <a:rPr lang="de-CH" altLang="de-DE" sz="2000" b="0" dirty="0" err="1" smtClean="0">
                <a:latin typeface="Arial Narrow" pitchFamily="34" charset="0"/>
              </a:rPr>
              <a:t>business</a:t>
            </a:r>
            <a:endParaRPr lang="de-CH" altLang="de-DE" sz="2000" b="0" dirty="0" smtClean="0">
              <a:latin typeface="Arial Narrow"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9"/>
          <p:cNvSpPr>
            <a:spLocks noChangeArrowheads="1"/>
          </p:cNvSpPr>
          <p:nvPr/>
        </p:nvSpPr>
        <p:spPr bwMode="auto">
          <a:xfrm>
            <a:off x="5382090" y="6427790"/>
            <a:ext cx="295275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hangingPunct="1">
              <a:lnSpc>
                <a:spcPct val="100000"/>
              </a:lnSpc>
              <a:buFontTx/>
              <a:buNone/>
            </a:pPr>
            <a:r>
              <a:rPr lang="de-CH" altLang="de-DE" sz="1000" dirty="0">
                <a:solidFill>
                  <a:srgbClr val="000000"/>
                </a:solidFill>
                <a:latin typeface="Arial Narrow" pitchFamily="34" charset="0"/>
              </a:rPr>
              <a:t>Quelle: UBS </a:t>
            </a:r>
            <a:r>
              <a:rPr lang="de-CH" altLang="de-DE" sz="1000" dirty="0" smtClean="0">
                <a:solidFill>
                  <a:srgbClr val="000000"/>
                </a:solidFill>
                <a:latin typeface="Arial Narrow" pitchFamily="34" charset="0"/>
              </a:rPr>
              <a:t>Mai 2019</a:t>
            </a:r>
            <a:endParaRPr lang="de-CH" altLang="de-DE" sz="1000" dirty="0">
              <a:solidFill>
                <a:srgbClr val="000000"/>
              </a:solidFill>
              <a:latin typeface="Arial Narrow" pitchFamily="34" charset="0"/>
            </a:endParaRPr>
          </a:p>
        </p:txBody>
      </p:sp>
      <p:sp>
        <p:nvSpPr>
          <p:cNvPr id="125955" name="Text Box 12"/>
          <p:cNvSpPr txBox="1">
            <a:spLocks noChangeArrowheads="1"/>
          </p:cNvSpPr>
          <p:nvPr/>
        </p:nvSpPr>
        <p:spPr bwMode="auto">
          <a:xfrm>
            <a:off x="1044575" y="4724400"/>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spcBef>
                <a:spcPct val="50000"/>
              </a:spcBef>
              <a:buFontTx/>
              <a:buNone/>
            </a:pPr>
            <a:r>
              <a:rPr lang="de-CH" altLang="de-DE" sz="1400" b="1">
                <a:solidFill>
                  <a:srgbClr val="FFFFFF"/>
                </a:solidFill>
                <a:latin typeface="Arial Narrow" pitchFamily="34" charset="0"/>
                <a:cs typeface="Arial" pitchFamily="34" charset="0"/>
              </a:rPr>
              <a:t>73.0%</a:t>
            </a:r>
          </a:p>
          <a:p>
            <a:pPr algn="ctr" eaLnBrk="1" hangingPunct="1">
              <a:lnSpc>
                <a:spcPct val="100000"/>
              </a:lnSpc>
              <a:buFontTx/>
              <a:buNone/>
            </a:pPr>
            <a:r>
              <a:rPr lang="de-CH" altLang="de-DE" sz="1400" b="1">
                <a:solidFill>
                  <a:srgbClr val="FFFFFF"/>
                </a:solidFill>
                <a:latin typeface="Arial Narrow" pitchFamily="34" charset="0"/>
                <a:cs typeface="Arial" pitchFamily="34" charset="0"/>
              </a:rPr>
              <a:t>60,553</a:t>
            </a:r>
          </a:p>
        </p:txBody>
      </p:sp>
      <p:sp>
        <p:nvSpPr>
          <p:cNvPr id="10" name="Rectangle 4"/>
          <p:cNvSpPr txBox="1">
            <a:spLocks noChangeArrowheads="1"/>
          </p:cNvSpPr>
          <p:nvPr/>
        </p:nvSpPr>
        <p:spPr>
          <a:xfrm>
            <a:off x="0" y="765175"/>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smtClean="0">
                <a:solidFill>
                  <a:schemeClr val="tx1"/>
                </a:solidFill>
                <a:latin typeface="Arial Narrow" pitchFamily="34" charset="0"/>
              </a:rPr>
              <a:t>UBS Wettbewerbsindikator Schweiz 2019</a:t>
            </a:r>
          </a:p>
        </p:txBody>
      </p:sp>
      <p:sp>
        <p:nvSpPr>
          <p:cNvPr id="11" name="Textfeld 4"/>
          <p:cNvSpPr txBox="1">
            <a:spLocks noChangeArrowheads="1"/>
          </p:cNvSpPr>
          <p:nvPr/>
        </p:nvSpPr>
        <p:spPr bwMode="auto">
          <a:xfrm>
            <a:off x="5651498" y="1585938"/>
            <a:ext cx="277177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Narrow" pitchFamily="34" charset="0"/>
              </a:defRPr>
            </a:lvl1pPr>
            <a:lvl2pPr marL="742950" indent="-285750" eaLnBrk="0" hangingPunct="0">
              <a:defRPr sz="2600">
                <a:solidFill>
                  <a:schemeClr val="tx1"/>
                </a:solidFill>
                <a:latin typeface="Arial Narrow" pitchFamily="34" charset="0"/>
              </a:defRPr>
            </a:lvl2pPr>
            <a:lvl3pPr marL="1143000" indent="-228600" eaLnBrk="0" hangingPunct="0">
              <a:defRPr sz="2600">
                <a:solidFill>
                  <a:schemeClr val="tx1"/>
                </a:solidFill>
                <a:latin typeface="Arial Narrow" pitchFamily="34" charset="0"/>
              </a:defRPr>
            </a:lvl3pPr>
            <a:lvl4pPr marL="1600200" indent="-228600" eaLnBrk="0" hangingPunct="0">
              <a:defRPr sz="2600">
                <a:solidFill>
                  <a:schemeClr val="tx1"/>
                </a:solidFill>
                <a:latin typeface="Arial Narrow" pitchFamily="34" charset="0"/>
              </a:defRPr>
            </a:lvl4pPr>
            <a:lvl5pPr marL="2057400" indent="-228600" eaLnBrk="0" hangingPunct="0">
              <a:defRPr sz="2600">
                <a:solidFill>
                  <a:schemeClr val="tx1"/>
                </a:solidFill>
                <a:latin typeface="Arial Narrow" pitchFamily="34" charset="0"/>
              </a:defRPr>
            </a:lvl5pPr>
            <a:lvl6pPr marL="2514600" indent="-228600" eaLnBrk="0" fontAlgn="base" hangingPunct="0">
              <a:spcBef>
                <a:spcPct val="0"/>
              </a:spcBef>
              <a:spcAft>
                <a:spcPct val="0"/>
              </a:spcAft>
              <a:defRPr sz="2600">
                <a:solidFill>
                  <a:schemeClr val="tx1"/>
                </a:solidFill>
                <a:latin typeface="Arial Narrow" pitchFamily="34" charset="0"/>
              </a:defRPr>
            </a:lvl6pPr>
            <a:lvl7pPr marL="2971800" indent="-228600" eaLnBrk="0" fontAlgn="base" hangingPunct="0">
              <a:spcBef>
                <a:spcPct val="0"/>
              </a:spcBef>
              <a:spcAft>
                <a:spcPct val="0"/>
              </a:spcAft>
              <a:defRPr sz="2600">
                <a:solidFill>
                  <a:schemeClr val="tx1"/>
                </a:solidFill>
                <a:latin typeface="Arial Narrow" pitchFamily="34" charset="0"/>
              </a:defRPr>
            </a:lvl7pPr>
            <a:lvl8pPr marL="3429000" indent="-228600" eaLnBrk="0" fontAlgn="base" hangingPunct="0">
              <a:spcBef>
                <a:spcPct val="0"/>
              </a:spcBef>
              <a:spcAft>
                <a:spcPct val="0"/>
              </a:spcAft>
              <a:defRPr sz="2600">
                <a:solidFill>
                  <a:schemeClr val="tx1"/>
                </a:solidFill>
                <a:latin typeface="Arial Narrow" pitchFamily="34" charset="0"/>
              </a:defRPr>
            </a:lvl8pPr>
            <a:lvl9pPr marL="3886200" indent="-228600" eaLnBrk="0" fontAlgn="base" hangingPunct="0">
              <a:spcBef>
                <a:spcPct val="0"/>
              </a:spcBef>
              <a:spcAft>
                <a:spcPct val="0"/>
              </a:spcAft>
              <a:defRPr sz="2600">
                <a:solidFill>
                  <a:schemeClr val="tx1"/>
                </a:solidFill>
                <a:latin typeface="Arial Narrow" pitchFamily="34" charset="0"/>
              </a:defRPr>
            </a:lvl9pPr>
          </a:lstStyle>
          <a:p>
            <a:pPr eaLnBrk="1" fontAlgn="auto" hangingPunct="1">
              <a:spcBef>
                <a:spcPts val="0"/>
              </a:spcBef>
              <a:spcAft>
                <a:spcPts val="0"/>
              </a:spcAft>
              <a:defRPr/>
            </a:pPr>
            <a:r>
              <a:rPr lang="de-CH" sz="1800" dirty="0">
                <a:solidFill>
                  <a:srgbClr val="000000"/>
                </a:solidFill>
              </a:rPr>
              <a:t>Kriterien:</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Wirtschaftsstruktur</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Innovation</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Humankapital</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Arbeitsmarkt</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Erreichbarkeit</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Einzugsgebiet</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Kostenumfeld</a:t>
            </a:r>
          </a:p>
          <a:p>
            <a:pPr marL="285750" indent="-285750" eaLnBrk="1" fontAlgn="auto" hangingPunct="1">
              <a:lnSpc>
                <a:spcPct val="150000"/>
              </a:lnSpc>
              <a:spcBef>
                <a:spcPts val="0"/>
              </a:spcBef>
              <a:spcAft>
                <a:spcPts val="0"/>
              </a:spcAft>
              <a:buFont typeface="Arial" pitchFamily="34" charset="0"/>
              <a:buChar char="•"/>
              <a:defRPr/>
            </a:pPr>
            <a:r>
              <a:rPr lang="de-CH" sz="1800" dirty="0" smtClean="0">
                <a:solidFill>
                  <a:srgbClr val="000000"/>
                </a:solidFill>
              </a:rPr>
              <a:t>Staatsfinanzen</a:t>
            </a:r>
            <a:endParaRPr lang="de-CH" sz="1800" dirty="0">
              <a:solidFill>
                <a:srgbClr val="000000"/>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630" y="1362757"/>
            <a:ext cx="4268220" cy="478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1"/>
          </p:nvPr>
        </p:nvSpPr>
        <p:spPr/>
        <p:txBody>
          <a:bodyPr/>
          <a:lstStyle/>
          <a:p>
            <a:pPr>
              <a:defRPr/>
            </a:pPr>
            <a:r>
              <a:rPr lang="de-CH" dirty="0" smtClean="0"/>
              <a:t> </a:t>
            </a:r>
            <a:fld id="{26926897-B356-4EAC-86EB-73A1E856B94F}" type="slidenum">
              <a:rPr lang="de-CH" smtClean="0"/>
              <a:pPr>
                <a:defRPr/>
              </a:pPr>
              <a:t>10</a:t>
            </a:fld>
            <a:endParaRPr lang="de-CH" dirty="0"/>
          </a:p>
        </p:txBody>
      </p:sp>
    </p:spTree>
    <p:extLst>
      <p:ext uri="{BB962C8B-B14F-4D97-AF65-F5344CB8AC3E}">
        <p14:creationId xmlns:p14="http://schemas.microsoft.com/office/powerpoint/2010/main" val="224735752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el 1"/>
          <p:cNvSpPr>
            <a:spLocks noGrp="1"/>
          </p:cNvSpPr>
          <p:nvPr>
            <p:ph type="title"/>
          </p:nvPr>
        </p:nvSpPr>
        <p:spPr>
          <a:xfrm>
            <a:off x="1196975" y="942975"/>
            <a:ext cx="7605713" cy="685800"/>
          </a:xfrm>
        </p:spPr>
        <p:txBody>
          <a:bodyPr/>
          <a:lstStyle/>
          <a:p>
            <a:r>
              <a:rPr lang="de-CH" altLang="de-DE" sz="3300" b="0" smtClean="0">
                <a:latin typeface="Arial Narrow" pitchFamily="34" charset="0"/>
              </a:rPr>
              <a:t>fDi-Ranking Wirtschaftsstandorte Europa 2016/17</a:t>
            </a:r>
          </a:p>
        </p:txBody>
      </p:sp>
      <p:sp>
        <p:nvSpPr>
          <p:cNvPr id="3" name="Inhaltsplatzhalter 2"/>
          <p:cNvSpPr>
            <a:spLocks noGrp="1"/>
          </p:cNvSpPr>
          <p:nvPr>
            <p:ph idx="1"/>
          </p:nvPr>
        </p:nvSpPr>
        <p:spPr/>
        <p:txBody>
          <a:bodyPr/>
          <a:lstStyle/>
          <a:p>
            <a:pPr marL="357188" indent="-357188">
              <a:lnSpc>
                <a:spcPts val="2700"/>
              </a:lnSpc>
              <a:buFont typeface="Arial" pitchFamily="34" charset="0"/>
              <a:buChar char="•"/>
              <a:defRPr/>
            </a:pPr>
            <a:r>
              <a:rPr lang="en-US" sz="2000" dirty="0" smtClean="0">
                <a:solidFill>
                  <a:srgbClr val="000000"/>
                </a:solidFill>
                <a:latin typeface="Arial Narrow" panose="020B0606020202030204" pitchFamily="34" charset="0"/>
              </a:rPr>
              <a:t>Zug ranked 2nd: </a:t>
            </a:r>
            <a:r>
              <a:rPr lang="en-US" sz="2000" dirty="0">
                <a:solidFill>
                  <a:srgbClr val="000000"/>
                </a:solidFill>
                <a:latin typeface="Arial Narrow" panose="020B0606020202030204" pitchFamily="34" charset="0"/>
              </a:rPr>
              <a:t>Small European Regions of the Future </a:t>
            </a:r>
          </a:p>
          <a:p>
            <a:pPr marL="642937" lvl="1" indent="-285750">
              <a:lnSpc>
                <a:spcPts val="2200"/>
              </a:lnSpc>
              <a:buFont typeface="Symbol" panose="05050102010706020507" pitchFamily="18" charset="2"/>
              <a:buChar char="-"/>
              <a:tabLst>
                <a:tab pos="720725" algn="l"/>
              </a:tabLst>
              <a:defRPr/>
            </a:pPr>
            <a:r>
              <a:rPr lang="en-US" sz="1600" dirty="0">
                <a:solidFill>
                  <a:srgbClr val="000000"/>
                </a:solidFill>
                <a:latin typeface="Arial Narrow" panose="020B0606020202030204" pitchFamily="34" charset="0"/>
              </a:rPr>
              <a:t>	#2 economic potential, #2 business friendliness, #3 human capital and lifestyle</a:t>
            </a:r>
          </a:p>
          <a:p>
            <a:pPr marL="357188" indent="-357188">
              <a:buFont typeface="Arial" pitchFamily="34" charset="0"/>
              <a:buChar char="•"/>
              <a:defRPr/>
            </a:pPr>
            <a:r>
              <a:rPr lang="en-US" sz="2000" dirty="0" smtClean="0">
                <a:solidFill>
                  <a:srgbClr val="000000"/>
                </a:solidFill>
                <a:latin typeface="Arial Narrow" panose="020B0606020202030204" pitchFamily="34" charset="0"/>
              </a:rPr>
              <a:t>Zug ranked 4th: Western </a:t>
            </a:r>
            <a:r>
              <a:rPr lang="en-US" sz="2000" dirty="0">
                <a:solidFill>
                  <a:srgbClr val="000000"/>
                </a:solidFill>
                <a:latin typeface="Arial Narrow" panose="020B0606020202030204" pitchFamily="34" charset="0"/>
              </a:rPr>
              <a:t>European Regions of the Future </a:t>
            </a:r>
          </a:p>
          <a:p>
            <a:pPr marL="357188" indent="-357188">
              <a:buFont typeface="Arial" pitchFamily="34" charset="0"/>
              <a:buChar char="•"/>
              <a:defRPr/>
            </a:pPr>
            <a:r>
              <a:rPr lang="en-US" sz="2000" dirty="0" smtClean="0">
                <a:solidFill>
                  <a:srgbClr val="000000"/>
                </a:solidFill>
                <a:latin typeface="Arial Narrow" panose="020B0606020202030204" pitchFamily="34" charset="0"/>
              </a:rPr>
              <a:t>Zug ranked 6th: European </a:t>
            </a:r>
            <a:r>
              <a:rPr lang="en-US" sz="2000" dirty="0">
                <a:solidFill>
                  <a:srgbClr val="000000"/>
                </a:solidFill>
                <a:latin typeface="Arial Narrow" panose="020B0606020202030204" pitchFamily="34" charset="0"/>
              </a:rPr>
              <a:t>Regions of the Future</a:t>
            </a:r>
          </a:p>
          <a:p>
            <a:pPr marL="7938" lvl="1" indent="0">
              <a:buFont typeface="Arial" pitchFamily="34" charset="0"/>
              <a:buNone/>
              <a:defRPr/>
            </a:pPr>
            <a:endParaRPr lang="de-CH" dirty="0"/>
          </a:p>
        </p:txBody>
      </p:sp>
      <p:sp>
        <p:nvSpPr>
          <p:cNvPr id="126980" name="Foliennummernplatzhalter 3"/>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solidFill>
                  <a:srgbClr val="000000"/>
                </a:solidFill>
              </a:rPr>
              <a:t>Page </a:t>
            </a:r>
            <a:fld id="{325B8A2D-4F7D-451D-8216-FEE3B62561B6}" type="slidenum">
              <a:rPr lang="de-CH" altLang="de-DE" sz="900" smtClean="0">
                <a:solidFill>
                  <a:srgbClr val="000000"/>
                </a:solidFill>
              </a:rPr>
              <a:pPr eaLnBrk="1" hangingPunct="1">
                <a:lnSpc>
                  <a:spcPts val="1200"/>
                </a:lnSpc>
                <a:buFontTx/>
                <a:buNone/>
              </a:pPr>
              <a:t>11</a:t>
            </a:fld>
            <a:endParaRPr lang="de-CH" altLang="de-DE" sz="900" smtClean="0">
              <a:solidFill>
                <a:srgbClr val="000000"/>
              </a:solidFill>
            </a:endParaRPr>
          </a:p>
        </p:txBody>
      </p:sp>
      <p:pic>
        <p:nvPicPr>
          <p:cNvPr id="126981" name="Picture 2" descr="C:\Users\BEIQ\AppData\Local\Microsoft\Windows\Temporary Internet Files\Content.IE5\D451CVSY\AB120810-N-017.jpg"/>
          <p:cNvPicPr>
            <a:picLocks noChangeAspect="1" noChangeArrowheads="1"/>
          </p:cNvPicPr>
          <p:nvPr/>
        </p:nvPicPr>
        <p:blipFill>
          <a:blip r:embed="rId3">
            <a:extLst>
              <a:ext uri="{28A0092B-C50C-407E-A947-70E740481C1C}">
                <a14:useLocalDpi xmlns:a14="http://schemas.microsoft.com/office/drawing/2010/main" val="0"/>
              </a:ext>
            </a:extLst>
          </a:blip>
          <a:srcRect t="28607" b="28224"/>
          <a:stretch>
            <a:fillRect/>
          </a:stretch>
        </p:blipFill>
        <p:spPr bwMode="auto">
          <a:xfrm>
            <a:off x="0" y="4222750"/>
            <a:ext cx="9144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feld 1"/>
          <p:cNvSpPr txBox="1">
            <a:spLocks noChangeArrowheads="1"/>
          </p:cNvSpPr>
          <p:nvPr/>
        </p:nvSpPr>
        <p:spPr bwMode="auto">
          <a:xfrm>
            <a:off x="5292725" y="5229225"/>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CH" altLang="de-DE" sz="2600">
              <a:solidFill>
                <a:srgbClr val="000000"/>
              </a:solidFill>
              <a:cs typeface="Arial" pitchFamily="34" charset="0"/>
            </a:endParaRPr>
          </a:p>
        </p:txBody>
      </p:sp>
      <p:sp>
        <p:nvSpPr>
          <p:cNvPr id="126983" name="Textfeld 3"/>
          <p:cNvSpPr txBox="1">
            <a:spLocks noChangeArrowheads="1"/>
          </p:cNvSpPr>
          <p:nvPr/>
        </p:nvSpPr>
        <p:spPr bwMode="auto">
          <a:xfrm>
            <a:off x="7235825" y="3868738"/>
            <a:ext cx="1697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lnSpc>
                <a:spcPts val="3600"/>
              </a:lnSpc>
              <a:buFont typeface="Arial" pitchFamily="34" charset="0"/>
              <a:defRPr sz="3000">
                <a:solidFill>
                  <a:schemeClr val="tx1"/>
                </a:solidFill>
                <a:latin typeface="Arial" pitchFamily="34" charset="0"/>
              </a:defRPr>
            </a:lvl1pPr>
            <a:lvl2pPr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marL="0" lvl="1" eaLnBrk="1" hangingPunct="1">
              <a:lnSpc>
                <a:spcPct val="100000"/>
              </a:lnSpc>
              <a:buFontTx/>
              <a:buNone/>
            </a:pPr>
            <a:r>
              <a:rPr lang="de-CH" altLang="de-DE" sz="1000">
                <a:solidFill>
                  <a:srgbClr val="000000"/>
                </a:solidFill>
                <a:latin typeface="Arial Narrow" pitchFamily="34" charset="0"/>
                <a:cs typeface="Arial" pitchFamily="34" charset="0"/>
              </a:rPr>
              <a:t>Quelle: </a:t>
            </a:r>
            <a:r>
              <a:rPr lang="de-CH" altLang="de-DE" sz="1000">
                <a:solidFill>
                  <a:srgbClr val="000000"/>
                </a:solidFill>
                <a:latin typeface="Arial Narrow" pitchFamily="34" charset="0"/>
                <a:cs typeface="Arial" pitchFamily="34" charset="0"/>
                <a:hlinkClick r:id="rId4"/>
              </a:rPr>
              <a:t>www.fdiIntelligence.com</a:t>
            </a:r>
            <a:r>
              <a:rPr lang="de-CH" altLang="de-DE" sz="1000">
                <a:solidFill>
                  <a:srgbClr val="000000"/>
                </a:solidFill>
                <a:latin typeface="Arial Narrow" pitchFamily="34" charset="0"/>
                <a:cs typeface="Arial" pitchFamily="34" charset="0"/>
              </a:rPr>
              <a:t> </a:t>
            </a:r>
          </a:p>
        </p:txBody>
      </p:sp>
    </p:spTree>
    <p:extLst>
      <p:ext uri="{BB962C8B-B14F-4D97-AF65-F5344CB8AC3E}">
        <p14:creationId xmlns:p14="http://schemas.microsoft.com/office/powerpoint/2010/main" val="594838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el 1"/>
          <p:cNvSpPr>
            <a:spLocks noGrp="1"/>
          </p:cNvSpPr>
          <p:nvPr>
            <p:ph type="title"/>
          </p:nvPr>
        </p:nvSpPr>
        <p:spPr>
          <a:xfrm>
            <a:off x="1588" y="593725"/>
            <a:ext cx="9144000" cy="576263"/>
          </a:xfrm>
        </p:spPr>
        <p:txBody>
          <a:bodyPr anchor="ctr"/>
          <a:lstStyle/>
          <a:p>
            <a:pPr marL="1257300">
              <a:tabLst>
                <a:tab pos="1257300" algn="l"/>
              </a:tabLst>
            </a:pPr>
            <a:r>
              <a:rPr lang="de-CH" altLang="de-DE" sz="3300" b="0" smtClean="0">
                <a:solidFill>
                  <a:schemeClr val="tx1"/>
                </a:solidFill>
                <a:latin typeface="Arial Narrow" pitchFamily="34" charset="0"/>
              </a:rPr>
              <a:t>Das beste Gesamtpaket</a:t>
            </a:r>
          </a:p>
        </p:txBody>
      </p:sp>
      <p:sp>
        <p:nvSpPr>
          <p:cNvPr id="128003" name="Foliennummernplatzhalter 4"/>
          <p:cNvSpPr>
            <a:spLocks noGrp="1"/>
          </p:cNvSpPr>
          <p:nvPr>
            <p:ph type="sldNum" sz="quarter" idx="11"/>
          </p:nvPr>
        </p:nvSpPr>
        <p:spPr>
          <a:xfrm>
            <a:off x="6626225" y="6183313"/>
            <a:ext cx="2133600" cy="287337"/>
          </a:xfrm>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fld id="{0B5C5FE9-8F12-4266-B9CA-C40D5D391D24}" type="slidenum">
              <a:rPr lang="de-CH" altLang="de-DE" sz="900" smtClean="0">
                <a:latin typeface="Arial Narrow" pitchFamily="34" charset="0"/>
              </a:rPr>
              <a:pPr eaLnBrk="1" hangingPunct="1">
                <a:lnSpc>
                  <a:spcPts val="1200"/>
                </a:lnSpc>
                <a:buFontTx/>
                <a:buNone/>
              </a:pPr>
              <a:t>12</a:t>
            </a:fld>
            <a:endParaRPr lang="de-CH" altLang="de-DE" sz="900" smtClean="0">
              <a:latin typeface="Arial Narrow" pitchFamily="34"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 y="1213429"/>
            <a:ext cx="9142473" cy="6084316"/>
          </a:xfrm>
          <a:prstGeom prst="rect">
            <a:avLst/>
          </a:prstGeom>
          <a:gradFill>
            <a:gsLst>
              <a:gs pos="0">
                <a:srgbClr val="006FB4"/>
              </a:gs>
              <a:gs pos="100000">
                <a:srgbClr val="FFFFFF">
                  <a:alpha val="0"/>
                </a:srgbClr>
              </a:gs>
              <a:gs pos="100000">
                <a:schemeClr val="accent1">
                  <a:tint val="23500"/>
                  <a:satMod val="160000"/>
                </a:schemeClr>
              </a:gs>
            </a:gsLst>
            <a:lin ang="2700000" scaled="1"/>
          </a:gradFill>
        </p:spPr>
      </p:pic>
      <p:grpSp>
        <p:nvGrpSpPr>
          <p:cNvPr id="128005" name="Gruppieren 2"/>
          <p:cNvGrpSpPr>
            <a:grpSpLocks/>
          </p:cNvGrpSpPr>
          <p:nvPr/>
        </p:nvGrpSpPr>
        <p:grpSpPr bwMode="auto">
          <a:xfrm>
            <a:off x="477838" y="3998913"/>
            <a:ext cx="8212137" cy="2062162"/>
            <a:chOff x="540950" y="3023954"/>
            <a:chExt cx="8212509" cy="2161611"/>
          </a:xfrm>
        </p:grpSpPr>
        <p:sp>
          <p:nvSpPr>
            <p:cNvPr id="18" name="Rechteck 17"/>
            <p:cNvSpPr/>
            <p:nvPr/>
          </p:nvSpPr>
          <p:spPr>
            <a:xfrm>
              <a:off x="554382" y="3696757"/>
              <a:ext cx="1980000" cy="635654"/>
            </a:xfrm>
            <a:prstGeom prst="rect">
              <a:avLst/>
            </a:prstGeom>
            <a:gradFill>
              <a:gsLst>
                <a:gs pos="0">
                  <a:srgbClr val="006FB4"/>
                </a:gs>
                <a:gs pos="100000">
                  <a:srgbClr val="FFFFFF">
                    <a:alpha val="0"/>
                  </a:srgbClr>
                </a:gs>
                <a:gs pos="100000">
                  <a:schemeClr val="accent1">
                    <a:tint val="23500"/>
                    <a:satMod val="160000"/>
                  </a:schemeClr>
                </a:gs>
              </a:gsLst>
              <a:lin ang="2700000" scaled="1"/>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CH" sz="2400" dirty="0">
                  <a:latin typeface="Arial Narrow" panose="020B0606020202030204" pitchFamily="34" charset="0"/>
                </a:rPr>
                <a:t>Stabilität</a:t>
              </a:r>
            </a:p>
          </p:txBody>
        </p:sp>
        <p:sp>
          <p:nvSpPr>
            <p:cNvPr id="19" name="Rechteck 18"/>
            <p:cNvSpPr/>
            <p:nvPr/>
          </p:nvSpPr>
          <p:spPr>
            <a:xfrm>
              <a:off x="3645109" y="3714949"/>
              <a:ext cx="1980000" cy="635077"/>
            </a:xfrm>
            <a:prstGeom prst="rect">
              <a:avLst/>
            </a:prstGeom>
            <a:gradFill>
              <a:gsLst>
                <a:gs pos="0">
                  <a:srgbClr val="006FB4"/>
                </a:gs>
                <a:gs pos="100000">
                  <a:srgbClr val="FFFFFF">
                    <a:alpha val="0"/>
                  </a:srgbClr>
                </a:gs>
                <a:gs pos="100000">
                  <a:schemeClr val="accent1">
                    <a:tint val="23500"/>
                    <a:satMod val="160000"/>
                  </a:schemeClr>
                </a:gs>
              </a:gsLst>
              <a:lin ang="2700000" scaled="1"/>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CH" sz="2400" dirty="0">
                  <a:latin typeface="Arial Narrow" panose="020B0606020202030204" pitchFamily="34" charset="0"/>
                </a:rPr>
                <a:t>Steuern</a:t>
              </a:r>
            </a:p>
          </p:txBody>
        </p:sp>
        <p:sp>
          <p:nvSpPr>
            <p:cNvPr id="20" name="Rechteck 19"/>
            <p:cNvSpPr/>
            <p:nvPr/>
          </p:nvSpPr>
          <p:spPr>
            <a:xfrm>
              <a:off x="3645868" y="4550488"/>
              <a:ext cx="1980000" cy="635077"/>
            </a:xfrm>
            <a:prstGeom prst="rect">
              <a:avLst/>
            </a:prstGeom>
            <a:gradFill>
              <a:gsLst>
                <a:gs pos="0">
                  <a:srgbClr val="006FB4"/>
                </a:gs>
                <a:gs pos="100000">
                  <a:srgbClr val="FFFFFF">
                    <a:alpha val="0"/>
                  </a:srgbClr>
                </a:gs>
                <a:gs pos="100000">
                  <a:schemeClr val="accent1">
                    <a:tint val="23500"/>
                    <a:satMod val="160000"/>
                  </a:schemeClr>
                </a:gs>
              </a:gsLst>
              <a:lin ang="2700000" scaled="1"/>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CH" sz="2400" dirty="0">
                  <a:latin typeface="Arial Narrow" panose="020B0606020202030204" pitchFamily="34" charset="0"/>
                </a:rPr>
                <a:t>Internationalität</a:t>
              </a:r>
            </a:p>
          </p:txBody>
        </p:sp>
        <p:sp>
          <p:nvSpPr>
            <p:cNvPr id="21" name="Rechteck 20"/>
            <p:cNvSpPr/>
            <p:nvPr/>
          </p:nvSpPr>
          <p:spPr>
            <a:xfrm>
              <a:off x="554383" y="4550488"/>
              <a:ext cx="1980000" cy="635077"/>
            </a:xfrm>
            <a:prstGeom prst="rect">
              <a:avLst/>
            </a:prstGeom>
            <a:gradFill>
              <a:gsLst>
                <a:gs pos="0">
                  <a:srgbClr val="006FB4"/>
                </a:gs>
                <a:gs pos="100000">
                  <a:srgbClr val="FFFFFF">
                    <a:alpha val="0"/>
                  </a:srgbClr>
                </a:gs>
                <a:gs pos="100000">
                  <a:schemeClr val="accent1">
                    <a:tint val="23500"/>
                    <a:satMod val="160000"/>
                  </a:schemeClr>
                </a:gs>
              </a:gsLst>
              <a:lin ang="2700000" scaled="1"/>
            </a:gradFill>
            <a:ln w="0">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CH" sz="2400" dirty="0">
                  <a:solidFill>
                    <a:schemeClr val="bg1"/>
                  </a:solidFill>
                  <a:latin typeface="Arial Narrow" panose="020B0606020202030204" pitchFamily="34" charset="0"/>
                </a:rPr>
                <a:t>Erreichbarkeit</a:t>
              </a:r>
            </a:p>
          </p:txBody>
        </p:sp>
        <p:sp>
          <p:nvSpPr>
            <p:cNvPr id="22" name="Rechteck 21"/>
            <p:cNvSpPr/>
            <p:nvPr/>
          </p:nvSpPr>
          <p:spPr>
            <a:xfrm>
              <a:off x="6773459" y="4550488"/>
              <a:ext cx="1980000" cy="635077"/>
            </a:xfrm>
            <a:prstGeom prst="rect">
              <a:avLst/>
            </a:prstGeom>
            <a:gradFill>
              <a:gsLst>
                <a:gs pos="0">
                  <a:srgbClr val="006FB4"/>
                </a:gs>
                <a:gs pos="100000">
                  <a:srgbClr val="FFFFFF">
                    <a:alpha val="0"/>
                  </a:srgbClr>
                </a:gs>
                <a:gs pos="100000">
                  <a:schemeClr val="accent1">
                    <a:tint val="23500"/>
                    <a:satMod val="160000"/>
                  </a:schemeClr>
                </a:gs>
              </a:gsLst>
              <a:lin ang="2700000" scaled="1"/>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CH" sz="2400" dirty="0">
                  <a:latin typeface="Arial Narrow" panose="020B0606020202030204" pitchFamily="34" charset="0"/>
                </a:rPr>
                <a:t>Lebensqualität</a:t>
              </a:r>
            </a:p>
          </p:txBody>
        </p:sp>
        <p:sp>
          <p:nvSpPr>
            <p:cNvPr id="23" name="Rechteck 22"/>
            <p:cNvSpPr/>
            <p:nvPr/>
          </p:nvSpPr>
          <p:spPr>
            <a:xfrm>
              <a:off x="6750788" y="3714949"/>
              <a:ext cx="1980000" cy="635077"/>
            </a:xfrm>
            <a:prstGeom prst="rect">
              <a:avLst/>
            </a:prstGeom>
            <a:gradFill>
              <a:gsLst>
                <a:gs pos="0">
                  <a:srgbClr val="006FB4"/>
                </a:gs>
                <a:gs pos="100000">
                  <a:srgbClr val="FFFFFF">
                    <a:alpha val="0"/>
                  </a:srgbClr>
                </a:gs>
                <a:gs pos="100000">
                  <a:schemeClr val="accent1">
                    <a:tint val="23500"/>
                    <a:satMod val="160000"/>
                  </a:schemeClr>
                </a:gs>
              </a:gsLst>
              <a:lin ang="2700000" scaled="1"/>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CH" sz="2400" dirty="0">
                  <a:latin typeface="Arial Narrow" panose="020B0606020202030204" pitchFamily="34" charset="0"/>
                </a:rPr>
                <a:t>Fachkräfte/ Bildung</a:t>
              </a:r>
            </a:p>
          </p:txBody>
        </p:sp>
        <p:sp>
          <p:nvSpPr>
            <p:cNvPr id="24" name="Textfeld 23"/>
            <p:cNvSpPr txBox="1"/>
            <p:nvPr/>
          </p:nvSpPr>
          <p:spPr>
            <a:xfrm>
              <a:off x="540950" y="3023954"/>
              <a:ext cx="8188325" cy="580715"/>
            </a:xfrm>
            <a:prstGeom prst="rect">
              <a:avLst/>
            </a:prstGeom>
            <a:gradFill>
              <a:gsLst>
                <a:gs pos="0">
                  <a:srgbClr val="006FB4"/>
                </a:gs>
                <a:gs pos="100000">
                  <a:srgbClr val="FFFFFF">
                    <a:alpha val="0"/>
                  </a:srgbClr>
                </a:gs>
                <a:gs pos="100000">
                  <a:schemeClr val="accent1">
                    <a:tint val="23500"/>
                    <a:satMod val="160000"/>
                  </a:schemeClr>
                </a:gs>
              </a:gsLst>
              <a:lin ang="2700000" scaled="1"/>
            </a:gradFill>
          </p:spPr>
          <p:txBody>
            <a:bodyPr>
              <a:spAutoFit/>
            </a:bodyPr>
            <a:lstStyle/>
            <a:p>
              <a:pPr algn="ctr" fontAlgn="auto">
                <a:spcBef>
                  <a:spcPts val="0"/>
                </a:spcBef>
                <a:spcAft>
                  <a:spcPts val="0"/>
                </a:spcAft>
                <a:defRPr/>
              </a:pPr>
              <a:r>
                <a:rPr lang="de-CH" sz="3000" dirty="0">
                  <a:solidFill>
                    <a:schemeClr val="bg1"/>
                  </a:solidFill>
                  <a:cs typeface="+mn-cs"/>
                </a:rPr>
                <a:t>Wirtschaftsfreundlichkeit</a:t>
              </a:r>
            </a:p>
          </p:txBody>
        </p:sp>
      </p:grpSp>
      <p:sp>
        <p:nvSpPr>
          <p:cNvPr id="25" name="Textfeld 24"/>
          <p:cNvSpPr txBox="1"/>
          <p:nvPr/>
        </p:nvSpPr>
        <p:spPr bwMode="auto">
          <a:xfrm>
            <a:off x="502706" y="6165304"/>
            <a:ext cx="8187715" cy="553998"/>
          </a:xfrm>
          <a:prstGeom prst="rect">
            <a:avLst/>
          </a:prstGeom>
          <a:gradFill>
            <a:gsLst>
              <a:gs pos="0">
                <a:srgbClr val="006FB4"/>
              </a:gs>
              <a:gs pos="100000">
                <a:srgbClr val="FFFFFF">
                  <a:alpha val="0"/>
                </a:srgbClr>
              </a:gs>
              <a:gs pos="100000">
                <a:schemeClr val="accent1">
                  <a:tint val="23500"/>
                  <a:satMod val="160000"/>
                </a:schemeClr>
              </a:gs>
            </a:gsLst>
            <a:lin ang="2700000" scaled="1"/>
          </a:gradFill>
        </p:spPr>
        <p:txBody>
          <a:bodyPr>
            <a:spAutoFit/>
          </a:bodyPr>
          <a:lstStyle/>
          <a:p>
            <a:pPr algn="ctr" fontAlgn="auto">
              <a:spcBef>
                <a:spcPts val="0"/>
              </a:spcBef>
              <a:spcAft>
                <a:spcPts val="0"/>
              </a:spcAft>
              <a:defRPr/>
            </a:pPr>
            <a:r>
              <a:rPr lang="de-CH" sz="3000" dirty="0">
                <a:solidFill>
                  <a:schemeClr val="bg1"/>
                </a:solidFill>
                <a:cs typeface="+mn-cs"/>
              </a:rPr>
              <a:t>Effektives Geschäftsumfeld</a:t>
            </a:r>
          </a:p>
        </p:txBody>
      </p:sp>
    </p:spTree>
    <p:extLst>
      <p:ext uri="{BB962C8B-B14F-4D97-AF65-F5344CB8AC3E}">
        <p14:creationId xmlns:p14="http://schemas.microsoft.com/office/powerpoint/2010/main" val="2863330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a:xfrm>
            <a:off x="323850" y="3357563"/>
            <a:ext cx="8569325" cy="2087562"/>
          </a:xfrm>
        </p:spPr>
        <p:txBody>
          <a:bodyPr/>
          <a:lstStyle/>
          <a:p>
            <a:pPr marL="1524000" eaLnBrk="1" hangingPunct="1">
              <a:lnSpc>
                <a:spcPts val="4800"/>
              </a:lnSpc>
            </a:pPr>
            <a:r>
              <a:rPr lang="en-GB" altLang="de-DE" sz="4700" b="0" smtClean="0">
                <a:latin typeface="Arial Narrow" pitchFamily="34" charset="0"/>
              </a:rPr>
              <a:t>Zug: Führend in finanzieller und politischer Stabilität </a:t>
            </a:r>
            <a:endParaRPr lang="de-CH" altLang="de-DE" sz="4700" b="0" smtClean="0">
              <a:latin typeface="Arial Narrow" pitchFamily="34" charset="0"/>
            </a:endParaRPr>
          </a:p>
        </p:txBody>
      </p:sp>
    </p:spTree>
    <p:extLst>
      <p:ext uri="{BB962C8B-B14F-4D97-AF65-F5344CB8AC3E}">
        <p14:creationId xmlns:p14="http://schemas.microsoft.com/office/powerpoint/2010/main" val="169094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41630" y="818710"/>
            <a:ext cx="7489825" cy="685800"/>
          </a:xfrm>
        </p:spPr>
        <p:txBody>
          <a:bodyPr/>
          <a:lstStyle/>
          <a:p>
            <a:r>
              <a:rPr lang="en-GB" altLang="de-DE" sz="3300" b="0" dirty="0" err="1" smtClean="0">
                <a:solidFill>
                  <a:schemeClr val="tx1"/>
                </a:solidFill>
                <a:latin typeface="Arial Narrow" pitchFamily="34" charset="0"/>
              </a:rPr>
              <a:t>Stabilität</a:t>
            </a:r>
            <a:r>
              <a:rPr lang="en-GB" altLang="de-DE" sz="3300" b="0" dirty="0" smtClean="0">
                <a:solidFill>
                  <a:schemeClr val="tx1"/>
                </a:solidFill>
                <a:latin typeface="Arial Narrow" pitchFamily="34" charset="0"/>
              </a:rPr>
              <a:t> und </a:t>
            </a:r>
            <a:r>
              <a:rPr lang="en-GB" altLang="de-DE" sz="3300" b="0" dirty="0" err="1" smtClean="0">
                <a:solidFill>
                  <a:schemeClr val="tx1"/>
                </a:solidFill>
                <a:latin typeface="Arial Narrow" pitchFamily="34" charset="0"/>
              </a:rPr>
              <a:t>Wachstum</a:t>
            </a:r>
            <a:endParaRPr lang="en-GB" altLang="de-DE" sz="3300" b="0" dirty="0" smtClean="0">
              <a:solidFill>
                <a:schemeClr val="tx1"/>
              </a:solidFill>
              <a:latin typeface="Arial Narrow" pitchFamily="34" charset="0"/>
            </a:endParaRPr>
          </a:p>
        </p:txBody>
      </p:sp>
      <p:sp>
        <p:nvSpPr>
          <p:cNvPr id="8" name="Inhaltsplatzhalter 2"/>
          <p:cNvSpPr>
            <a:spLocks noGrp="1"/>
          </p:cNvSpPr>
          <p:nvPr>
            <p:ph idx="1"/>
          </p:nvPr>
        </p:nvSpPr>
        <p:spPr>
          <a:xfrm>
            <a:off x="1220626" y="1583795"/>
            <a:ext cx="7363562" cy="2722562"/>
          </a:xfrm>
        </p:spPr>
        <p:txBody>
          <a:bodyPr/>
          <a:lstStyle/>
          <a:p>
            <a:pPr marL="285750" indent="-285750" eaLnBrk="1" hangingPunct="1">
              <a:lnSpc>
                <a:spcPts val="3000"/>
              </a:lnSpc>
              <a:spcAft>
                <a:spcPct val="25000"/>
              </a:spcAft>
              <a:buFont typeface="Arial" pitchFamily="34" charset="0"/>
              <a:buChar char="•"/>
              <a:defRPr/>
            </a:pPr>
            <a:r>
              <a:rPr lang="de-CH" altLang="de-DE" sz="2000" kern="1200" dirty="0">
                <a:latin typeface="Arial Narrow" pitchFamily="34" charset="0"/>
              </a:rPr>
              <a:t>S</a:t>
            </a:r>
            <a:r>
              <a:rPr lang="de-CH" altLang="de-DE" sz="2000" kern="1200" dirty="0" smtClean="0">
                <a:latin typeface="Arial Narrow" pitchFamily="34" charset="0"/>
              </a:rPr>
              <a:t>eit vielen Jahrzehnten über 75 % konservative Wähler</a:t>
            </a:r>
            <a:endParaRPr lang="de-CH" altLang="de-DE" sz="2000" kern="1200" dirty="0">
              <a:latin typeface="Arial Narrow" pitchFamily="34" charset="0"/>
            </a:endParaRPr>
          </a:p>
          <a:p>
            <a:pPr marL="285750" indent="-285750" eaLnBrk="1" hangingPunct="1">
              <a:lnSpc>
                <a:spcPts val="3000"/>
              </a:lnSpc>
              <a:spcAft>
                <a:spcPct val="25000"/>
              </a:spcAft>
              <a:buFont typeface="Arial" pitchFamily="34" charset="0"/>
              <a:buChar char="•"/>
              <a:defRPr/>
            </a:pPr>
            <a:r>
              <a:rPr lang="de-CH" altLang="de-DE" sz="2000" kern="1200" dirty="0">
                <a:latin typeface="Arial Narrow" pitchFamily="34" charset="0"/>
              </a:rPr>
              <a:t>P</a:t>
            </a:r>
            <a:r>
              <a:rPr lang="de-CH" altLang="de-DE" sz="2000" kern="1200" dirty="0" smtClean="0">
                <a:latin typeface="Arial Narrow" pitchFamily="34" charset="0"/>
              </a:rPr>
              <a:t>olitisches Mehrparteiensystem = langjährige Tradition und Stabilität</a:t>
            </a:r>
            <a:endParaRPr lang="de-CH" altLang="de-DE" sz="2000" kern="1200" dirty="0">
              <a:latin typeface="Arial Narrow" pitchFamily="34" charset="0"/>
            </a:endParaRPr>
          </a:p>
          <a:p>
            <a:pPr marL="285750" indent="-285750" eaLnBrk="1" hangingPunct="1">
              <a:lnSpc>
                <a:spcPts val="3000"/>
              </a:lnSpc>
              <a:spcAft>
                <a:spcPct val="25000"/>
              </a:spcAft>
              <a:buFont typeface="Arial" pitchFamily="34" charset="0"/>
              <a:buChar char="•"/>
              <a:defRPr/>
            </a:pPr>
            <a:r>
              <a:rPr lang="de-CH" altLang="de-DE" sz="2000" kern="1200" dirty="0">
                <a:latin typeface="Arial Narrow" pitchFamily="34" charset="0"/>
              </a:rPr>
              <a:t>L</a:t>
            </a:r>
            <a:r>
              <a:rPr lang="de-CH" altLang="de-DE" sz="2000" kern="1200" dirty="0" smtClean="0">
                <a:latin typeface="Arial Narrow" pitchFamily="34" charset="0"/>
              </a:rPr>
              <a:t>angfristige Steuer- und Finanzpolitik  </a:t>
            </a:r>
            <a:br>
              <a:rPr lang="de-CH" altLang="de-DE" sz="2000" kern="1200" dirty="0" smtClean="0">
                <a:latin typeface="Arial Narrow" pitchFamily="34" charset="0"/>
              </a:rPr>
            </a:br>
            <a:r>
              <a:rPr lang="de-CH" altLang="de-DE" sz="2000" kern="1200" dirty="0" smtClean="0">
                <a:latin typeface="Arial Narrow" pitchFamily="34" charset="0"/>
              </a:rPr>
              <a:t>(hohes Nettovermögen / attraktives Steuerumfeld) </a:t>
            </a:r>
          </a:p>
          <a:p>
            <a:pPr marL="285750" indent="-285750" eaLnBrk="1" hangingPunct="1">
              <a:lnSpc>
                <a:spcPts val="3000"/>
              </a:lnSpc>
              <a:spcAft>
                <a:spcPct val="25000"/>
              </a:spcAft>
              <a:buFont typeface="Arial" pitchFamily="34" charset="0"/>
              <a:buChar char="•"/>
              <a:defRPr/>
            </a:pPr>
            <a:r>
              <a:rPr lang="de-CH" altLang="de-DE" sz="2000" kern="1200" dirty="0" smtClean="0">
                <a:latin typeface="Arial Narrow" pitchFamily="34" charset="0"/>
              </a:rPr>
              <a:t>Wachstum durch Ausbau von ansässigen und Ansiedlung von neuen Firmen</a:t>
            </a:r>
          </a:p>
          <a:p>
            <a:pPr marL="285750" indent="-285750" eaLnBrk="1" hangingPunct="1">
              <a:lnSpc>
                <a:spcPts val="3000"/>
              </a:lnSpc>
              <a:spcAft>
                <a:spcPct val="25000"/>
              </a:spcAft>
              <a:buFont typeface="Arial" pitchFamily="34" charset="0"/>
              <a:buChar char="•"/>
              <a:defRPr/>
            </a:pPr>
            <a:r>
              <a:rPr lang="de-CH" altLang="de-DE" sz="2000" kern="1200" dirty="0" smtClean="0">
                <a:latin typeface="Arial Narrow" pitchFamily="34" charset="0"/>
              </a:rPr>
              <a:t>Planungssicherheit und Rechtssicherheit</a:t>
            </a:r>
          </a:p>
          <a:p>
            <a:pPr marL="285750" indent="-285750" eaLnBrk="1" hangingPunct="1">
              <a:lnSpc>
                <a:spcPts val="3000"/>
              </a:lnSpc>
              <a:spcAft>
                <a:spcPct val="25000"/>
              </a:spcAft>
              <a:buFont typeface="Arial" pitchFamily="34" charset="0"/>
              <a:buChar char="•"/>
              <a:defRPr/>
            </a:pPr>
            <a:endParaRPr lang="en-GB" altLang="de-DE" sz="1800" dirty="0" smtClean="0">
              <a:latin typeface="Arial Narrow" pitchFamily="34" charset="0"/>
            </a:endParaRPr>
          </a:p>
        </p:txBody>
      </p:sp>
      <p:pic>
        <p:nvPicPr>
          <p:cNvPr id="3076" name="Picture 12" descr="C:\Users\HAFL\Downloads\AB070411-N-158.jpg"/>
          <p:cNvPicPr>
            <a:picLocks noChangeAspect="1" noChangeArrowheads="1"/>
          </p:cNvPicPr>
          <p:nvPr/>
        </p:nvPicPr>
        <p:blipFill>
          <a:blip r:embed="rId3">
            <a:extLst>
              <a:ext uri="{28A0092B-C50C-407E-A947-70E740481C1C}">
                <a14:useLocalDpi xmlns:a14="http://schemas.microsoft.com/office/drawing/2010/main" val="0"/>
              </a:ext>
            </a:extLst>
          </a:blip>
          <a:srcRect t="35864" b="31747"/>
          <a:stretch>
            <a:fillRect/>
          </a:stretch>
        </p:blipFill>
        <p:spPr bwMode="auto">
          <a:xfrm>
            <a:off x="-22225" y="4870450"/>
            <a:ext cx="91662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nhaltsplatzhalter 2"/>
          <p:cNvSpPr txBox="1">
            <a:spLocks/>
          </p:cNvSpPr>
          <p:nvPr/>
        </p:nvSpPr>
        <p:spPr bwMode="auto">
          <a:xfrm>
            <a:off x="836613" y="4194175"/>
            <a:ext cx="77406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cs typeface="+mn-cs"/>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cs typeface="+mn-cs"/>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cs typeface="+mn-cs"/>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cs typeface="+mn-cs"/>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cs typeface="+mn-cs"/>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cs typeface="+mn-cs"/>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cs typeface="+mn-cs"/>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cs typeface="+mn-cs"/>
              </a:defRPr>
            </a:lvl9pPr>
          </a:lstStyle>
          <a:p>
            <a:pPr marL="0" indent="0">
              <a:defRPr/>
            </a:pPr>
            <a:r>
              <a:rPr lang="en-GB" altLang="de-DE" sz="2000" kern="0" dirty="0" smtClean="0">
                <a:solidFill>
                  <a:srgbClr val="000000"/>
                </a:solidFill>
                <a:latin typeface="Arial Narrow" pitchFamily="34" charset="0"/>
              </a:rPr>
              <a:t>       </a:t>
            </a:r>
            <a:endParaRPr lang="en-GB" altLang="de-DE" sz="1800" kern="0" dirty="0" smtClean="0">
              <a:solidFill>
                <a:srgbClr val="000000"/>
              </a:solidFill>
              <a:latin typeface="Arial Narrow" pitchFamily="34" charset="0"/>
            </a:endParaRPr>
          </a:p>
        </p:txBody>
      </p:sp>
    </p:spTree>
    <p:extLst>
      <p:ext uri="{BB962C8B-B14F-4D97-AF65-F5344CB8AC3E}">
        <p14:creationId xmlns:p14="http://schemas.microsoft.com/office/powerpoint/2010/main" val="4137285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323850" y="3357563"/>
            <a:ext cx="8569325" cy="2087562"/>
          </a:xfrm>
        </p:spPr>
        <p:txBody>
          <a:bodyPr/>
          <a:lstStyle/>
          <a:p>
            <a:pPr marL="1524000" eaLnBrk="1" hangingPunct="1">
              <a:lnSpc>
                <a:spcPts val="4800"/>
              </a:lnSpc>
            </a:pPr>
            <a:r>
              <a:rPr lang="en-GB" altLang="de-DE" sz="4700" b="0" smtClean="0">
                <a:latin typeface="Arial Narrow" pitchFamily="34" charset="0"/>
              </a:rPr>
              <a:t>Zug: hohe Verfügbarkeit von </a:t>
            </a:r>
            <a:br>
              <a:rPr lang="en-GB" altLang="de-DE" sz="4700" b="0" smtClean="0">
                <a:latin typeface="Arial Narrow" pitchFamily="34" charset="0"/>
              </a:rPr>
            </a:br>
            <a:r>
              <a:rPr lang="en-GB" altLang="de-DE" sz="4700" b="0" smtClean="0">
                <a:latin typeface="Arial Narrow" pitchFamily="34" charset="0"/>
              </a:rPr>
              <a:t>Fachkräften</a:t>
            </a:r>
            <a:endParaRPr lang="de-CH" altLang="de-DE" sz="4700" b="0" smtClean="0">
              <a:latin typeface="Arial Narrow" pitchFamily="34" charset="0"/>
            </a:endParaRPr>
          </a:p>
        </p:txBody>
      </p:sp>
    </p:spTree>
    <p:extLst>
      <p:ext uri="{BB962C8B-B14F-4D97-AF65-F5344CB8AC3E}">
        <p14:creationId xmlns:p14="http://schemas.microsoft.com/office/powerpoint/2010/main" val="1283772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Inhaltsplatzhalter 2"/>
          <p:cNvSpPr>
            <a:spLocks noGrp="1"/>
          </p:cNvSpPr>
          <p:nvPr>
            <p:ph idx="1"/>
          </p:nvPr>
        </p:nvSpPr>
        <p:spPr>
          <a:xfrm>
            <a:off x="1285875" y="1898650"/>
            <a:ext cx="7489825" cy="4281488"/>
          </a:xfrm>
        </p:spPr>
        <p:txBody>
          <a:bodyPr/>
          <a:lstStyle/>
          <a:p>
            <a:pPr marL="457200" indent="-457200">
              <a:lnSpc>
                <a:spcPts val="3000"/>
              </a:lnSpc>
              <a:buFont typeface="Arial" pitchFamily="34" charset="0"/>
              <a:buChar char="•"/>
            </a:pPr>
            <a:r>
              <a:rPr lang="de-DE" altLang="de-DE" sz="2000" dirty="0" smtClean="0">
                <a:latin typeface="Arial Narrow" pitchFamily="34" charset="0"/>
              </a:rPr>
              <a:t>Zugang zum </a:t>
            </a:r>
            <a:r>
              <a:rPr lang="de-DE" altLang="de-DE" sz="2000" dirty="0" err="1" smtClean="0">
                <a:latin typeface="Arial Narrow" pitchFamily="34" charset="0"/>
              </a:rPr>
              <a:t>grössten</a:t>
            </a:r>
            <a:r>
              <a:rPr lang="de-DE" altLang="de-DE" sz="2000" dirty="0" smtClean="0">
                <a:latin typeface="Arial Narrow" pitchFamily="34" charset="0"/>
              </a:rPr>
              <a:t> Talentpool von ungefähr 1 Mio. aus der </a:t>
            </a:r>
            <a:r>
              <a:rPr lang="de-DE" altLang="de-DE" sz="2000" dirty="0" err="1" smtClean="0">
                <a:latin typeface="Arial Narrow" pitchFamily="34" charset="0"/>
              </a:rPr>
              <a:t>Greater</a:t>
            </a:r>
            <a:r>
              <a:rPr lang="de-DE" altLang="de-DE" sz="2000" dirty="0" smtClean="0">
                <a:latin typeface="Arial Narrow" pitchFamily="34" charset="0"/>
              </a:rPr>
              <a:t> </a:t>
            </a:r>
            <a:r>
              <a:rPr lang="de-DE" altLang="de-DE" sz="2000" dirty="0" err="1" smtClean="0">
                <a:latin typeface="Arial Narrow" pitchFamily="34" charset="0"/>
              </a:rPr>
              <a:t>Zurich</a:t>
            </a:r>
            <a:r>
              <a:rPr lang="de-DE" altLang="de-DE" sz="2000" dirty="0" smtClean="0">
                <a:latin typeface="Arial Narrow" pitchFamily="34" charset="0"/>
              </a:rPr>
              <a:t> Area und der Zentralschweiz</a:t>
            </a:r>
          </a:p>
          <a:p>
            <a:pPr marL="457200" indent="-457200">
              <a:lnSpc>
                <a:spcPts val="3000"/>
              </a:lnSpc>
              <a:buFont typeface="Arial" pitchFamily="34" charset="0"/>
              <a:buChar char="•"/>
            </a:pPr>
            <a:r>
              <a:rPr lang="de-DE" altLang="de-DE" sz="2000" dirty="0" smtClean="0">
                <a:latin typeface="Arial Narrow" pitchFamily="34" charset="0"/>
              </a:rPr>
              <a:t>Zugang zu einem 100 Mio.+ Pool an Talenten aus dem europäischen Raum</a:t>
            </a:r>
          </a:p>
          <a:p>
            <a:pPr marL="457200" indent="-457200">
              <a:lnSpc>
                <a:spcPts val="3000"/>
              </a:lnSpc>
              <a:buFont typeface="Arial" pitchFamily="34" charset="0"/>
              <a:buChar char="•"/>
            </a:pPr>
            <a:r>
              <a:rPr lang="de-DE" altLang="de-DE" sz="2000" dirty="0" smtClean="0">
                <a:latin typeface="Arial Narrow" pitchFamily="34" charset="0"/>
              </a:rPr>
              <a:t>Globale Top-Spezialisten</a:t>
            </a:r>
          </a:p>
          <a:p>
            <a:pPr marL="457200" indent="-457200">
              <a:lnSpc>
                <a:spcPts val="3000"/>
              </a:lnSpc>
              <a:buFont typeface="Arial" pitchFamily="34" charset="0"/>
              <a:buChar char="•"/>
            </a:pPr>
            <a:r>
              <a:rPr lang="de-DE" altLang="de-DE" sz="2000" dirty="0" smtClean="0">
                <a:latin typeface="Arial Narrow" pitchFamily="34" charset="0"/>
              </a:rPr>
              <a:t>Die Region Zürich/Zug/Luzern verfügt über weltweit führende Universitäten und Forschungseinrichtungen (ETH Zürich jahrelang weltweit in den Top 10 platziert und die #1 in Europa)</a:t>
            </a:r>
          </a:p>
        </p:txBody>
      </p:sp>
      <p:sp>
        <p:nvSpPr>
          <p:cNvPr id="133123"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Page </a:t>
            </a:r>
            <a:fld id="{6AD520CD-83E2-456D-A366-092A1F497CB1}" type="slidenum">
              <a:rPr lang="de-CH" altLang="de-DE" sz="900" smtClean="0">
                <a:latin typeface="Arial Narrow" pitchFamily="34" charset="0"/>
              </a:rPr>
              <a:pPr eaLnBrk="1" hangingPunct="1">
                <a:lnSpc>
                  <a:spcPts val="1200"/>
                </a:lnSpc>
                <a:buFontTx/>
                <a:buNone/>
              </a:pPr>
              <a:t>16</a:t>
            </a:fld>
            <a:endParaRPr lang="de-CH" altLang="de-DE" sz="900" smtClean="0">
              <a:latin typeface="Arial Narrow" pitchFamily="34" charset="0"/>
            </a:endParaRPr>
          </a:p>
        </p:txBody>
      </p:sp>
      <p:pic>
        <p:nvPicPr>
          <p:cNvPr id="133124" name="Picture 6" descr="C:\Users\HAFL\Downloads\AB091209-N-048.jpg"/>
          <p:cNvPicPr>
            <a:picLocks noChangeAspect="1" noChangeArrowheads="1"/>
          </p:cNvPicPr>
          <p:nvPr/>
        </p:nvPicPr>
        <p:blipFill>
          <a:blip r:embed="rId2">
            <a:extLst>
              <a:ext uri="{28A0092B-C50C-407E-A947-70E740481C1C}">
                <a14:useLocalDpi xmlns:a14="http://schemas.microsoft.com/office/drawing/2010/main" val="0"/>
              </a:ext>
            </a:extLst>
          </a:blip>
          <a:srcRect t="30289" b="43408"/>
          <a:stretch>
            <a:fillRect/>
          </a:stretch>
        </p:blipFill>
        <p:spPr bwMode="auto">
          <a:xfrm>
            <a:off x="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4"/>
          <p:cNvSpPr>
            <a:spLocks noGrp="1" noChangeArrowheads="1"/>
          </p:cNvSpPr>
          <p:nvPr>
            <p:ph type="title"/>
          </p:nvPr>
        </p:nvSpPr>
        <p:spPr>
          <a:xfrm>
            <a:off x="0" y="765175"/>
            <a:ext cx="9144000" cy="576263"/>
          </a:xfrm>
        </p:spPr>
        <p:txBody>
          <a:bodyPr anchor="ctr"/>
          <a:lstStyle/>
          <a:p>
            <a:pPr marL="1257300" eaLnBrk="1" hangingPunct="1"/>
            <a:r>
              <a:rPr lang="de-CH" altLang="de-DE" sz="3300" b="0" dirty="0" smtClean="0">
                <a:solidFill>
                  <a:schemeClr val="tx1"/>
                </a:solidFill>
                <a:latin typeface="Arial Narrow" pitchFamily="34" charset="0"/>
              </a:rPr>
              <a:t>Magnet für internationale Talente</a:t>
            </a:r>
          </a:p>
        </p:txBody>
      </p:sp>
    </p:spTree>
    <p:extLst>
      <p:ext uri="{BB962C8B-B14F-4D97-AF65-F5344CB8AC3E}">
        <p14:creationId xmlns:p14="http://schemas.microsoft.com/office/powerpoint/2010/main" val="3693087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6625" y="1853825"/>
            <a:ext cx="6331005" cy="42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txBox="1">
            <a:spLocks noChangeArrowheads="1"/>
          </p:cNvSpPr>
          <p:nvPr/>
        </p:nvSpPr>
        <p:spPr>
          <a:xfrm>
            <a:off x="0" y="765175"/>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smtClean="0">
                <a:solidFill>
                  <a:schemeClr val="tx1"/>
                </a:solidFill>
                <a:latin typeface="Arial Narrow" pitchFamily="34" charset="0"/>
              </a:rPr>
              <a:t>Hoher Anteil an hochqualifizierten Arbeitskräften</a:t>
            </a:r>
          </a:p>
        </p:txBody>
      </p:sp>
      <p:sp>
        <p:nvSpPr>
          <p:cNvPr id="8" name="Textfeld 1"/>
          <p:cNvSpPr txBox="1">
            <a:spLocks noChangeArrowheads="1"/>
          </p:cNvSpPr>
          <p:nvPr/>
        </p:nvSpPr>
        <p:spPr bwMode="auto">
          <a:xfrm>
            <a:off x="2591780" y="1367959"/>
            <a:ext cx="3780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800" dirty="0">
                <a:latin typeface="Arial Narrow" pitchFamily="34" charset="0"/>
              </a:rPr>
              <a:t>Personen mit Hochschulabschluss</a:t>
            </a:r>
          </a:p>
        </p:txBody>
      </p:sp>
      <p:sp>
        <p:nvSpPr>
          <p:cNvPr id="9" name="Text Box 4"/>
          <p:cNvSpPr txBox="1">
            <a:spLocks noChangeArrowheads="1"/>
          </p:cNvSpPr>
          <p:nvPr/>
        </p:nvSpPr>
        <p:spPr bwMode="auto">
          <a:xfrm>
            <a:off x="544513" y="6219825"/>
            <a:ext cx="82137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66700" indent="-266700"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a:lnSpc>
                <a:spcPct val="100000"/>
              </a:lnSpc>
              <a:buFontTx/>
              <a:buNone/>
            </a:pPr>
            <a:r>
              <a:rPr lang="en-US" altLang="de-DE" sz="1000" dirty="0" err="1">
                <a:solidFill>
                  <a:srgbClr val="000000"/>
                </a:solidFill>
                <a:latin typeface="Arial Narrow" pitchFamily="34" charset="0"/>
              </a:rPr>
              <a:t>Quelle</a:t>
            </a:r>
            <a:r>
              <a:rPr lang="en-US" altLang="de-DE" sz="1000" dirty="0">
                <a:solidFill>
                  <a:srgbClr val="000000"/>
                </a:solidFill>
                <a:latin typeface="Arial Narrow" pitchFamily="34" charset="0"/>
              </a:rPr>
              <a:t>: </a:t>
            </a:r>
            <a:r>
              <a:rPr lang="en-US" altLang="de-DE" sz="1000" dirty="0" err="1">
                <a:solidFill>
                  <a:srgbClr val="000000"/>
                </a:solidFill>
                <a:latin typeface="Arial Narrow" pitchFamily="34" charset="0"/>
              </a:rPr>
              <a:t>Bundesamt</a:t>
            </a:r>
            <a:r>
              <a:rPr lang="en-US" altLang="de-DE" sz="1000" dirty="0">
                <a:solidFill>
                  <a:srgbClr val="000000"/>
                </a:solidFill>
                <a:latin typeface="Arial Narrow" pitchFamily="34" charset="0"/>
              </a:rPr>
              <a:t> </a:t>
            </a:r>
            <a:r>
              <a:rPr lang="en-US" altLang="de-DE" sz="1000" dirty="0" err="1">
                <a:solidFill>
                  <a:srgbClr val="000000"/>
                </a:solidFill>
                <a:latin typeface="Arial Narrow" pitchFamily="34" charset="0"/>
              </a:rPr>
              <a:t>für</a:t>
            </a:r>
            <a:r>
              <a:rPr lang="en-US" altLang="de-DE" sz="1000" dirty="0">
                <a:solidFill>
                  <a:srgbClr val="000000"/>
                </a:solidFill>
                <a:latin typeface="Arial Narrow" pitchFamily="34" charset="0"/>
              </a:rPr>
              <a:t> </a:t>
            </a:r>
            <a:r>
              <a:rPr lang="en-US" altLang="de-DE" sz="1000" dirty="0" err="1">
                <a:solidFill>
                  <a:srgbClr val="000000"/>
                </a:solidFill>
                <a:latin typeface="Arial Narrow" pitchFamily="34" charset="0"/>
              </a:rPr>
              <a:t>Statistik</a:t>
            </a:r>
            <a:r>
              <a:rPr lang="en-US" altLang="de-DE" sz="1000" dirty="0">
                <a:solidFill>
                  <a:srgbClr val="000000"/>
                </a:solidFill>
                <a:latin typeface="Arial Narrow" pitchFamily="34" charset="0"/>
              </a:rPr>
              <a:t>, </a:t>
            </a:r>
            <a:r>
              <a:rPr lang="en-US" altLang="de-DE" sz="1000" dirty="0" err="1">
                <a:solidFill>
                  <a:srgbClr val="000000"/>
                </a:solidFill>
                <a:latin typeface="Arial Narrow" pitchFamily="34" charset="0"/>
              </a:rPr>
              <a:t>Geostat</a:t>
            </a:r>
            <a:r>
              <a:rPr lang="en-US" altLang="de-DE" sz="1000" dirty="0">
                <a:solidFill>
                  <a:srgbClr val="000000"/>
                </a:solidFill>
                <a:latin typeface="Arial Narrow" pitchFamily="34" charset="0"/>
              </a:rPr>
              <a:t>, Credit Suisse</a:t>
            </a:r>
            <a:endParaRPr lang="de-CH" altLang="de-DE" sz="1000" dirty="0">
              <a:solidFill>
                <a:srgbClr val="000000"/>
              </a:solidFill>
              <a:latin typeface="Arial Narrow" pitchFamily="34" charset="0"/>
            </a:endParaRPr>
          </a:p>
        </p:txBody>
      </p:sp>
      <p:sp>
        <p:nvSpPr>
          <p:cNvPr id="4" name="Foliennummernplatzhalter 3"/>
          <p:cNvSpPr>
            <a:spLocks noGrp="1"/>
          </p:cNvSpPr>
          <p:nvPr>
            <p:ph type="sldNum" sz="quarter" idx="11"/>
          </p:nvPr>
        </p:nvSpPr>
        <p:spPr/>
        <p:txBody>
          <a:bodyPr/>
          <a:lstStyle/>
          <a:p>
            <a:pPr>
              <a:defRPr/>
            </a:pPr>
            <a:fld id="{D50A33D0-095A-4D60-AD21-0A93A506942C}" type="slidenum">
              <a:rPr lang="en-US" smtClean="0"/>
              <a:pPr>
                <a:defRPr/>
              </a:pPr>
              <a:t>17</a:t>
            </a:fld>
            <a:endParaRPr lang="en-US" dirty="0"/>
          </a:p>
        </p:txBody>
      </p:sp>
    </p:spTree>
    <p:extLst>
      <p:ext uri="{BB962C8B-B14F-4D97-AF65-F5344CB8AC3E}">
        <p14:creationId xmlns:p14="http://schemas.microsoft.com/office/powerpoint/2010/main" val="3054526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4618038" y="5386888"/>
            <a:ext cx="4185465" cy="524695"/>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algn="ctr">
              <a:lnSpc>
                <a:spcPct val="50000"/>
              </a:lnSpc>
              <a:spcBef>
                <a:spcPct val="50000"/>
              </a:spcBef>
              <a:buFontTx/>
              <a:buNone/>
              <a:defRPr/>
            </a:pPr>
            <a:r>
              <a:rPr lang="en-US" altLang="de-DE" sz="1800" dirty="0" err="1">
                <a:latin typeface="Arial Narrow" pitchFamily="34" charset="0"/>
              </a:rPr>
              <a:t>Schiene</a:t>
            </a:r>
            <a:r>
              <a:rPr lang="en-US" altLang="de-DE" sz="1800" dirty="0" smtClean="0">
                <a:latin typeface="Arial Narrow" pitchFamily="34" charset="0"/>
              </a:rPr>
              <a:t>:</a:t>
            </a:r>
            <a:r>
              <a:rPr lang="de-DE" altLang="de-DE" sz="1800" dirty="0" smtClean="0">
                <a:latin typeface="Arial Narrow" pitchFamily="34" charset="0"/>
                <a:cs typeface="Arial Nari"/>
              </a:rPr>
              <a:t> </a:t>
            </a:r>
            <a:r>
              <a:rPr lang="en-US" altLang="de-DE" sz="1800" dirty="0" err="1">
                <a:latin typeface="Arial Narrow" pitchFamily="34" charset="0"/>
              </a:rPr>
              <a:t>Zahlreiche</a:t>
            </a:r>
            <a:r>
              <a:rPr lang="en-US" altLang="de-DE" sz="1800" dirty="0">
                <a:latin typeface="Arial Narrow" pitchFamily="34" charset="0"/>
              </a:rPr>
              <a:t> </a:t>
            </a:r>
            <a:r>
              <a:rPr lang="en-US" altLang="de-DE" sz="1800" dirty="0" err="1" smtClean="0">
                <a:latin typeface="Arial Narrow" pitchFamily="34" charset="0"/>
              </a:rPr>
              <a:t>Direktverbindungen</a:t>
            </a:r>
            <a:r>
              <a:rPr lang="en-US" altLang="de-DE" sz="1800" dirty="0" smtClean="0">
                <a:latin typeface="Arial Narrow" pitchFamily="34" charset="0"/>
              </a:rPr>
              <a:t> </a:t>
            </a:r>
          </a:p>
          <a:p>
            <a:pPr algn="ctr">
              <a:lnSpc>
                <a:spcPct val="50000"/>
              </a:lnSpc>
              <a:spcBef>
                <a:spcPct val="50000"/>
              </a:spcBef>
              <a:buFontTx/>
              <a:buNone/>
              <a:defRPr/>
            </a:pPr>
            <a:r>
              <a:rPr lang="en-US" altLang="de-DE" sz="1800" dirty="0" smtClean="0">
                <a:latin typeface="Arial Narrow" pitchFamily="34" charset="0"/>
              </a:rPr>
              <a:t>   in </a:t>
            </a:r>
            <a:r>
              <a:rPr lang="en-US" altLang="de-DE" sz="1800" dirty="0" err="1" smtClean="0">
                <a:latin typeface="Arial Narrow" pitchFamily="34" charset="0"/>
              </a:rPr>
              <a:t>Europäische</a:t>
            </a:r>
            <a:r>
              <a:rPr lang="en-US" altLang="de-DE" sz="1800" dirty="0" smtClean="0">
                <a:latin typeface="Arial Narrow" pitchFamily="34" charset="0"/>
              </a:rPr>
              <a:t> </a:t>
            </a:r>
            <a:r>
              <a:rPr lang="en-US" altLang="de-DE" sz="1800" dirty="0" err="1" smtClean="0">
                <a:latin typeface="Arial Narrow" pitchFamily="34" charset="0"/>
              </a:rPr>
              <a:t>Städte</a:t>
            </a:r>
            <a:endParaRPr lang="de-DE" altLang="de-DE" sz="1800" dirty="0" smtClean="0">
              <a:latin typeface="Arial Narrow" pitchFamily="34" charset="0"/>
              <a:cs typeface="Arial Nari"/>
            </a:endParaRPr>
          </a:p>
        </p:txBody>
      </p:sp>
      <p:pic>
        <p:nvPicPr>
          <p:cNvPr id="10" name="Picture 2" descr="\\0000osnt02.msworld.zg.ch\Home2\KUDR\desktop\Unbenan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27171"/>
            <a:ext cx="4305740" cy="3371636"/>
          </a:xfrm>
          <a:prstGeom prst="rect">
            <a:avLst/>
          </a:prstGeom>
          <a:noFill/>
          <a:extLst>
            <a:ext uri="{909E8E84-426E-40DD-AFC4-6F175D3DCCD1}">
              <a14:hiddenFill xmlns:a14="http://schemas.microsoft.com/office/drawing/2010/main">
                <a:solidFill>
                  <a:srgbClr val="FFFFFF"/>
                </a:solidFill>
              </a14:hiddenFill>
            </a:ext>
          </a:extLst>
        </p:spPr>
      </p:pic>
      <p:sp>
        <p:nvSpPr>
          <p:cNvPr id="68611" name="Text Box 2"/>
          <p:cNvSpPr txBox="1">
            <a:spLocks noChangeArrowheads="1"/>
          </p:cNvSpPr>
          <p:nvPr/>
        </p:nvSpPr>
        <p:spPr bwMode="auto">
          <a:xfrm>
            <a:off x="611560" y="5426075"/>
            <a:ext cx="4230470" cy="230832"/>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algn="ctr">
              <a:lnSpc>
                <a:spcPct val="50000"/>
              </a:lnSpc>
              <a:spcBef>
                <a:spcPct val="50000"/>
              </a:spcBef>
              <a:buFontTx/>
              <a:buNone/>
              <a:defRPr/>
            </a:pPr>
            <a:r>
              <a:rPr lang="de-DE" altLang="de-DE" sz="1800" dirty="0" smtClean="0">
                <a:latin typeface="Arial Narrow" pitchFamily="34" charset="0"/>
                <a:cs typeface="Arial Nari"/>
              </a:rPr>
              <a:t>Total: Zupendler: 39'200 , Wegpendler: 21'000</a:t>
            </a:r>
          </a:p>
        </p:txBody>
      </p:sp>
      <p:sp>
        <p:nvSpPr>
          <p:cNvPr id="68612" name="Text Box 3"/>
          <p:cNvSpPr txBox="1">
            <a:spLocks noChangeArrowheads="1"/>
          </p:cNvSpPr>
          <p:nvPr/>
        </p:nvSpPr>
        <p:spPr bwMode="auto">
          <a:xfrm>
            <a:off x="6102350" y="6173788"/>
            <a:ext cx="2747963" cy="246062"/>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algn="r" eaLnBrk="1" hangingPunct="1">
              <a:lnSpc>
                <a:spcPct val="100000"/>
              </a:lnSpc>
              <a:spcBef>
                <a:spcPct val="50000"/>
              </a:spcBef>
              <a:buFontTx/>
              <a:buNone/>
              <a:defRPr/>
            </a:pPr>
            <a:r>
              <a:rPr lang="de-CH" altLang="de-DE" sz="1000" dirty="0" smtClean="0">
                <a:latin typeface="Arial Narrow" pitchFamily="34" charset="0"/>
                <a:cs typeface="Arial Nari"/>
              </a:rPr>
              <a:t>Quelle: </a:t>
            </a:r>
            <a:r>
              <a:rPr lang="de-CH" altLang="de-DE" sz="1000" dirty="0" err="1" smtClean="0">
                <a:latin typeface="Arial Narrow" pitchFamily="34" charset="0"/>
                <a:cs typeface="Arial Nari"/>
              </a:rPr>
              <a:t>Microcensus</a:t>
            </a:r>
            <a:r>
              <a:rPr lang="de-CH" altLang="de-DE" sz="1000" dirty="0" smtClean="0">
                <a:latin typeface="Arial Narrow" pitchFamily="34" charset="0"/>
                <a:cs typeface="Arial Nari"/>
              </a:rPr>
              <a:t> Mobilität und Verkehr; BFS 2018</a:t>
            </a:r>
          </a:p>
        </p:txBody>
      </p:sp>
      <p:sp>
        <p:nvSpPr>
          <p:cNvPr id="135173" name="Textfeld 1"/>
          <p:cNvSpPr txBox="1">
            <a:spLocks noChangeArrowheads="1"/>
          </p:cNvSpPr>
          <p:nvPr/>
        </p:nvSpPr>
        <p:spPr bwMode="auto">
          <a:xfrm>
            <a:off x="4618038" y="2114550"/>
            <a:ext cx="13493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r>
              <a:rPr lang="de-CH" altLang="de-DE" sz="1800">
                <a:latin typeface="Arial Narrow" pitchFamily="34" charset="0"/>
                <a:cs typeface="Arial Nari"/>
              </a:rPr>
              <a:t>Flugverkehr:</a:t>
            </a:r>
          </a:p>
        </p:txBody>
      </p:sp>
      <p:sp>
        <p:nvSpPr>
          <p:cNvPr id="135174"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ts val="1200"/>
              </a:lnSpc>
              <a:buFontTx/>
              <a:buNone/>
            </a:pPr>
            <a:fld id="{BF82C71F-41C6-4B0B-A601-ADB8BC0E5E98}" type="slidenum">
              <a:rPr lang="de-CH" altLang="de-DE" sz="900" smtClean="0">
                <a:latin typeface="Arial Narrow" pitchFamily="34" charset="0"/>
                <a:cs typeface="Arial Nari"/>
              </a:rPr>
              <a:pPr eaLnBrk="1" hangingPunct="1">
                <a:lnSpc>
                  <a:spcPts val="1200"/>
                </a:lnSpc>
                <a:buFontTx/>
                <a:buNone/>
              </a:pPr>
              <a:t>18</a:t>
            </a:fld>
            <a:endParaRPr lang="de-CH" altLang="de-DE" sz="900" smtClean="0">
              <a:latin typeface="Arial Narrow" pitchFamily="34" charset="0"/>
              <a:cs typeface="Arial Nari"/>
            </a:endParaRPr>
          </a:p>
        </p:txBody>
      </p:sp>
      <p:sp>
        <p:nvSpPr>
          <p:cNvPr id="11" name="Rectangle 2"/>
          <p:cNvSpPr txBox="1">
            <a:spLocks noChangeArrowheads="1"/>
          </p:cNvSpPr>
          <p:nvPr/>
        </p:nvSpPr>
        <p:spPr>
          <a:xfrm>
            <a:off x="0" y="942975"/>
            <a:ext cx="9144000" cy="685800"/>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cs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cs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cs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cs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cs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cs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cs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cs typeface="Arial" pitchFamily="34" charset="0"/>
              </a:defRPr>
            </a:lvl9pPr>
          </a:lstStyle>
          <a:p>
            <a:pPr marL="1165225" eaLnBrk="1" hangingPunct="1">
              <a:defRPr/>
            </a:pPr>
            <a:r>
              <a:rPr lang="de-CH" altLang="de-DE" sz="3300" b="0" kern="0" dirty="0" smtClean="0">
                <a:solidFill>
                  <a:schemeClr val="tx1"/>
                </a:solidFill>
                <a:latin typeface="Arial Narrow" pitchFamily="34" charset="0"/>
              </a:rPr>
              <a:t>Zugang aufgrund der zentralen Lage in Europa </a:t>
            </a:r>
          </a:p>
          <a:p>
            <a:pPr marL="1165225" eaLnBrk="1" hangingPunct="1">
              <a:defRPr/>
            </a:pPr>
            <a:r>
              <a:rPr lang="de-CH" altLang="de-DE" sz="3300" b="0" kern="0" dirty="0" smtClean="0">
                <a:solidFill>
                  <a:schemeClr val="tx1"/>
                </a:solidFill>
                <a:latin typeface="Arial Narrow" pitchFamily="34" charset="0"/>
              </a:rPr>
              <a:t>und der Schweiz </a:t>
            </a:r>
          </a:p>
        </p:txBody>
      </p:sp>
      <p:pic>
        <p:nvPicPr>
          <p:cNvPr id="13" name="Picture 2" descr="C:\Users\BULV\AppData\Local\Temp\grafik-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1" r="20547"/>
          <a:stretch/>
        </p:blipFill>
        <p:spPr bwMode="auto">
          <a:xfrm>
            <a:off x="863790" y="2066152"/>
            <a:ext cx="3573195" cy="3132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71600" y="2145884"/>
            <a:ext cx="2160240" cy="338554"/>
          </a:xfrm>
          <a:prstGeom prst="rect">
            <a:avLst/>
          </a:prstGeom>
          <a:noFill/>
        </p:spPr>
        <p:txBody>
          <a:bodyPr wrap="square" rtlCol="0">
            <a:spAutoFit/>
          </a:bodyPr>
          <a:lstStyle/>
          <a:p>
            <a:r>
              <a:rPr lang="de-CH" sz="1600" dirty="0" smtClean="0"/>
              <a:t>2015 - 2017</a:t>
            </a:r>
            <a:endParaRPr lang="de-CH" sz="1600" dirty="0"/>
          </a:p>
        </p:txBody>
      </p:sp>
    </p:spTree>
    <p:extLst>
      <p:ext uri="{BB962C8B-B14F-4D97-AF65-F5344CB8AC3E}">
        <p14:creationId xmlns:p14="http://schemas.microsoft.com/office/powerpoint/2010/main" val="1128671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r>
              <a:rPr lang="de-CH" dirty="0" smtClean="0"/>
              <a:t> </a:t>
            </a:r>
            <a:fld id="{16AC8048-3F8B-4C83-9BE7-0B951F74F691}" type="slidenum">
              <a:rPr lang="de-CH" smtClean="0"/>
              <a:pPr>
                <a:defRPr/>
              </a:pPr>
              <a:t>19</a:t>
            </a:fld>
            <a:endParaRPr lang="de-CH" dirty="0"/>
          </a:p>
        </p:txBody>
      </p:sp>
      <p:sp>
        <p:nvSpPr>
          <p:cNvPr id="3" name="Textfeld 2"/>
          <p:cNvSpPr txBox="1"/>
          <p:nvPr/>
        </p:nvSpPr>
        <p:spPr>
          <a:xfrm>
            <a:off x="3219597" y="2529825"/>
            <a:ext cx="1935215" cy="246221"/>
          </a:xfrm>
          <a:prstGeom prst="rect">
            <a:avLst/>
          </a:prstGeom>
          <a:noFill/>
        </p:spPr>
        <p:txBody>
          <a:bodyPr wrap="square" rtlCol="0">
            <a:spAutoFit/>
          </a:bodyPr>
          <a:lstStyle/>
          <a:p>
            <a:r>
              <a:rPr lang="de-CH" sz="1000" b="1" dirty="0" smtClean="0">
                <a:solidFill>
                  <a:schemeClr val="bg1"/>
                </a:solidFill>
              </a:rPr>
              <a:t>Kanton Luzern</a:t>
            </a:r>
            <a:endParaRPr lang="de-CH" sz="1000" b="1" dirty="0">
              <a:solidFill>
                <a:schemeClr val="bg1"/>
              </a:solidFill>
            </a:endParaRPr>
          </a:p>
        </p:txBody>
      </p:sp>
      <p:sp>
        <p:nvSpPr>
          <p:cNvPr id="8" name="Pfeil nach rechts 7"/>
          <p:cNvSpPr/>
          <p:nvPr/>
        </p:nvSpPr>
        <p:spPr>
          <a:xfrm rot="19826306">
            <a:off x="4300755" y="2526413"/>
            <a:ext cx="661162" cy="178097"/>
          </a:xfrm>
          <a:prstGeom prst="rightArrow">
            <a:avLst>
              <a:gd name="adj1" fmla="val 50000"/>
              <a:gd name="adj2" fmla="val 1738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269320" name="Gruppieren 269319"/>
          <p:cNvGrpSpPr/>
          <p:nvPr/>
        </p:nvGrpSpPr>
        <p:grpSpPr>
          <a:xfrm>
            <a:off x="772739" y="1263507"/>
            <a:ext cx="6677085" cy="4711537"/>
            <a:chOff x="1601670" y="1117524"/>
            <a:chExt cx="6045409" cy="4011323"/>
          </a:xfrm>
        </p:grpSpPr>
        <p:pic>
          <p:nvPicPr>
            <p:cNvPr id="269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988" y="1137872"/>
              <a:ext cx="5427664"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1601670" y="3609019"/>
              <a:ext cx="2079684" cy="246221"/>
            </a:xfrm>
            <a:prstGeom prst="rect">
              <a:avLst/>
            </a:prstGeom>
            <a:noFill/>
          </p:spPr>
          <p:txBody>
            <a:bodyPr wrap="square" rtlCol="0">
              <a:spAutoFit/>
            </a:bodyPr>
            <a:lstStyle/>
            <a:p>
              <a:r>
                <a:rPr lang="de-CH" sz="1000" b="1" dirty="0" smtClean="0"/>
                <a:t>Kanton Bern</a:t>
              </a:r>
              <a:endParaRPr lang="de-CH" sz="1000" b="1" dirty="0"/>
            </a:p>
          </p:txBody>
        </p:sp>
        <p:sp>
          <p:nvSpPr>
            <p:cNvPr id="5" name="Textfeld 4"/>
            <p:cNvSpPr txBox="1"/>
            <p:nvPr/>
          </p:nvSpPr>
          <p:spPr>
            <a:xfrm>
              <a:off x="3501088" y="1117524"/>
              <a:ext cx="2385265" cy="246221"/>
            </a:xfrm>
            <a:prstGeom prst="rect">
              <a:avLst/>
            </a:prstGeom>
            <a:noFill/>
          </p:spPr>
          <p:txBody>
            <a:bodyPr wrap="square" rtlCol="0">
              <a:spAutoFit/>
            </a:bodyPr>
            <a:lstStyle/>
            <a:p>
              <a:r>
                <a:rPr lang="de-CH" sz="1000" b="1" dirty="0" smtClean="0"/>
                <a:t>Kanton Aargau</a:t>
              </a:r>
              <a:endParaRPr lang="de-CH" sz="1000" b="1" dirty="0"/>
            </a:p>
          </p:txBody>
        </p:sp>
        <p:sp>
          <p:nvSpPr>
            <p:cNvPr id="6" name="Textfeld 5"/>
            <p:cNvSpPr txBox="1"/>
            <p:nvPr/>
          </p:nvSpPr>
          <p:spPr>
            <a:xfrm>
              <a:off x="4888450" y="2251798"/>
              <a:ext cx="1800200" cy="246221"/>
            </a:xfrm>
            <a:prstGeom prst="rect">
              <a:avLst/>
            </a:prstGeom>
            <a:noFill/>
          </p:spPr>
          <p:txBody>
            <a:bodyPr wrap="square" rtlCol="0">
              <a:spAutoFit/>
            </a:bodyPr>
            <a:lstStyle/>
            <a:p>
              <a:r>
                <a:rPr lang="de-CH" sz="1000" b="1" dirty="0" smtClean="0"/>
                <a:t>Kanton Zug</a:t>
              </a:r>
              <a:endParaRPr lang="de-CH" sz="1000" b="1" dirty="0"/>
            </a:p>
          </p:txBody>
        </p:sp>
        <p:sp>
          <p:nvSpPr>
            <p:cNvPr id="7" name="Textfeld 6"/>
            <p:cNvSpPr txBox="1"/>
            <p:nvPr/>
          </p:nvSpPr>
          <p:spPr>
            <a:xfrm>
              <a:off x="5351824" y="2572534"/>
              <a:ext cx="2295255" cy="246221"/>
            </a:xfrm>
            <a:prstGeom prst="rect">
              <a:avLst/>
            </a:prstGeom>
            <a:noFill/>
          </p:spPr>
          <p:txBody>
            <a:bodyPr wrap="square" rtlCol="0">
              <a:spAutoFit/>
            </a:bodyPr>
            <a:lstStyle/>
            <a:p>
              <a:r>
                <a:rPr lang="de-CH" sz="1000" b="1" dirty="0" smtClean="0"/>
                <a:t>Kanton Schwyz</a:t>
              </a:r>
              <a:endParaRPr lang="de-CH" sz="1000" b="1" dirty="0"/>
            </a:p>
          </p:txBody>
        </p:sp>
        <p:sp>
          <p:nvSpPr>
            <p:cNvPr id="9" name="Pfeil nach rechts 8"/>
            <p:cNvSpPr/>
            <p:nvPr/>
          </p:nvSpPr>
          <p:spPr>
            <a:xfrm>
              <a:off x="4508793" y="2960959"/>
              <a:ext cx="1368351" cy="234584"/>
            </a:xfrm>
            <a:prstGeom prst="rightArrow">
              <a:avLst>
                <a:gd name="adj1" fmla="val 50000"/>
                <a:gd name="adj2" fmla="val 12058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Pfeil nach rechts 9"/>
            <p:cNvSpPr/>
            <p:nvPr/>
          </p:nvSpPr>
          <p:spPr>
            <a:xfrm rot="16804713">
              <a:off x="3500096" y="1769913"/>
              <a:ext cx="1075054" cy="379170"/>
            </a:xfrm>
            <a:prstGeom prst="rightArrow">
              <a:avLst>
                <a:gd name="adj1" fmla="val 50000"/>
                <a:gd name="adj2" fmla="val 6795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Pfeil nach rechts 10"/>
            <p:cNvSpPr/>
            <p:nvPr/>
          </p:nvSpPr>
          <p:spPr>
            <a:xfrm rot="9474883">
              <a:off x="2370267" y="3278121"/>
              <a:ext cx="1318211" cy="234588"/>
            </a:xfrm>
            <a:prstGeom prst="rightArrow">
              <a:avLst>
                <a:gd name="adj1" fmla="val 50000"/>
                <a:gd name="adj2" fmla="val 10555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Pfeil nach unten 11"/>
            <p:cNvSpPr/>
            <p:nvPr/>
          </p:nvSpPr>
          <p:spPr>
            <a:xfrm rot="20560032">
              <a:off x="4146458" y="2993385"/>
              <a:ext cx="415641" cy="1298761"/>
            </a:xfrm>
            <a:prstGeom prst="downArrow">
              <a:avLst/>
            </a:prstGeom>
            <a:solidFill>
              <a:schemeClr val="accent1">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Pfeil nach unten 12"/>
            <p:cNvSpPr/>
            <p:nvPr/>
          </p:nvSpPr>
          <p:spPr>
            <a:xfrm rot="14063357">
              <a:off x="4782138" y="1099243"/>
              <a:ext cx="440622" cy="1359870"/>
            </a:xfrm>
            <a:prstGeom prst="downArrow">
              <a:avLst>
                <a:gd name="adj1" fmla="val 50000"/>
                <a:gd name="adj2" fmla="val 8024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p:cNvSpPr txBox="1"/>
            <p:nvPr/>
          </p:nvSpPr>
          <p:spPr>
            <a:xfrm>
              <a:off x="5429455" y="1562380"/>
              <a:ext cx="2139991" cy="246221"/>
            </a:xfrm>
            <a:prstGeom prst="rect">
              <a:avLst/>
            </a:prstGeom>
            <a:noFill/>
          </p:spPr>
          <p:txBody>
            <a:bodyPr wrap="square" rtlCol="0">
              <a:spAutoFit/>
            </a:bodyPr>
            <a:lstStyle/>
            <a:p>
              <a:r>
                <a:rPr lang="de-CH" sz="1000" b="1" dirty="0" smtClean="0"/>
                <a:t>Kanton Zürich</a:t>
              </a:r>
              <a:endParaRPr lang="de-CH" sz="1000" b="1" dirty="0"/>
            </a:p>
          </p:txBody>
        </p:sp>
        <p:sp>
          <p:nvSpPr>
            <p:cNvPr id="15" name="Pfeil nach unten 14"/>
            <p:cNvSpPr/>
            <p:nvPr/>
          </p:nvSpPr>
          <p:spPr>
            <a:xfrm rot="3257323">
              <a:off x="4686620" y="955415"/>
              <a:ext cx="308690" cy="1287816"/>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p:cNvSpPr txBox="1"/>
            <p:nvPr/>
          </p:nvSpPr>
          <p:spPr>
            <a:xfrm rot="19527643">
              <a:off x="4541732" y="1788323"/>
              <a:ext cx="573779" cy="276999"/>
            </a:xfrm>
            <a:prstGeom prst="rect">
              <a:avLst/>
            </a:prstGeom>
            <a:noFill/>
          </p:spPr>
          <p:txBody>
            <a:bodyPr wrap="square" rtlCol="0">
              <a:spAutoFit/>
            </a:bodyPr>
            <a:lstStyle/>
            <a:p>
              <a:r>
                <a:rPr lang="de-CH" sz="1200" b="1" dirty="0" smtClean="0"/>
                <a:t>7'600</a:t>
              </a:r>
              <a:endParaRPr lang="de-CH" sz="1200" b="1" dirty="0"/>
            </a:p>
          </p:txBody>
        </p:sp>
        <p:sp>
          <p:nvSpPr>
            <p:cNvPr id="17" name="Textfeld 16"/>
            <p:cNvSpPr txBox="1"/>
            <p:nvPr/>
          </p:nvSpPr>
          <p:spPr>
            <a:xfrm rot="19275615">
              <a:off x="4364640" y="1608697"/>
              <a:ext cx="585137" cy="276999"/>
            </a:xfrm>
            <a:prstGeom prst="rect">
              <a:avLst/>
            </a:prstGeom>
            <a:noFill/>
          </p:spPr>
          <p:txBody>
            <a:bodyPr wrap="square" rtlCol="0">
              <a:spAutoFit/>
            </a:bodyPr>
            <a:lstStyle/>
            <a:p>
              <a:r>
                <a:rPr lang="de-CH" sz="1200" b="1" dirty="0" smtClean="0"/>
                <a:t>4'200</a:t>
              </a:r>
              <a:endParaRPr lang="de-CH" sz="1200" b="1" dirty="0"/>
            </a:p>
          </p:txBody>
        </p:sp>
        <p:sp>
          <p:nvSpPr>
            <p:cNvPr id="18" name="Pfeil nach rechts 17"/>
            <p:cNvSpPr/>
            <p:nvPr/>
          </p:nvSpPr>
          <p:spPr>
            <a:xfrm rot="20370640">
              <a:off x="2305096" y="3117590"/>
              <a:ext cx="1349057" cy="234686"/>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Pfeil nach rechts 18"/>
            <p:cNvSpPr/>
            <p:nvPr/>
          </p:nvSpPr>
          <p:spPr>
            <a:xfrm rot="6097584">
              <a:off x="3185247" y="1698258"/>
              <a:ext cx="1097699" cy="457131"/>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Pfeil nach rechts 19"/>
            <p:cNvSpPr/>
            <p:nvPr/>
          </p:nvSpPr>
          <p:spPr>
            <a:xfrm rot="10800000">
              <a:off x="4484149" y="2808074"/>
              <a:ext cx="1392993" cy="238503"/>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Pfeil nach rechts 20"/>
            <p:cNvSpPr/>
            <p:nvPr/>
          </p:nvSpPr>
          <p:spPr>
            <a:xfrm rot="15230194">
              <a:off x="3332091" y="3453976"/>
              <a:ext cx="1288446" cy="595883"/>
            </a:xfrm>
            <a:prstGeom prst="rightArrow">
              <a:avLst/>
            </a:prstGeom>
            <a:solidFill>
              <a:schemeClr val="accent1">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Pfeil nach rechts 21"/>
            <p:cNvSpPr/>
            <p:nvPr/>
          </p:nvSpPr>
          <p:spPr>
            <a:xfrm rot="20902137">
              <a:off x="4076939" y="2112814"/>
              <a:ext cx="956981" cy="51509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4" name="Pfeil nach unten 23"/>
            <p:cNvSpPr/>
            <p:nvPr/>
          </p:nvSpPr>
          <p:spPr>
            <a:xfrm rot="4751542">
              <a:off x="4435524" y="2225498"/>
              <a:ext cx="244948" cy="796547"/>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Textfeld 24"/>
            <p:cNvSpPr txBox="1"/>
            <p:nvPr/>
          </p:nvSpPr>
          <p:spPr>
            <a:xfrm rot="16993701">
              <a:off x="3237420" y="1638978"/>
              <a:ext cx="1070298" cy="276999"/>
            </a:xfrm>
            <a:prstGeom prst="rect">
              <a:avLst/>
            </a:prstGeom>
            <a:noFill/>
          </p:spPr>
          <p:txBody>
            <a:bodyPr wrap="square" rtlCol="0">
              <a:spAutoFit/>
            </a:bodyPr>
            <a:lstStyle/>
            <a:p>
              <a:r>
                <a:rPr lang="de-CH" sz="1200" b="1" dirty="0" smtClean="0"/>
                <a:t>9'300</a:t>
              </a:r>
              <a:endParaRPr lang="de-CH" sz="1200" b="1" dirty="0"/>
            </a:p>
          </p:txBody>
        </p:sp>
        <p:sp>
          <p:nvSpPr>
            <p:cNvPr id="26" name="Textfeld 25"/>
            <p:cNvSpPr txBox="1"/>
            <p:nvPr/>
          </p:nvSpPr>
          <p:spPr>
            <a:xfrm rot="16850026">
              <a:off x="3707343" y="1923919"/>
              <a:ext cx="611803" cy="276999"/>
            </a:xfrm>
            <a:prstGeom prst="rect">
              <a:avLst/>
            </a:prstGeom>
            <a:noFill/>
          </p:spPr>
          <p:txBody>
            <a:bodyPr wrap="square" rtlCol="0">
              <a:spAutoFit/>
            </a:bodyPr>
            <a:lstStyle/>
            <a:p>
              <a:r>
                <a:rPr lang="de-CH" sz="1200" b="1" dirty="0" smtClean="0"/>
                <a:t>7'800</a:t>
              </a:r>
              <a:endParaRPr lang="de-CH" sz="1200" b="1" dirty="0"/>
            </a:p>
          </p:txBody>
        </p:sp>
        <p:sp>
          <p:nvSpPr>
            <p:cNvPr id="27" name="Textfeld 26"/>
            <p:cNvSpPr txBox="1"/>
            <p:nvPr/>
          </p:nvSpPr>
          <p:spPr>
            <a:xfrm rot="21044227">
              <a:off x="4263578" y="2476961"/>
              <a:ext cx="694824" cy="276999"/>
            </a:xfrm>
            <a:prstGeom prst="rect">
              <a:avLst/>
            </a:prstGeom>
            <a:noFill/>
          </p:spPr>
          <p:txBody>
            <a:bodyPr wrap="square" rtlCol="0">
              <a:spAutoFit/>
            </a:bodyPr>
            <a:lstStyle/>
            <a:p>
              <a:r>
                <a:rPr lang="de-CH" sz="1200" b="1" dirty="0" smtClean="0"/>
                <a:t>4'500</a:t>
              </a:r>
              <a:endParaRPr lang="de-CH" sz="1200" b="1" dirty="0"/>
            </a:p>
          </p:txBody>
        </p:sp>
        <p:sp>
          <p:nvSpPr>
            <p:cNvPr id="28" name="Textfeld 27"/>
            <p:cNvSpPr txBox="1"/>
            <p:nvPr/>
          </p:nvSpPr>
          <p:spPr>
            <a:xfrm rot="20928189">
              <a:off x="4179882" y="2195344"/>
              <a:ext cx="1011303" cy="276999"/>
            </a:xfrm>
            <a:prstGeom prst="rect">
              <a:avLst/>
            </a:prstGeom>
            <a:noFill/>
          </p:spPr>
          <p:txBody>
            <a:bodyPr wrap="square" rtlCol="0">
              <a:spAutoFit/>
            </a:bodyPr>
            <a:lstStyle/>
            <a:p>
              <a:r>
                <a:rPr lang="de-CH" sz="1200" b="1" dirty="0" smtClean="0"/>
                <a:t>11'700</a:t>
              </a:r>
              <a:endParaRPr lang="de-CH" sz="1200" b="1" dirty="0"/>
            </a:p>
          </p:txBody>
        </p:sp>
        <p:sp>
          <p:nvSpPr>
            <p:cNvPr id="29" name="Textfeld 28"/>
            <p:cNvSpPr txBox="1"/>
            <p:nvPr/>
          </p:nvSpPr>
          <p:spPr>
            <a:xfrm>
              <a:off x="4907479" y="2791647"/>
              <a:ext cx="494666" cy="276999"/>
            </a:xfrm>
            <a:prstGeom prst="rect">
              <a:avLst/>
            </a:prstGeom>
            <a:noFill/>
          </p:spPr>
          <p:txBody>
            <a:bodyPr wrap="square" rtlCol="0">
              <a:spAutoFit/>
            </a:bodyPr>
            <a:lstStyle/>
            <a:p>
              <a:r>
                <a:rPr lang="de-CH" sz="1200" b="1" dirty="0" smtClean="0"/>
                <a:t>3'900</a:t>
              </a:r>
              <a:endParaRPr lang="de-CH" sz="1200" b="1" dirty="0"/>
            </a:p>
          </p:txBody>
        </p:sp>
        <p:sp>
          <p:nvSpPr>
            <p:cNvPr id="30" name="Textfeld 29"/>
            <p:cNvSpPr txBox="1"/>
            <p:nvPr/>
          </p:nvSpPr>
          <p:spPr>
            <a:xfrm>
              <a:off x="4907479" y="2954001"/>
              <a:ext cx="576567" cy="276999"/>
            </a:xfrm>
            <a:prstGeom prst="rect">
              <a:avLst/>
            </a:prstGeom>
            <a:noFill/>
          </p:spPr>
          <p:txBody>
            <a:bodyPr wrap="square" rtlCol="0">
              <a:spAutoFit/>
            </a:bodyPr>
            <a:lstStyle/>
            <a:p>
              <a:r>
                <a:rPr lang="de-CH" sz="1200" b="1" dirty="0" smtClean="0"/>
                <a:t>2'700</a:t>
              </a:r>
              <a:endParaRPr lang="de-CH" sz="1200" b="1" dirty="0"/>
            </a:p>
          </p:txBody>
        </p:sp>
        <p:sp>
          <p:nvSpPr>
            <p:cNvPr id="31" name="Textfeld 30"/>
            <p:cNvSpPr txBox="1"/>
            <p:nvPr/>
          </p:nvSpPr>
          <p:spPr>
            <a:xfrm rot="20404058">
              <a:off x="2772548" y="3040275"/>
              <a:ext cx="835966" cy="276999"/>
            </a:xfrm>
            <a:prstGeom prst="rect">
              <a:avLst/>
            </a:prstGeom>
            <a:noFill/>
          </p:spPr>
          <p:txBody>
            <a:bodyPr wrap="square" rtlCol="0">
              <a:spAutoFit/>
            </a:bodyPr>
            <a:lstStyle/>
            <a:p>
              <a:r>
                <a:rPr lang="de-CH" sz="1200" b="1" dirty="0" smtClean="0"/>
                <a:t>3'600</a:t>
              </a:r>
              <a:endParaRPr lang="de-CH" sz="1200" b="1" dirty="0"/>
            </a:p>
          </p:txBody>
        </p:sp>
        <p:sp>
          <p:nvSpPr>
            <p:cNvPr id="269312" name="Textfeld 269311"/>
            <p:cNvSpPr txBox="1"/>
            <p:nvPr/>
          </p:nvSpPr>
          <p:spPr>
            <a:xfrm rot="20343113">
              <a:off x="2856301" y="3176449"/>
              <a:ext cx="880167" cy="276999"/>
            </a:xfrm>
            <a:prstGeom prst="rect">
              <a:avLst/>
            </a:prstGeom>
            <a:noFill/>
          </p:spPr>
          <p:txBody>
            <a:bodyPr wrap="square" rtlCol="0">
              <a:spAutoFit/>
            </a:bodyPr>
            <a:lstStyle/>
            <a:p>
              <a:r>
                <a:rPr lang="de-CH" sz="1200" b="1" dirty="0" smtClean="0"/>
                <a:t>4'400</a:t>
              </a:r>
              <a:endParaRPr lang="de-CH" sz="1200" b="1" dirty="0"/>
            </a:p>
          </p:txBody>
        </p:sp>
        <p:sp>
          <p:nvSpPr>
            <p:cNvPr id="269313" name="Textfeld 269312"/>
            <p:cNvSpPr txBox="1"/>
            <p:nvPr/>
          </p:nvSpPr>
          <p:spPr>
            <a:xfrm rot="4492510">
              <a:off x="3627724" y="3545419"/>
              <a:ext cx="608641" cy="276999"/>
            </a:xfrm>
            <a:prstGeom prst="rect">
              <a:avLst/>
            </a:prstGeom>
            <a:noFill/>
          </p:spPr>
          <p:txBody>
            <a:bodyPr wrap="square" rtlCol="0">
              <a:spAutoFit/>
            </a:bodyPr>
            <a:lstStyle/>
            <a:p>
              <a:r>
                <a:rPr lang="de-CH" sz="1200" b="1" dirty="0" smtClean="0"/>
                <a:t>13'600</a:t>
              </a:r>
              <a:endParaRPr lang="de-CH" sz="1200" b="1" dirty="0"/>
            </a:p>
          </p:txBody>
        </p:sp>
        <p:sp>
          <p:nvSpPr>
            <p:cNvPr id="269315" name="Textfeld 269314"/>
            <p:cNvSpPr txBox="1"/>
            <p:nvPr/>
          </p:nvSpPr>
          <p:spPr>
            <a:xfrm rot="4378212">
              <a:off x="4054228" y="3374295"/>
              <a:ext cx="509651" cy="276999"/>
            </a:xfrm>
            <a:prstGeom prst="rect">
              <a:avLst/>
            </a:prstGeom>
            <a:noFill/>
          </p:spPr>
          <p:txBody>
            <a:bodyPr wrap="square" rtlCol="0">
              <a:spAutoFit/>
            </a:bodyPr>
            <a:lstStyle/>
            <a:p>
              <a:r>
                <a:rPr lang="de-CH" sz="1200" b="1" dirty="0" smtClean="0"/>
                <a:t>8'900</a:t>
              </a:r>
              <a:endParaRPr lang="de-CH" sz="1200" b="1" dirty="0"/>
            </a:p>
          </p:txBody>
        </p:sp>
        <p:sp>
          <p:nvSpPr>
            <p:cNvPr id="269316" name="Textfeld 269315"/>
            <p:cNvSpPr txBox="1"/>
            <p:nvPr/>
          </p:nvSpPr>
          <p:spPr>
            <a:xfrm>
              <a:off x="4002058" y="4453616"/>
              <a:ext cx="1126817" cy="246221"/>
            </a:xfrm>
            <a:prstGeom prst="rect">
              <a:avLst/>
            </a:prstGeom>
            <a:noFill/>
          </p:spPr>
          <p:txBody>
            <a:bodyPr wrap="square" rtlCol="0">
              <a:spAutoFit/>
            </a:bodyPr>
            <a:lstStyle/>
            <a:p>
              <a:r>
                <a:rPr lang="de-CH" sz="1000" b="1" dirty="0" smtClean="0"/>
                <a:t>Übrige Kantone </a:t>
              </a:r>
              <a:endParaRPr lang="de-CH" sz="1000" b="1" dirty="0"/>
            </a:p>
          </p:txBody>
        </p:sp>
      </p:grpSp>
      <p:sp>
        <p:nvSpPr>
          <p:cNvPr id="37" name="Text Box 2"/>
          <p:cNvSpPr txBox="1">
            <a:spLocks noChangeArrowheads="1"/>
          </p:cNvSpPr>
          <p:nvPr/>
        </p:nvSpPr>
        <p:spPr bwMode="auto">
          <a:xfrm>
            <a:off x="756129" y="6092530"/>
            <a:ext cx="4158612" cy="230832"/>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algn="ctr">
              <a:lnSpc>
                <a:spcPct val="50000"/>
              </a:lnSpc>
              <a:spcBef>
                <a:spcPct val="50000"/>
              </a:spcBef>
              <a:buFontTx/>
              <a:buNone/>
              <a:defRPr/>
            </a:pPr>
            <a:r>
              <a:rPr lang="de-DE" altLang="de-DE" sz="1800" dirty="0" smtClean="0">
                <a:latin typeface="Arial Narrow" pitchFamily="34" charset="0"/>
                <a:cs typeface="Arial Nari"/>
              </a:rPr>
              <a:t>Total: </a:t>
            </a:r>
            <a:r>
              <a:rPr lang="de-DE" altLang="de-DE" sz="1800" dirty="0" err="1" smtClean="0">
                <a:latin typeface="Arial Narrow" pitchFamily="34" charset="0"/>
                <a:cs typeface="Arial Nari"/>
              </a:rPr>
              <a:t>Zupendler</a:t>
            </a:r>
            <a:r>
              <a:rPr lang="de-DE" altLang="de-DE" sz="1800" dirty="0" smtClean="0">
                <a:latin typeface="Arial Narrow" pitchFamily="34" charset="0"/>
                <a:cs typeface="Arial Nari"/>
              </a:rPr>
              <a:t>: 39'100   Wegpendler: 43'100</a:t>
            </a:r>
          </a:p>
        </p:txBody>
      </p:sp>
      <p:sp>
        <p:nvSpPr>
          <p:cNvPr id="269322" name="Textfeld 269321"/>
          <p:cNvSpPr txBox="1"/>
          <p:nvPr/>
        </p:nvSpPr>
        <p:spPr>
          <a:xfrm>
            <a:off x="783494" y="638690"/>
            <a:ext cx="7695855" cy="584775"/>
          </a:xfrm>
          <a:prstGeom prst="rect">
            <a:avLst/>
          </a:prstGeom>
          <a:noFill/>
        </p:spPr>
        <p:txBody>
          <a:bodyPr wrap="square" rtlCol="0">
            <a:spAutoFit/>
          </a:bodyPr>
          <a:lstStyle/>
          <a:p>
            <a:r>
              <a:rPr lang="de-CH" sz="3200" dirty="0" smtClean="0"/>
              <a:t>Vergleich: Situation im Kanton Luzern</a:t>
            </a:r>
            <a:endParaRPr lang="de-CH" sz="3200" dirty="0"/>
          </a:p>
        </p:txBody>
      </p:sp>
      <p:sp>
        <p:nvSpPr>
          <p:cNvPr id="269323" name="Textfeld 269322"/>
          <p:cNvSpPr txBox="1"/>
          <p:nvPr/>
        </p:nvSpPr>
        <p:spPr>
          <a:xfrm>
            <a:off x="6066690" y="6383307"/>
            <a:ext cx="2334927" cy="246221"/>
          </a:xfrm>
          <a:prstGeom prst="rect">
            <a:avLst/>
          </a:prstGeom>
          <a:noFill/>
        </p:spPr>
        <p:txBody>
          <a:bodyPr wrap="square" rtlCol="0">
            <a:spAutoFit/>
          </a:bodyPr>
          <a:lstStyle/>
          <a:p>
            <a:r>
              <a:rPr lang="de-CH" sz="1000" dirty="0" err="1" smtClean="0"/>
              <a:t>Quelle:LUSTAT</a:t>
            </a:r>
            <a:r>
              <a:rPr lang="de-CH" sz="1000" dirty="0" smtClean="0"/>
              <a:t> Statistik Luzern 2016</a:t>
            </a:r>
            <a:endParaRPr lang="de-CH" sz="1000" dirty="0"/>
          </a:p>
        </p:txBody>
      </p:sp>
      <p:sp>
        <p:nvSpPr>
          <p:cNvPr id="269324" name="Textfeld 269323"/>
          <p:cNvSpPr txBox="1"/>
          <p:nvPr/>
        </p:nvSpPr>
        <p:spPr>
          <a:xfrm>
            <a:off x="2786225" y="3146319"/>
            <a:ext cx="2620545" cy="246221"/>
          </a:xfrm>
          <a:prstGeom prst="rect">
            <a:avLst/>
          </a:prstGeom>
          <a:noFill/>
        </p:spPr>
        <p:txBody>
          <a:bodyPr wrap="square" rtlCol="0">
            <a:spAutoFit/>
          </a:bodyPr>
          <a:lstStyle/>
          <a:p>
            <a:r>
              <a:rPr lang="de-CH" sz="1000" b="1" dirty="0" smtClean="0">
                <a:solidFill>
                  <a:schemeClr val="bg1"/>
                </a:solidFill>
              </a:rPr>
              <a:t>Kanton Luzern</a:t>
            </a:r>
            <a:endParaRPr lang="de-CH" sz="1000" b="1" dirty="0">
              <a:solidFill>
                <a:schemeClr val="bg1"/>
              </a:solidFill>
            </a:endParaRPr>
          </a:p>
        </p:txBody>
      </p:sp>
    </p:spTree>
    <p:extLst>
      <p:ext uri="{BB962C8B-B14F-4D97-AF65-F5344CB8AC3E}">
        <p14:creationId xmlns:p14="http://schemas.microsoft.com/office/powerpoint/2010/main" val="1162310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0000osnt02.msworld.zg.ch\Home2\VAVO\desktop\panaram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358900"/>
            <a:ext cx="9144000" cy="4814888"/>
          </a:xfrm>
          <a:noFill/>
          <a:extLst>
            <a:ext uri="{909E8E84-426E-40DD-AFC4-6F175D3DCCD1}">
              <a14:hiddenFill xmlns:a14="http://schemas.microsoft.com/office/drawing/2010/main">
                <a:solidFill>
                  <a:srgbClr val="FFFFFF"/>
                </a:solidFill>
              </a14:hiddenFill>
            </a:ext>
          </a:extLst>
        </p:spPr>
      </p:pic>
      <p:sp>
        <p:nvSpPr>
          <p:cNvPr id="5" name="Textfeld 4"/>
          <p:cNvSpPr txBox="1">
            <a:spLocks noChangeArrowheads="1"/>
          </p:cNvSpPr>
          <p:nvPr/>
        </p:nvSpPr>
        <p:spPr bwMode="auto">
          <a:xfrm>
            <a:off x="1916113" y="1719263"/>
            <a:ext cx="49958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3300">
                <a:solidFill>
                  <a:schemeClr val="bg1"/>
                </a:solidFill>
                <a:latin typeface="Arial Narrow" pitchFamily="34" charset="0"/>
              </a:rPr>
              <a:t>Zug: small world - big business</a:t>
            </a:r>
          </a:p>
        </p:txBody>
      </p:sp>
      <p:sp>
        <p:nvSpPr>
          <p:cNvPr id="3" name="Foliennummernplatzhalter 2"/>
          <p:cNvSpPr>
            <a:spLocks noGrp="1"/>
          </p:cNvSpPr>
          <p:nvPr>
            <p:ph type="sldNum" sz="quarter" idx="11"/>
          </p:nvPr>
        </p:nvSpPr>
        <p:spPr/>
        <p:txBody>
          <a:bodyPr/>
          <a:lstStyle/>
          <a:p>
            <a:pPr>
              <a:defRPr/>
            </a:pPr>
            <a:endParaRPr lang="de-CH" dirty="0" smtClean="0"/>
          </a:p>
          <a:p>
            <a:pPr>
              <a:defRPr/>
            </a:pPr>
            <a:r>
              <a:rPr lang="de-CH" dirty="0" smtClean="0"/>
              <a:t> </a:t>
            </a:r>
            <a:fld id="{26926897-B356-4EAC-86EB-73A1E856B94F}" type="slidenum">
              <a:rPr lang="de-CH" smtClean="0"/>
              <a:pPr>
                <a:defRPr/>
              </a:pPr>
              <a:t>2</a:t>
            </a:fld>
            <a:endParaRPr lang="de-CH"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ts val="1200"/>
              </a:lnSpc>
              <a:buFontTx/>
              <a:buNone/>
            </a:pPr>
            <a:r>
              <a:rPr lang="de-CH" altLang="de-DE" sz="900" smtClean="0">
                <a:solidFill>
                  <a:srgbClr val="000000"/>
                </a:solidFill>
                <a:latin typeface="Arial Narrow" pitchFamily="34" charset="0"/>
                <a:cs typeface="Arial Nari"/>
              </a:rPr>
              <a:t>Page </a:t>
            </a:r>
            <a:fld id="{98E0F8E1-CA8B-48BC-A838-02ECB5A4789C}" type="slidenum">
              <a:rPr lang="de-CH" altLang="de-DE" sz="900" smtClean="0">
                <a:solidFill>
                  <a:srgbClr val="000000"/>
                </a:solidFill>
                <a:latin typeface="Arial Narrow" pitchFamily="34" charset="0"/>
                <a:cs typeface="Arial Nari"/>
              </a:rPr>
              <a:pPr eaLnBrk="1" hangingPunct="1">
                <a:lnSpc>
                  <a:spcPts val="1200"/>
                </a:lnSpc>
                <a:buFontTx/>
                <a:buNone/>
              </a:pPr>
              <a:t>20</a:t>
            </a:fld>
            <a:endParaRPr lang="de-CH" altLang="de-DE" sz="900" smtClean="0">
              <a:solidFill>
                <a:srgbClr val="000000"/>
              </a:solidFill>
              <a:latin typeface="Arial Narrow" pitchFamily="34" charset="0"/>
              <a:cs typeface="Arial Nari"/>
            </a:endParaRPr>
          </a:p>
        </p:txBody>
      </p:sp>
      <p:sp>
        <p:nvSpPr>
          <p:cNvPr id="136195" name="AutoShape 7" descr="DataServe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endParaRPr lang="de-CH" altLang="de-DE" sz="2600">
              <a:solidFill>
                <a:srgbClr val="000000"/>
              </a:solidFill>
              <a:latin typeface="Arial Narrow" pitchFamily="34" charset="0"/>
              <a:cs typeface="Arial Nari"/>
            </a:endParaRPr>
          </a:p>
        </p:txBody>
      </p:sp>
      <p:sp>
        <p:nvSpPr>
          <p:cNvPr id="136196" name="AutoShape 11" descr="data:image/jpeg;base64,/9j/4AAQSkZJRgABAQAAAQABAAD/2wCEAAkGBhQSERUUEhQUFRUWFRcUFRcVFhcXGBcVGBUVFxcXFRwXHCYfFxwlHBcVHy8gJCcpLCwsFR4xNTAqNSYrLCkBCQoKDgwOGg8PGiwkHB0pLCwpLCwpKSwpLCwpLCwsLCwsKSwsLCkpKSwsKSwpKSksLCwsLCwpLCksLCwsKSkpLP/AABEIAI0BZQMBIgACEQEDEQH/xAAcAAABBQEBAQAAAAAAAAAAAAADAQIEBQYABwj/xABDEAACAQIEAwUFBQYDCAMBAAABAhEAAwQSITEFQVEGEyJhcTKBkaGxBxRSwdEjM0Jy4fAVsvEIQ1NigpKi0hYkczX/xAAZAQEBAQEBAQAAAAAAAAAAAAAAAQIDBAX/xAArEQEBAAIBBAAEBQUBAAAAAAAAAQIRIQMSMUETMlGRBCJhcaFCYoGx8BT/2gAMAwEAAhEDEQA/APVilDcVMK1GurVQAroaS4lEI091K4qiMUppWjEU0igjhKG61Ij8qE4oI1xdDVnw8eAVAujQ1ZYEeAVIDxR8IPF7qFFGwnte6qJcV0Vx9aSPX51kdSUuUUkVUMvjwj1NCW9lp+LOi+pqM1kmin3cRNCF2gXUIpivWtJtKbWmCedDa70qRh7oOjVA6xaIbSiXL2sfWmXWiflQ7l1SssPj1oFteIksNf71FUXELRt3Q3XWtFh7sqJ3j4+dQuJcPFyDMRt566zW8MtXlnKbiVg3BWRr1mkxLTtVfcDWrZhpAgD0/wBadw3FZlhjz0J+lTt9xd+iYlsinz0qJw/D5lZmk66SdCBzp/GuQ5VHw7ShGkbRzI9a3J+XbFv5lizq6EkEiIAqt/w5jqICnXfbqKtcKy92CBodTQcbcCp8YrMtl1Fsl5qpfBlZIB02jl6daGXLAE+WvpUz7zAidTQXcAQPZrtLfbnZE6w8r50829NBqdNNzQMJGmXU9BvV/gcFk1bVvp5Vxy4dZyhYfCJhwbj63DsJn3Dp5n+zVY3Hs5k89NNgOgqx7Sp7DeRH50HhfBC8PckLyHNv0H1rjbbWtaXmCu5raHqo+lGoVy6tsa6CNFH5Cg4HHd4W8ogeRn41VSyKDa3Yec/92v1mjUIoc+mxEH1BkfU/Cg5/799MtWTAzUYLHrSHYzED4UHL5V1ILnQfHT8q6ihcqFcFEJ0oZogTrofSm3N6Ou49R9aDe3qgRptKWim5vrQMoT0WguaoHd2NWOA9j++gqtu7H0qywJ8H99BUEmjYX2vdQaLhd/dVEyuptdFZCmkrqSqI+N9lfU0JLpp2KeEWepqH3tVBL16dDUcrTWelBqodlpVWmC7FL3snpQSltmmuNCN5rkxEb0l27rIqKVLbHeBroQdqkuZWDuPnTbQHOkxLjkago8dfnwiR/rTcNhrkGFBA8xR7toltdvT4CkuYggQoOm3pXeXjUctc7oV+0WnvG2GwqG3gOn+tFKMZMH1oK255xXTGaYtSbBcDoPWmXcZIjXyotmy0wCeWkf3pRltNqcvlyGnlWLZtrV0g2hAzSRPUD5V1rBM7QJImJ8/LrUu3gWbl6DnV7hcCLSE7sF9QIGwpl1NeFmG0XB4K3hoky7QB5AwP761bmsoGe4+ksxM/D6CtWx5+/wAhXmtt5rrJrwHdw6tGYTBkA9fOgYziATQat8h6/pUbF8SJ8NvzljoTAJOXpt/pVYzVFPvXyxk6+dG4Nd/akcip+Ig/kahanlUnAH9opGwaPjp+damH1TbRV1cKHiUlSOoMesafOKiu738Ovny/r7vjQ2XWSZ9dh6DlRkaQD1E/Gh3tvSinAV1IrV1ABzQ5pb1wDciofEeJJYtPduHwqJMc+QA86ImW9x6j6ig3jrVdwbtEt5O9KXLSg6d4ACy7hlAJMHlIE8pGtSGxakFgwjqdPjNNrpHxd4KCPQj46/r8udVT9oMrqpAl/Z9rchQDqIiGkkSBqNIND7TtARg6zmDIpEjwSTOVlJmQN9OXnkXw73b6i4ro8kvCslxQWhQRrAgKYI1666+HP4k6vGU1+3/fVuXHXMek5oHw+ldZwgcEssjlJ+POgZ9PcPLkOXKpWEPgHv8A8xr3uYf3S1IELJ2EmTG8CajWn7p7uWF5jNMDQDr5VKx4c23FtkRipAd1z5NNWAzDUb6mNNa804/2y/8Asraw95mS0EF64CD3pkA5mAgggEmIkluQrWONy4ivUODcQN61mMTJGkwdAdJ9atMKdfdXh2GxmMt4zD3LV8IuKvLbVFuBh3aXRbm5b1GvjgnXQ7V7HiAzCEYp4gZyhtAwJWG01AKzynTWlx0XyuJFdI8qoP8AG7H/ABbfxo9rFK6zbIbcAjUT5mppNLcsPKkzjqKqsPmyL3mUvlGfICFzRrlDagTMTrSu4G9NIk8SEqsdTVcyVLtYhXtAqdA7D3iJoTUlKjhacaUikIqoYadNcaSgIrU8vQgKezUBFdqLZTXXWgLcpQTUUe5Y3MwaecLI1g9ec/0oCCedGDEc6BDYB+HIVHu4BQec8vWpC3IMzQnvT60loF3BG2/Xr5Ua1h/Fz1p6ST51MsKNdQSND5HeKbNI5vrbZV3ZiB/KCamsJB9Kp/8ADmbEFtlDZp6kGYA51OxvEQmg1bpyH836VlXW7VuwpPXc/wATHy8qrMXjy/kvIfr1phc3CxbUxp5ajbpzpbdoDfU1PI7C2zmHSY+On513cxGlHtsN666QGPqa1JpDPu9CUHlTmvTTDcrSNCpn6/GlNR8Bcm2pPSPgSP0qRWGgbBgR0JHwOnyinNbJpygD15/Sna+lA23bAA9K6uAA3j3/ANa6g84btQoMnpqZkzUfD8dFxsrw1piAynUETv61i3csYCtHUbGtHwXBgQX00Ln0B/1rhcZOXqh/GuOFHcOwgXDMc+Q2/uI6Gnpxlhgy41BddTtBmdyCTBB86zv3/A3mR8Vce3fMlgyt3YBdik5QSpCkAyBtrrNN+0DjVuzZSxaMhwl0MsFCgBVSjAw0kDbbL1rr23uk0xqaay2y3sOwRu81GcICWVY2KjxBSRzGseVU3Zq7eXHKuS8LbHxZkdV0zkElhqQWkT6Vi/s37WrhcbmvH9neXu3b8GoKsfIEQfImvZeB3JW8ZkHFXyDyIziCOojnWr0pHPKitxJO8e2TDKAxkGIIB0ImgXu2eEsfs7l9FYTIK3OpO4Qiq3FOBiMUeYsWzpy0XU+VeSdpuIq19iQfUe8c/j769OHRmWO3OXnT07jPGLHEu7w9vHW7aM37VbWcvdESEXNb02Op05kaU/G9n8MMK2GtAIp8fgEsCCYZyx8ZIkEk7HlXmfYPFquJYic3cXco6nJBjzy5j6A1avx8ltSV3/s15+rvC6xrvMYnYPgYwXjQteugZlYpAVpIJHikOAFgzHirT9kO1F8MwuC4UA1zRKtGYHfeARA3JG29U3Drdy5bzRKsdCSFHh31Ygb1Cx1y7aObKy7jMNj6MuhrPzc28pfppY3+12Ca4RnxCFycqthdgST/AMSeXyrS9nu1Fq1bYKWdCWdWK5dfZIIBYx4Znz2ryrG8euWb9u+9pWuW7gKm5m1IAdc0GGEOD6EVct9s9wiDgsIdOjfrXX4WV5l/0n+HqVvtrYImfiLij4tbFD43jxfwxawwYqQxGYARsTmOnPeoH/ywWsPYa1bto9+yl9gshVziQABqf4t+QrJcU4o112dtWeM0aDTQaeUVntvus8enpHZuRgrc5Se8ueyQw5bEVYg+VU/YX/8An2//ANbv1FXzP5UnHDOXk1bdcyRTWuk+VUvHcSAQrNeURJ7rqds3Nh1A6jzrOWXbNom3eK2gSDcWQMxE65evmKfhcSty2LgMKwkFoGnXevP8dxR5um4UdXU21MoroVnKxBGx1GcbFvIxO4hxPNYVbOZrS5FNwQwMwBKk/iUgt7JnlIrh8b3/AANpdxqICSwABAOvM7fWfSouB40lxSxKqASs5hB8wTGlebcT7Rh7k4km3m1BFvJKgMI7s+0ZAA1M5SNYmi8CRr7JbXIjXRqc0zbVpfaSTKjLtPoDWPj53LicD1OxfVlzKZB2NPBrI4ntclq9kt3BcQA5yz5iWH4Y5ajbpyrQcIxz3UzPbKAiQZGvkBvtrJiegr0Y9SW6E+a7OabSM1dEOZiacLU+vKKZbUk1Ow6AB4nMqkEjkYOi+YjeopyWsttyG8QDAkH2SBy8xRMHbyr0GpE9Opn6mgcFYGz5SR5ctuo89ql4geBv5T9DUVXY3i3K372/9f1qpxpZQSFJ0md40B23POnYq3pTbmJZcmoMopObrl3kelRKicPx7d5GbMGB0j2f2RcCR5gbjnUzDcRUgZhBIB1jn57Guw2KtvcXMuV5EEjmZUeIb+1Hvpv3HTwsGGg1PRp3Hvq7RKZ+lOxR8U9VU/IVWYbDOijOe72ENrPteyoPp0qfexICoY/hgMwnRT01j3zWthUUnXYdToKazAba/SmW0a4dwfUj5f0qXY4YSdST6afM/pV3BO4RdlCOjfUf0qfUTB4XJtpOu5O3r6mpdYaMe5HLc6chsT+VIQTufhp896TE7T0IPwIn5TT6KjvagyNJGvnFdR8vWuoPB+znaBMVdFm6q27zHwECEun8Kk+w55KZB2kGAZvafj62lZLftwLbN+EE6qPPr09a86GMgzMQZEcjyIo17iXehg5JLSSxMmSZnXczrSTHe3XuqBi8VJzHfQ/kfnQsVjQyBXzELOQA7FoJjyMTH60ziCACVYNG8efWq1rk1bxWWv7J9mcLiLbfeL1y3dN1UsrbVWZwQAdGIA8RUTI9qvb+HY3FWsMiWcMt63YZ8N4762stux4A7NckGcuoG0V459k/a21hL728TkNi8oVs6hlVgZViCDpuD6g8q+g+H8IwxQ91ZtKj6kIoVWnnC+Ez1jWrbGa87xH2x4W3cuJiMG4YM1tmtm1dDAGNzlzD5UFe0XA8TBbh7gN/GcKFHrNt594rTdpPso4e63r727inK91u7usJIUsYDSBtXjWMxJCqBsFHoNNq1+yzVbfiOG4DZC3bdp84YFVtXLyEEfizmAPrUbgfBcLis2IXvO6R4KXFABMZgM6sQygRMQdQNJmsHZzXnVFBJZgqgdSYr1TDG3g8NbsqRKllEjRrxTvLlw9coKR7vwiuXU8fq3OFb2kxOoAgE+AclRVkkADaBMkbRAimYC61l7agxnALbiFObQifL6VEfEq7TMDw21nXKhM/EhRNdZbvb63PNnjouQqin3ZR7q4aaQ+3ha9atXis2xNu5EZlcmFJ28MoYPXQ7657DfZjj7ltbtqyLlt1zIVuW5I1jwswI22rW9ohcTDhLQRiXJY3VRrYTMWObvND4soHOQYqBwn7VsfZQDu8P3Fsi3nFkhFI0Cr3TAHblXr6ffMdycOdXHH7XcHC27ngcYCwuWCSGUNbYeGZjy61SviVGmZfQsFPwaDUni3bm1jGt3blyxbuqjWiEW6PAWDAzcESDOg/FvpWbLIzEjIfV0cnzMsfzrpOYzHtvYS9PDrZ01u3diCNx0q/RweVZb7PSF4XaiD+2vdPxeWlX9vEwdq56Yt5A4vx+1Z0Yln8PgXfxbSTCrtzNZXEcQvYi8Q+FtsuiKrsiOpClzGYlidOg0Mc9T9puO3UZkN0EmMtq34ZJJKgnVy2WNyAY0Bg1jsTw+8LoN0LnuDwohIey4IAa4JiDoddROsRFePqZ5d2vUCcUzoktYyi9mFtLytbynUqysDqVGUlCDv1EVRjFXLNsZblu4DEPbzqwAgZTkgQCATvP0sMdxN7jZLvjdQsm4AXVFbwlmiWAgEAb9dYrNXWVbkoGKplLGQjBd5G5BOwOunKuGsfGI1nErDtg3dr1pxcIQ2pY3VuLMFlOplo25PzG8fh3GTYtKlnvx3uXOBAF1hBHdvGfnlA/wCYa61G4sO/SxetBEDDu8zsp9ghe7yGJZQA0BZkg86bg+0Ny3lYZQiBkQLaVhBYMw1XQkhfENfABtArfyo0XZ/DXMVdYquHtuxMd5aYBNYCqqnVtDo0EbjxV6dwj70C33numG6m0XEGdiHExHOTWA7N9rTnDPmtsyBDeQDLcYNH7ZYy+GdWjMIIJgitnxXtclliiKb12AQqsNyeeshecweVdun2yeVXjekUwISY5npUHs7iPvCKxm0TJNs5sw0mYI9kjUGYPKtALGQplmJJczuANJPSeVd5dzcAcPbC5MpmWIJ30G4Hv3PlRzZyi4ZnMGPpoYFRPv4BCJrrq3WTJy/r/rVjiPYb+VvoaKgcAabP/W35VYXvZb0P0NVvZ5IsafiY/TboPIVZOND76JGevqNJ6017Cvlyn+HSOmoOnSjXYjWT5DSoTrdItbBfGLgAI1DjKQSTA9qcx1kVAtnhxVwcwIBBAA1kMDry5UJrZTOEXupLeJdWPOZOmvTSks3crAFmBOYxb8ajKdix0BiDGvPpUzEY1g5AVd+uus9fPoKbDbbXNzlZereHpz2Pw5Ue41sIsmACQOQkwYkjyqI+NQ6vmXzPmOonofhRPuua0wV83jVxO0FWEactvhQR7Vw27pCqigrOZBqfF/Ex15nyq4wfFxoG+I25bxWRtYVrWJWVgMlwaNIMFGEDkYB5c6vEtsRop9ToKo0Vt5jTT3dKODWft4vuYLuoGYAj2gJ6xsdDWgopHSRHXT46fnQbV6VE7xr67HQedHIrgenyoBCeh+EfWuowPl9K6ivjO5ielCa8aCwNNms6a2l2rbMCoViTEQCZPIRE1EdCDBBBHI70fDXCrBlLBgQQVaCCNiDuDXuH2d8JHFLZfE3luZSFNm9bt3rugBLM90EhTOmXUddK0eXg4Nbfsz9pd/B2e7V3aD4ZuXIUARlC5suXyjT5V7FxT7DeGXpKW7lknnauGPg+YfCKoMX/ALPOHyEWsTdDfidFdfSFK/nSfqSqbgn2jYziHe2rlzLZCEXMqoGZXkZM2XQxOo6e+kuW8Kv+6QxoM0t/mJod7sv/AIXns5w7MELMAQDodQDrzqnd53rV48LFhe4ioYGyiIwnxKiggEFSBA6EiouI4k7gISWCzGwCkqFMH0AHuqJnprXgKzeVQsVhrwB7u4eejbeIBTBHkI25mtb2MwjXiLd26lg6k3GI8Wq+FOQ57xtWbONpw4uw0WpravcMf2c4f3KJesLdTLlVyjuxGhkvbEyZmeesaVExn2X8PxNpQbd5FgZFF24uQA6QjkhfeOdee8C+1jGYayLKYYYjuszO3jlUZiyDw6REnaty32nZLws3MOzObXfDuWmVzZYAYSTPnWt5TjbnpQcQ/wBn7DH91ib6fzqlwfLKaz+M/wBn6+P3WKsv/Ojp9M1enP8AaPgw2W6blkyR+0QxKmGAZZBg7xVhg+0mFvfusRZbyDrPwOtS78rypOx3Z67geG2cPeylxduklDKwxkRIB+VU/aDtg9tiLKyqjxEoxJY5dABqvtAaiSTW144Zt2QIM3DEHoAdx/etYHtbxAotwZra5bjm2mSWZ4nvTl2aSxEyTvHOufUt7eK53yqcRjMUztltJhcokk5Tc8UnwjNoRI0lSsDoaZZ4yrKO+w960i5XNy3dLs8KQQTlgbTvMkADWRXYLh1xyzXQ2jZbZuNq2gBIbUbkicsaQOZEkYNEYl7gLk5ipJaNRJ0A0MQRHPlXz8uvrhZimYs3LuFKL92sYbMXWXVrhzXJh8viLBd3I0CxM1nuO8Ge3Y/3b2bpVrL2iCyP7QR1SSXbUT4httGs3F8RMqyvIXwgqAO7lcqkLyUSDIOg361UXMUGYFFRYMAnKhZjAkLbXwsQN9Oeo53Dq75s/ksU150ILXGvGbkyrAr7cuSsAAxoIO4nyrRcD7UtaspbTD2mU2xn7xVK3Duc2sgqfECDqABFUbcOFs3FDgAEsA24kbneQNf7mjYfulcG/mgmVa0yFh7P7y2QfDovhjUGfFXomXdxiiamL7xrc2yFXLn0ZGa2dGVWzAQRyMctRWj4Zbu4ZkfCmFJLSxtXnthYGuUB0JLRlJj8s5duzJS7+zElGNvIHOsKAVEyCduZ26eg9leFq1s3nDXFChIzZWDOAwbPJ2MAEeczMVnCXehtOA8Wv3XtPdW1ma0TADW3QKYfMGzZvFsAY2POpPEccWVMxIDLmIysB7RAkHXaN6NgcOEvquVMy4fVlGUmX1hR4VBOpgbmoHHrpd50AAA8QPUkafDeK9k4KYMaFddCZK8tvFB51qMT7D/yv/lNY63iFYrqWOddhyza6jT4E7Ctbcu5rTH/AJH/AMp61SK3si04bWPbby5LvqT8TNXR2NUnY+Pu2ke22xH4V6AfKryhPChuNA0FDuYnwgkHcg89jRbg05n4UO4pCeFQdTodeQnyrKo3fW2MaTMbEGY/Q1IxOFlyZiYO45Dodaii6+aCSAWGogaSOQAq4udnLTe3mbQDSF2jpryoKW9w/q/hA2Ckk6NPMA79KkWoNkhVLDIraneCI9mOtXeG4Tat+ynxJb/MTR74hTA5fSqMOMXeN1TnW1ZT28yhd1OisQXZtRoD/DVzhHQ6rcL6bySR6TtNEvcdWwQHUtM5YA39ffVbf+0O3lzCyxGbL4iN4n+/Sm0W5wOZSMoYGNDEHX1EVcqNPcOflWMw3bPvYy20WTAkkmeW3urScBx/fWVcxMspjyOnyIqksWFNNyDGvP8AL9RT5oN3cHzj4j9QKKeLnl866uFdRXxRSUppKBRVvwLij4e4ty1cZbimUykjXlMbjy51UAVd9nuyeIxb5bQQHT946pv5E5j7gdqsumpX1Pwzi5xOCTEW18dyyLioY0uFfZM9Gke6rXNA1NUHZ/hf3fD2rI17u2qT1IGp95k++rYVnuR459omLL4y7O6tljyAGX4jX31ki1WfaniHeYm6+niuMdDMa7GqVrlaqwQtUO9cp129UK5eo053plo89d+X50xrhOxU/wB/Kg27kmQ0HmJigtf8RKpmX2cyC4eZQHl1iT8asF4wfvHe25uMqJaEHr3jHXkNvjVfwjGtZuLcQ+JSGB8x1+le98GwGDxthL33ez4xJIQKwOxBKQZBkUyyupL6S8PMbdzPhy+MVHOdrwVl0UsiKdDz8G5+U1leO2sN3qqGGGIUHMqvcS4rqro418Agnb4CvceJfZvh7vsvdt6zAYOs+jCY8prC9qfsPv3XV7GItNltWrYW4rWye7tqkyuYaxPLeu2XVxmMmDK97Gzb4RYYXUuZbt9g4khhI0GYaH12qDxHi6a3WtjOFYKWHhDH+I5djOmca6760WzwK/geDWsPeyrc7zEABXBDM/7uCPWstiezmJKqEtqQBBzFem4BbeYP5V5s95S6YvlH4hxO7cT9oRncBlQESxynQeQAnzG3mPhPZzFYzEraDJac2e8ZmDxkGVMpjbQjlrM1oeGcAuLike4ZNu4CjoqCY0UtvGgEqIGo35aexxrDYK4T4lW81q0M2xaJd5aAOQgRr768nT/D65rXd6jGXvs6vozXWyqyqwVVBd3P8MDRUDSFgAgAGetZh+FXFgAXDmGT92zZpkFVgEZpVtYnQg9a9n4/xW2bhQXYZbqK2UmRADEE9CNCf+asNxrjDK2dBnPeeElQxUFiAT0AAJk/imu16WN0xayKcCjil5LZLd1DftFZZLZBlIX2TLx+dWuJ7FXVuEgSGb2QGCR/DAiUggxqYzLvFB7OcZK8RxV69mUXg8PlMGLitoMuvhUwIE7Vf8K7TX7jEOBbBYKCwXRe7zFjMSM0DbnWrjLzsqoPDruHZrlo3bSqxyZoYAyQZDDKQJPiidRvV12U7V4nCXXZ0Tur5QllEW0U3MiuonKkliTsJJ2qVaP3nvGa9CoFCQqAOCGJiddoFaTstcU2Hs3bYuB7gtlCB+6YZWPhHsiAfgdKTHXikay/fYX74XSLKhTCjxsYHiiTuNCYFZq/w9i2S4Wzoqk5jm19rfnvvV1iMQytizDFEtW+7BLZWIWSE5TpBI1ms3xLFm64bKRKWwx1MNkGYT5HSui0+xbh0adQ66SBz6TJ3+Vb1m/ZMd/C58tjPumvOMI2W4gA0ziT051uOHcQW5h7mWfArqZEagN7PUVUhnZC4Th5P4zzY/wp+IfTSrsVTdlnBsGBADsAJJ2Cjc61cijUUN4wCekn4a1mLHbjPYa4LJBTEdyV7xdZt5s0x5RFae8Nwecj8q8swBUYO+RbRCb2HusFByl2XEqx8RJ1KdedTTNum+4Xju9ti5ly+JhEz7LEb+6a2leN8NxzC5AYhQxOUGBqQx09a9iQ6D0H0oY3ZabdEg+h+lPrqrTG8fsFlUquYhtonQj/AErJX8NetW7jPaW2ouIVZ1RFMl1Or6TqtbniiE2rg2OVog8wD+leU27TXF4vZfxKbeHvKGJI8DAtHuJ26VlmxrMBxIJBNyyAGBMXLQ8zOU9BW57PWriK63Px5kJYGVIjrpsD768E4fhkDgAswIEZRGs5SDI0G/w1r2Ds9iv/ALlptR944dbJEfx2HgyesXPlUx6kyuomLZULEbemvw1/Ki0jCtthIfT50tDw+0dNPhp+VdRXxe1JRr5Ez1E6cjz+c0MLJge4RWspq6U0VpsBjUvNazB2uZWVsiyQQQVbkOsnzoXD+ypjPiG7tfwj2z68l+vlU4cTRSLOFULmIWevmx3PWu+H4e2d2XEI0NrtnicBomIcryS4Q4/7TMD0NaXhH25AwL9gHlnst9Vb3c6834Z2bfE3GN9yoGygQ7iJ0nRdCDB11GlTUvW+87nD2woQzcJ30POdSxOmvOt3o43nxF2JxK5LEnfnVbdv61PxGEY67Dqaqbj66GvPlOSB375qKb9EvX+tRW12JHzrLQhYEfrVarwalk+RqPbUd4M22YT6SJqVKnYLGawa9S+y7teMO/cXT+zuuoU/guMQonyaQD5weteUcRwRsXnttPhYxpErOh94q24DeL3EUAk50jrmDAr8wKHl9SlqaTQBenWn56wyp+2GDD27EhjluMRHWBudxVA1mASqknkJbU1pu0dyLNr+dvoKoVf1rN4qEtg/8wHSXA91RuI8FXE9z3uaLTm5k5F8pUGTrImZ61OQiiA1BXf/AB6yYBQiBlEfhBMTI1Oupp47OWjGjCBlGUgeGSRm01Op19Kng04NUEK12ZT+HMfhRV7KEHS384+tSwakW8U67MfTcfOud6Uvu/eirudnSN7b/M/Q01OACdLbz/1/rV9b4uw3APyqTb4svMEfOuX/AJufny+6qH/BW08Dn3v/AO1ETgLzojDn7TDz/F11rSW8Wh2I9+n1owNbn4f+/L7m2cTglz8Pxb85qZhcFdQFVVADuJ35a7zVuDS5q6To6/qv3RDwuHdRACIN4UDc7mIGtTu9Pl8P603NXTXaTQg2eG5WZiwOZWAGWIJ57naoR7MIc2YIc7W2aF0/ZliBGxHib4mrufKuoKbiHZy1dY/skCzIyqFO0fwxpV3aeFAOaQAJAPTyoddNUG74dW/8qQ4lfxgerfrQ89cXpsUWOvDOwknUjQzoZHL1qj4P2YFvvGcgtcRrbEFoKkCJkcq25ekz1E0xln7OiYZbixrpnPw9nyrQ8N4C9kYfUE2e8VjMzbuAxuNdY0qwLVwekhpK75uo+FIb7eXw/rUST+I+8KfyqPex8bOpP8s/RhV2qwwzyWmNwfiP1muqlXH3STlNsbcmM6mNJ03611TY+auK4g3MHhmn91nsmAojXMJgSSQRqTyqBwjiPc3M/lG0xMVJ4UubD4hDsAlweTBsv0aqeumOVxvdPSrTifHGuk66fL3Cl4G2U3L3/CSR/Oxyr74LH3VVVascmCEf726c3ogED4kmt59bLO7tFnY47fDfecjdySLTMynIzqpYLmH8YBmRrB6aVcffrOMHgutZvHzCs0DQNst3yMhvpWXsPOBcawmIRhroc6Op0/6RVZV+Lld2tSL3iXZ/FI37Qu6/iUs2nmDqPhUdMQm20aa0mA7R37QAVyVH8L+JfdOo9xFXvDOJW8a2S7YTN+KZ+EjMP+6m8bOTWmYxMzyjlrQhcg66edbK72YtAwuZZ5TK/BpPzqu4n2aW0M2afLLA+prV6OWu6eDfpSoPMH0qHiBDGpdy2FIgUHGLOtcbCt1wzHcNxaouKc23CqCbimMwABh1OgnXWt12Y+z3BIwvWG7yNVYXM6jzEE14FUvhnE7lhw9p2Qgg+Fis+Rjes3lH1kggUuavJMJ9omKs+0RdXTR9/wDuGtegdme0X3u0r5MkiYzZvyFZ0aS+0k9zaiPbfc+Q8qzjZhy+daXtB+5tfzv9BVA21YvlkxLh6fP+lP75unzFJSqKB4vHpPwoi3z+Bv8Ax/WkW3RBQcLzfhPvI/U0YGhg0s0D4rg0dabSzQPW/wBZotvGEbEj0NRitIFoLNOLN5H1H6VITjHVfgapwKdTYu04qvMEfP6UZMWp2YfT61QBqVWq7GjmumqBLhGxI9DR04g45z6iauxcTSTVfZ4nJgr8D+tT4qjiaSa6K6g4mmk+4VAxXEiCQoA896gXLpbViT61Ni1u8QUbHN6bfGo13ihPsgD11/pVfNNzVNg128zbsT/fSh5vOmFqTNUEnDudfd+ddTMNz93511Uf/9k="/>
          <p:cNvSpPr>
            <a:spLocks noChangeAspect="1" noChangeArrowheads="1"/>
          </p:cNvSpPr>
          <p:nvPr/>
        </p:nvSpPr>
        <p:spPr bwMode="auto">
          <a:xfrm>
            <a:off x="74613" y="-2063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endParaRPr lang="de-CH" altLang="de-DE" sz="2600">
              <a:solidFill>
                <a:srgbClr val="000000"/>
              </a:solidFill>
              <a:latin typeface="Arial Narrow" pitchFamily="34" charset="0"/>
              <a:cs typeface="Arial Nari"/>
            </a:endParaRPr>
          </a:p>
        </p:txBody>
      </p:sp>
      <p:sp>
        <p:nvSpPr>
          <p:cNvPr id="136197" name="AutoShape 13" descr="data:image/jpeg;base64,/9j/4AAQSkZJRgABAQAAAQABAAD/2wCEAAkGBhQSERUUEhQUFRUWFRcUFRcVFhcXGBcVGBUVFxcXFRwXHCYfFxwlHBcVHy8gJCcpLCwsFR4xNTAqNSYrLCkBCQoKDgwOGg8PGiwkHB0pLCwpLCwpKSwpLCwpLCwsLCwsKSwsLCkpKSwsKSwpKSksLCwsLCwpLCksLCwsKSkpLP/AABEIAI0BZQMBIgACEQEDEQH/xAAcAAABBQEBAQAAAAAAAAAAAAADAQIEBQYABwj/xABDEAACAQIEAwUFBQYDCAMBAAABAhEAAwQSITEFQVEGEyJhcTKBkaGxBxRSwdEjM0Jy4fAVsvEIQ1NigpKi0hYkczX/xAAZAQEBAQEBAQAAAAAAAAAAAAAAAQIDBAX/xAArEQEBAAIBBAAEBQUBAAAAAAAAAQIRIQMSMUETMlGRBCJhcaFCYoGx8BT/2gAMAwEAAhEDEQA/APVilDcVMK1GurVQAroaS4lEI091K4qiMUppWjEU0igjhKG61Ij8qE4oI1xdDVnw8eAVAujQ1ZYEeAVIDxR8IPF7qFFGwnte6qJcV0Vx9aSPX51kdSUuUUkVUMvjwj1NCW9lp+LOi+pqM1kmin3cRNCF2gXUIpivWtJtKbWmCedDa70qRh7oOjVA6xaIbSiXL2sfWmXWiflQ7l1SssPj1oFteIksNf71FUXELRt3Q3XWtFh7sqJ3j4+dQuJcPFyDMRt566zW8MtXlnKbiVg3BWRr1mkxLTtVfcDWrZhpAgD0/wBadw3FZlhjz0J+lTt9xd+iYlsinz0qJw/D5lZmk66SdCBzp/GuQ5VHw7ShGkbRzI9a3J+XbFv5lizq6EkEiIAqt/w5jqICnXfbqKtcKy92CBodTQcbcCp8YrMtl1Fsl5qpfBlZIB02jl6daGXLAE+WvpUz7zAidTQXcAQPZrtLfbnZE6w8r50829NBqdNNzQMJGmXU9BvV/gcFk1bVvp5Vxy4dZyhYfCJhwbj63DsJn3Dp5n+zVY3Hs5k89NNgOgqx7Sp7DeRH50HhfBC8PckLyHNv0H1rjbbWtaXmCu5raHqo+lGoVy6tsa6CNFH5Cg4HHd4W8ogeRn41VSyKDa3Yec/92v1mjUIoc+mxEH1BkfU/Cg5/799MtWTAzUYLHrSHYzED4UHL5V1ILnQfHT8q6ihcqFcFEJ0oZogTrofSm3N6Ou49R9aDe3qgRptKWim5vrQMoT0WguaoHd2NWOA9j++gqtu7H0qywJ8H99BUEmjYX2vdQaLhd/dVEyuptdFZCmkrqSqI+N9lfU0JLpp2KeEWepqH3tVBL16dDUcrTWelBqodlpVWmC7FL3snpQSltmmuNCN5rkxEb0l27rIqKVLbHeBroQdqkuZWDuPnTbQHOkxLjkago8dfnwiR/rTcNhrkGFBA8xR7toltdvT4CkuYggQoOm3pXeXjUctc7oV+0WnvG2GwqG3gOn+tFKMZMH1oK255xXTGaYtSbBcDoPWmXcZIjXyotmy0wCeWkf3pRltNqcvlyGnlWLZtrV0g2hAzSRPUD5V1rBM7QJImJ8/LrUu3gWbl6DnV7hcCLSE7sF9QIGwpl1NeFmG0XB4K3hoky7QB5AwP761bmsoGe4+ksxM/D6CtWx5+/wAhXmtt5rrJrwHdw6tGYTBkA9fOgYziATQat8h6/pUbF8SJ8NvzljoTAJOXpt/pVYzVFPvXyxk6+dG4Nd/akcip+Ig/kahanlUnAH9opGwaPjp+damH1TbRV1cKHiUlSOoMesafOKiu738Ovny/r7vjQ2XWSZ9dh6DlRkaQD1E/Gh3tvSinAV1IrV1ABzQ5pb1wDciofEeJJYtPduHwqJMc+QA86ImW9x6j6ig3jrVdwbtEt5O9KXLSg6d4ACy7hlAJMHlIE8pGtSGxakFgwjqdPjNNrpHxd4KCPQj46/r8udVT9oMrqpAl/Z9rchQDqIiGkkSBqNIND7TtARg6zmDIpEjwSTOVlJmQN9OXnkXw73b6i4ro8kvCslxQWhQRrAgKYI1666+HP4k6vGU1+3/fVuXHXMek5oHw+ldZwgcEssjlJ+POgZ9PcPLkOXKpWEPgHv8A8xr3uYf3S1IELJ2EmTG8CajWn7p7uWF5jNMDQDr5VKx4c23FtkRipAd1z5NNWAzDUb6mNNa804/2y/8Asraw95mS0EF64CD3pkA5mAgggEmIkluQrWONy4ivUODcQN61mMTJGkwdAdJ9atMKdfdXh2GxmMt4zD3LV8IuKvLbVFuBh3aXRbm5b1GvjgnXQ7V7HiAzCEYp4gZyhtAwJWG01AKzynTWlx0XyuJFdI8qoP8AG7H/ABbfxo9rFK6zbIbcAjUT5mppNLcsPKkzjqKqsPmyL3mUvlGfICFzRrlDagTMTrSu4G9NIk8SEqsdTVcyVLtYhXtAqdA7D3iJoTUlKjhacaUikIqoYadNcaSgIrU8vQgKezUBFdqLZTXXWgLcpQTUUe5Y3MwaecLI1g9ec/0oCCedGDEc6BDYB+HIVHu4BQec8vWpC3IMzQnvT60loF3BG2/Xr5Ua1h/Fz1p6ST51MsKNdQSND5HeKbNI5vrbZV3ZiB/KCamsJB9Kp/8ADmbEFtlDZp6kGYA51OxvEQmg1bpyH836VlXW7VuwpPXc/wATHy8qrMXjy/kvIfr1phc3CxbUxp5ajbpzpbdoDfU1PI7C2zmHSY+On513cxGlHtsN666QGPqa1JpDPu9CUHlTmvTTDcrSNCpn6/GlNR8Bcm2pPSPgSP0qRWGgbBgR0JHwOnyinNbJpygD15/Sna+lA23bAA9K6uAA3j3/ANa6g84btQoMnpqZkzUfD8dFxsrw1piAynUETv61i3csYCtHUbGtHwXBgQX00Ln0B/1rhcZOXqh/GuOFHcOwgXDMc+Q2/uI6Gnpxlhgy41BddTtBmdyCTBB86zv3/A3mR8Vce3fMlgyt3YBdik5QSpCkAyBtrrNN+0DjVuzZSxaMhwl0MsFCgBVSjAw0kDbbL1rr23uk0xqaay2y3sOwRu81GcICWVY2KjxBSRzGseVU3Zq7eXHKuS8LbHxZkdV0zkElhqQWkT6Vi/s37WrhcbmvH9neXu3b8GoKsfIEQfImvZeB3JW8ZkHFXyDyIziCOojnWr0pHPKitxJO8e2TDKAxkGIIB0ImgXu2eEsfs7l9FYTIK3OpO4Qiq3FOBiMUeYsWzpy0XU+VeSdpuIq19iQfUe8c/j769OHRmWO3OXnT07jPGLHEu7w9vHW7aM37VbWcvdESEXNb02Op05kaU/G9n8MMK2GtAIp8fgEsCCYZyx8ZIkEk7HlXmfYPFquJYic3cXco6nJBjzy5j6A1avx8ltSV3/s15+rvC6xrvMYnYPgYwXjQteugZlYpAVpIJHikOAFgzHirT9kO1F8MwuC4UA1zRKtGYHfeARA3JG29U3Drdy5bzRKsdCSFHh31Ygb1Cx1y7aObKy7jMNj6MuhrPzc28pfppY3+12Ca4RnxCFycqthdgST/AMSeXyrS9nu1Fq1bYKWdCWdWK5dfZIIBYx4Znz2ryrG8euWb9u+9pWuW7gKm5m1IAdc0GGEOD6EVct9s9wiDgsIdOjfrXX4WV5l/0n+HqVvtrYImfiLij4tbFD43jxfwxawwYqQxGYARsTmOnPeoH/ywWsPYa1bto9+yl9gshVziQABqf4t+QrJcU4o112dtWeM0aDTQaeUVntvus8enpHZuRgrc5Se8ueyQw5bEVYg+VU/YX/8An2//ANbv1FXzP5UnHDOXk1bdcyRTWuk+VUvHcSAQrNeURJ7rqds3Nh1A6jzrOWXbNom3eK2gSDcWQMxE65evmKfhcSty2LgMKwkFoGnXevP8dxR5um4UdXU21MoroVnKxBGx1GcbFvIxO4hxPNYVbOZrS5FNwQwMwBKk/iUgt7JnlIrh8b3/AANpdxqICSwABAOvM7fWfSouB40lxSxKqASs5hB8wTGlebcT7Rh7k4km3m1BFvJKgMI7s+0ZAA1M5SNYmi8CRr7JbXIjXRqc0zbVpfaSTKjLtPoDWPj53LicD1OxfVlzKZB2NPBrI4ntclq9kt3BcQA5yz5iWH4Y5ajbpyrQcIxz3UzPbKAiQZGvkBvtrJiegr0Y9SW6E+a7OabSM1dEOZiacLU+vKKZbUk1Ow6AB4nMqkEjkYOi+YjeopyWsttyG8QDAkH2SBy8xRMHbyr0GpE9Opn6mgcFYGz5SR5ctuo89ql4geBv5T9DUVXY3i3K372/9f1qpxpZQSFJ0md40B23POnYq3pTbmJZcmoMopObrl3kelRKicPx7d5GbMGB0j2f2RcCR5gbjnUzDcRUgZhBIB1jn57Guw2KtvcXMuV5EEjmZUeIb+1Hvpv3HTwsGGg1PRp3Hvq7RKZ+lOxR8U9VU/IVWYbDOijOe72ENrPteyoPp0qfexICoY/hgMwnRT01j3zWthUUnXYdToKazAba/SmW0a4dwfUj5f0qXY4YSdST6afM/pV3BO4RdlCOjfUf0qfUTB4XJtpOu5O3r6mpdYaMe5HLc6chsT+VIQTufhp896TE7T0IPwIn5TT6KjvagyNJGvnFdR8vWuoPB+znaBMVdFm6q27zHwECEun8Kk+w55KZB2kGAZvafj62lZLftwLbN+EE6qPPr09a86GMgzMQZEcjyIo17iXehg5JLSSxMmSZnXczrSTHe3XuqBi8VJzHfQ/kfnQsVjQyBXzELOQA7FoJjyMTH60ziCACVYNG8efWq1rk1bxWWv7J9mcLiLbfeL1y3dN1UsrbVWZwQAdGIA8RUTI9qvb+HY3FWsMiWcMt63YZ8N4762stux4A7NckGcuoG0V459k/a21hL728TkNi8oVs6hlVgZViCDpuD6g8q+g+H8IwxQ91ZtKj6kIoVWnnC+Ez1jWrbGa87xH2x4W3cuJiMG4YM1tmtm1dDAGNzlzD5UFe0XA8TBbh7gN/GcKFHrNt594rTdpPso4e63r727inK91u7usJIUsYDSBtXjWMxJCqBsFHoNNq1+yzVbfiOG4DZC3bdp84YFVtXLyEEfizmAPrUbgfBcLis2IXvO6R4KXFABMZgM6sQygRMQdQNJmsHZzXnVFBJZgqgdSYr1TDG3g8NbsqRKllEjRrxTvLlw9coKR7vwiuXU8fq3OFb2kxOoAgE+AclRVkkADaBMkbRAimYC61l7agxnALbiFObQifL6VEfEq7TMDw21nXKhM/EhRNdZbvb63PNnjouQqin3ZR7q4aaQ+3ha9atXis2xNu5EZlcmFJ28MoYPXQ7657DfZjj7ltbtqyLlt1zIVuW5I1jwswI22rW9ohcTDhLQRiXJY3VRrYTMWObvND4soHOQYqBwn7VsfZQDu8P3Fsi3nFkhFI0Cr3TAHblXr6ffMdycOdXHH7XcHC27ngcYCwuWCSGUNbYeGZjy61SviVGmZfQsFPwaDUni3bm1jGt3blyxbuqjWiEW6PAWDAzcESDOg/FvpWbLIzEjIfV0cnzMsfzrpOYzHtvYS9PDrZ01u3diCNx0q/RweVZb7PSF4XaiD+2vdPxeWlX9vEwdq56Yt5A4vx+1Z0Yln8PgXfxbSTCrtzNZXEcQvYi8Q+FtsuiKrsiOpClzGYlidOg0Mc9T9puO3UZkN0EmMtq34ZJJKgnVy2WNyAY0Bg1jsTw+8LoN0LnuDwohIey4IAa4JiDoddROsRFePqZ5d2vUCcUzoktYyi9mFtLytbynUqysDqVGUlCDv1EVRjFXLNsZblu4DEPbzqwAgZTkgQCATvP0sMdxN7jZLvjdQsm4AXVFbwlmiWAgEAb9dYrNXWVbkoGKplLGQjBd5G5BOwOunKuGsfGI1nErDtg3dr1pxcIQ2pY3VuLMFlOplo25PzG8fh3GTYtKlnvx3uXOBAF1hBHdvGfnlA/wCYa61G4sO/SxetBEDDu8zsp9ghe7yGJZQA0BZkg86bg+0Ny3lYZQiBkQLaVhBYMw1XQkhfENfABtArfyo0XZ/DXMVdYquHtuxMd5aYBNYCqqnVtDo0EbjxV6dwj70C33numG6m0XEGdiHExHOTWA7N9rTnDPmtsyBDeQDLcYNH7ZYy+GdWjMIIJgitnxXtclliiKb12AQqsNyeeshecweVdun2yeVXjekUwISY5npUHs7iPvCKxm0TJNs5sw0mYI9kjUGYPKtALGQplmJJczuANJPSeVd5dzcAcPbC5MpmWIJ30G4Hv3PlRzZyi4ZnMGPpoYFRPv4BCJrrq3WTJy/r/rVjiPYb+VvoaKgcAabP/W35VYXvZb0P0NVvZ5IsafiY/TboPIVZOND76JGevqNJ6017Cvlyn+HSOmoOnSjXYjWT5DSoTrdItbBfGLgAI1DjKQSTA9qcx1kVAtnhxVwcwIBBAA1kMDry5UJrZTOEXupLeJdWPOZOmvTSks3crAFmBOYxb8ajKdix0BiDGvPpUzEY1g5AVd+uus9fPoKbDbbXNzlZereHpz2Pw5Ue41sIsmACQOQkwYkjyqI+NQ6vmXzPmOonofhRPuua0wV83jVxO0FWEactvhQR7Vw27pCqigrOZBqfF/Ex15nyq4wfFxoG+I25bxWRtYVrWJWVgMlwaNIMFGEDkYB5c6vEtsRop9ToKo0Vt5jTT3dKODWft4vuYLuoGYAj2gJ6xsdDWgopHSRHXT46fnQbV6VE7xr67HQedHIrgenyoBCeh+EfWuowPl9K6ivjO5ielCa8aCwNNms6a2l2rbMCoViTEQCZPIRE1EdCDBBBHI70fDXCrBlLBgQQVaCCNiDuDXuH2d8JHFLZfE3luZSFNm9bt3rugBLM90EhTOmXUddK0eXg4Nbfsz9pd/B2e7V3aD4ZuXIUARlC5suXyjT5V7FxT7DeGXpKW7lknnauGPg+YfCKoMX/ALPOHyEWsTdDfidFdfSFK/nSfqSqbgn2jYziHe2rlzLZCEXMqoGZXkZM2XQxOo6e+kuW8Kv+6QxoM0t/mJod7sv/AIXns5w7MELMAQDodQDrzqnd53rV48LFhe4ioYGyiIwnxKiggEFSBA6EiouI4k7gISWCzGwCkqFMH0AHuqJnprXgKzeVQsVhrwB7u4eejbeIBTBHkI25mtb2MwjXiLd26lg6k3GI8Wq+FOQ57xtWbONpw4uw0WpravcMf2c4f3KJesLdTLlVyjuxGhkvbEyZmeesaVExn2X8PxNpQbd5FgZFF24uQA6QjkhfeOdee8C+1jGYayLKYYYjuszO3jlUZiyDw6REnaty32nZLws3MOzObXfDuWmVzZYAYSTPnWt5TjbnpQcQ/wBn7DH91ib6fzqlwfLKaz+M/wBn6+P3WKsv/Ojp9M1enP8AaPgw2W6blkyR+0QxKmGAZZBg7xVhg+0mFvfusRZbyDrPwOtS78rypOx3Z67geG2cPeylxduklDKwxkRIB+VU/aDtg9tiLKyqjxEoxJY5dABqvtAaiSTW144Zt2QIM3DEHoAdx/etYHtbxAotwZra5bjm2mSWZ4nvTl2aSxEyTvHOufUt7eK53yqcRjMUztltJhcokk5Tc8UnwjNoRI0lSsDoaZZ4yrKO+w960i5XNy3dLs8KQQTlgbTvMkADWRXYLh1xyzXQ2jZbZuNq2gBIbUbkicsaQOZEkYNEYl7gLk5ipJaNRJ0A0MQRHPlXz8uvrhZimYs3LuFKL92sYbMXWXVrhzXJh8viLBd3I0CxM1nuO8Ge3Y/3b2bpVrL2iCyP7QR1SSXbUT4httGs3F8RMqyvIXwgqAO7lcqkLyUSDIOg361UXMUGYFFRYMAnKhZjAkLbXwsQN9Oeo53Dq75s/ksU150ILXGvGbkyrAr7cuSsAAxoIO4nyrRcD7UtaspbTD2mU2xn7xVK3Duc2sgqfECDqABFUbcOFs3FDgAEsA24kbneQNf7mjYfulcG/mgmVa0yFh7P7y2QfDovhjUGfFXomXdxiiamL7xrc2yFXLn0ZGa2dGVWzAQRyMctRWj4Zbu4ZkfCmFJLSxtXnthYGuUB0JLRlJj8s5duzJS7+zElGNvIHOsKAVEyCduZ26eg9leFq1s3nDXFChIzZWDOAwbPJ2MAEeczMVnCXehtOA8Wv3XtPdW1ma0TADW3QKYfMGzZvFsAY2POpPEccWVMxIDLmIysB7RAkHXaN6NgcOEvquVMy4fVlGUmX1hR4VBOpgbmoHHrpd50AAA8QPUkafDeK9k4KYMaFddCZK8tvFB51qMT7D/yv/lNY63iFYrqWOddhyza6jT4E7Ctbcu5rTH/AJH/AMp61SK3si04bWPbby5LvqT8TNXR2NUnY+Pu2ke22xH4V6AfKryhPChuNA0FDuYnwgkHcg89jRbg05n4UO4pCeFQdTodeQnyrKo3fW2MaTMbEGY/Q1IxOFlyZiYO45Dodaii6+aCSAWGogaSOQAq4udnLTe3mbQDSF2jpryoKW9w/q/hA2Ckk6NPMA79KkWoNkhVLDIraneCI9mOtXeG4Tat+ynxJb/MTR74hTA5fSqMOMXeN1TnW1ZT28yhd1OisQXZtRoD/DVzhHQ6rcL6bySR6TtNEvcdWwQHUtM5YA39ffVbf+0O3lzCyxGbL4iN4n+/Sm0W5wOZSMoYGNDEHX1EVcqNPcOflWMw3bPvYy20WTAkkmeW3urScBx/fWVcxMspjyOnyIqksWFNNyDGvP8AL9RT5oN3cHzj4j9QKKeLnl866uFdRXxRSUppKBRVvwLij4e4ty1cZbimUykjXlMbjy51UAVd9nuyeIxb5bQQHT946pv5E5j7gdqsumpX1Pwzi5xOCTEW18dyyLioY0uFfZM9Gke6rXNA1NUHZ/hf3fD2rI17u2qT1IGp95k++rYVnuR459omLL4y7O6tljyAGX4jX31ki1WfaniHeYm6+niuMdDMa7GqVrlaqwQtUO9cp129UK5eo053plo89d+X50xrhOxU/wB/Kg27kmQ0HmJigtf8RKpmX2cyC4eZQHl1iT8asF4wfvHe25uMqJaEHr3jHXkNvjVfwjGtZuLcQ+JSGB8x1+le98GwGDxthL33ez4xJIQKwOxBKQZBkUyyupL6S8PMbdzPhy+MVHOdrwVl0UsiKdDz8G5+U1leO2sN3qqGGGIUHMqvcS4rqro418Agnb4CvceJfZvh7vsvdt6zAYOs+jCY8prC9qfsPv3XV7GItNltWrYW4rWye7tqkyuYaxPLeu2XVxmMmDK97Gzb4RYYXUuZbt9g4khhI0GYaH12qDxHi6a3WtjOFYKWHhDH+I5djOmca6760WzwK/geDWsPeyrc7zEABXBDM/7uCPWstiezmJKqEtqQBBzFem4BbeYP5V5s95S6YvlH4hxO7cT9oRncBlQESxynQeQAnzG3mPhPZzFYzEraDJac2e8ZmDxkGVMpjbQjlrM1oeGcAuLike4ZNu4CjoqCY0UtvGgEqIGo35aexxrDYK4T4lW81q0M2xaJd5aAOQgRr768nT/D65rXd6jGXvs6vozXWyqyqwVVBd3P8MDRUDSFgAgAGetZh+FXFgAXDmGT92zZpkFVgEZpVtYnQg9a9n4/xW2bhQXYZbqK2UmRADEE9CNCf+asNxrjDK2dBnPeeElQxUFiAT0AAJk/imu16WN0xayKcCjil5LZLd1DftFZZLZBlIX2TLx+dWuJ7FXVuEgSGb2QGCR/DAiUggxqYzLvFB7OcZK8RxV69mUXg8PlMGLitoMuvhUwIE7Vf8K7TX7jEOBbBYKCwXRe7zFjMSM0DbnWrjLzsqoPDruHZrlo3bSqxyZoYAyQZDDKQJPiidRvV12U7V4nCXXZ0Tur5QllEW0U3MiuonKkliTsJJ2qVaP3nvGa9CoFCQqAOCGJiddoFaTstcU2Hs3bYuB7gtlCB+6YZWPhHsiAfgdKTHXikay/fYX74XSLKhTCjxsYHiiTuNCYFZq/w9i2S4Wzoqk5jm19rfnvvV1iMQytizDFEtW+7BLZWIWSE5TpBI1ms3xLFm64bKRKWwx1MNkGYT5HSui0+xbh0adQ66SBz6TJ3+Vb1m/ZMd/C58tjPumvOMI2W4gA0ziT051uOHcQW5h7mWfArqZEagN7PUVUhnZC4Th5P4zzY/wp+IfTSrsVTdlnBsGBADsAJJ2Cjc61cijUUN4wCekn4a1mLHbjPYa4LJBTEdyV7xdZt5s0x5RFae8Nwecj8q8swBUYO+RbRCb2HusFByl2XEqx8RJ1KdedTTNum+4Xju9ti5ly+JhEz7LEb+6a2leN8NxzC5AYhQxOUGBqQx09a9iQ6D0H0oY3ZabdEg+h+lPrqrTG8fsFlUquYhtonQj/AErJX8NetW7jPaW2ouIVZ1RFMl1Or6TqtbniiE2rg2OVog8wD+leU27TXF4vZfxKbeHvKGJI8DAtHuJ26VlmxrMBxIJBNyyAGBMXLQ8zOU9BW57PWriK63Px5kJYGVIjrpsD768E4fhkDgAswIEZRGs5SDI0G/w1r2Ds9iv/ALlptR944dbJEfx2HgyesXPlUx6kyuomLZULEbemvw1/Ki0jCtthIfT50tDw+0dNPhp+VdRXxe1JRr5Ez1E6cjz+c0MLJge4RWspq6U0VpsBjUvNazB2uZWVsiyQQQVbkOsnzoXD+ypjPiG7tfwj2z68l+vlU4cTRSLOFULmIWevmx3PWu+H4e2d2XEI0NrtnicBomIcryS4Q4/7TMD0NaXhH25AwL9gHlnst9Vb3c6834Z2bfE3GN9yoGygQ7iJ0nRdCDB11GlTUvW+87nD2woQzcJ30POdSxOmvOt3o43nxF2JxK5LEnfnVbdv61PxGEY67Dqaqbj66GvPlOSB375qKb9EvX+tRW12JHzrLQhYEfrVarwalk+RqPbUd4M22YT6SJqVKnYLGawa9S+y7teMO/cXT+zuuoU/guMQonyaQD5weteUcRwRsXnttPhYxpErOh94q24DeL3EUAk50jrmDAr8wKHl9SlqaTQBenWn56wyp+2GDD27EhjluMRHWBudxVA1mASqknkJbU1pu0dyLNr+dvoKoVf1rN4qEtg/8wHSXA91RuI8FXE9z3uaLTm5k5F8pUGTrImZ61OQiiA1BXf/AB6yYBQiBlEfhBMTI1Oupp47OWjGjCBlGUgeGSRm01Op19Kng04NUEK12ZT+HMfhRV7KEHS384+tSwakW8U67MfTcfOud6Uvu/eirudnSN7b/M/Q01OACdLbz/1/rV9b4uw3APyqTb4svMEfOuX/AJufny+6qH/BW08Dn3v/AO1ETgLzojDn7TDz/F11rSW8Wh2I9+n1owNbn4f+/L7m2cTglz8Pxb85qZhcFdQFVVADuJ35a7zVuDS5q6To6/qv3RDwuHdRACIN4UDc7mIGtTu9Pl8P603NXTXaTQg2eG5WZiwOZWAGWIJ57naoR7MIc2YIc7W2aF0/ZliBGxHib4mrufKuoKbiHZy1dY/skCzIyqFO0fwxpV3aeFAOaQAJAPTyoddNUG74dW/8qQ4lfxgerfrQ89cXpsUWOvDOwknUjQzoZHL1qj4P2YFvvGcgtcRrbEFoKkCJkcq25ekz1E0xln7OiYZbixrpnPw9nyrQ8N4C9kYfUE2e8VjMzbuAxuNdY0qwLVwekhpK75uo+FIb7eXw/rUST+I+8KfyqPex8bOpP8s/RhV2qwwzyWmNwfiP1muqlXH3STlNsbcmM6mNJ03611TY+auK4g3MHhmn91nsmAojXMJgSSQRqTyqBwjiPc3M/lG0xMVJ4UubD4hDsAlweTBsv0aqeumOVxvdPSrTifHGuk66fL3Cl4G2U3L3/CSR/Oxyr74LH3VVVascmCEf726c3ogED4kmt59bLO7tFnY47fDfecjdySLTMynIzqpYLmH8YBmRrB6aVcffrOMHgutZvHzCs0DQNst3yMhvpWXsPOBcawmIRhroc6Op0/6RVZV+Lld2tSL3iXZ/FI37Qu6/iUs2nmDqPhUdMQm20aa0mA7R37QAVyVH8L+JfdOo9xFXvDOJW8a2S7YTN+KZ+EjMP+6m8bOTWmYxMzyjlrQhcg66edbK72YtAwuZZ5TK/BpPzqu4n2aW0M2afLLA+prV6OWu6eDfpSoPMH0qHiBDGpdy2FIgUHGLOtcbCt1wzHcNxaouKc23CqCbimMwABh1OgnXWt12Y+z3BIwvWG7yNVYXM6jzEE14FUvhnE7lhw9p2Qgg+Fis+Rjes3lH1kggUuavJMJ9omKs+0RdXTR9/wDuGtegdme0X3u0r5MkiYzZvyFZ0aS+0k9zaiPbfc+Q8qzjZhy+daXtB+5tfzv9BVA21YvlkxLh6fP+lP75unzFJSqKB4vHpPwoi3z+Bv8Ax/WkW3RBQcLzfhPvI/U0YGhg0s0D4rg0dabSzQPW/wBZotvGEbEj0NRitIFoLNOLN5H1H6VITjHVfgapwKdTYu04qvMEfP6UZMWp2YfT61QBqVWq7GjmumqBLhGxI9DR04g45z6iauxcTSTVfZ4nJgr8D+tT4qjiaSa6K6g4mmk+4VAxXEiCQoA896gXLpbViT61Ni1u8QUbHN6bfGo13ihPsgD11/pVfNNzVNg128zbsT/fSh5vOmFqTNUEnDudfd+ddTMNz93511Uf/9k="/>
          <p:cNvSpPr>
            <a:spLocks noChangeAspect="1" noChangeArrowheads="1"/>
          </p:cNvSpPr>
          <p:nvPr/>
        </p:nvSpPr>
        <p:spPr bwMode="auto">
          <a:xfrm>
            <a:off x="227013" y="-539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endParaRPr lang="de-CH" altLang="de-DE" sz="2600">
              <a:solidFill>
                <a:srgbClr val="000000"/>
              </a:solidFill>
              <a:latin typeface="Arial Narrow" pitchFamily="34" charset="0"/>
              <a:cs typeface="Arial Nari"/>
            </a:endParaRPr>
          </a:p>
        </p:txBody>
      </p:sp>
      <p:sp>
        <p:nvSpPr>
          <p:cNvPr id="136198" name="AutoShape 15" descr="data:image/jpeg;base64,/9j/4AAQSkZJRgABAQAAAQABAAD/2wCEAAkGBhQSERUUEhQUFRUWFRcUFRcVFhcXGBcVGBUVFxcXFRwXHCYfFxwlHBcVHy8gJCcpLCwsFR4xNTAqNSYrLCkBCQoKDgwOGg8PGiwkHB0pLCwpLCwpKSwpLCwpLCwsLCwsKSwsLCkpKSwsKSwpKSksLCwsLCwpLCksLCwsKSkpLP/AABEIAI0BZQMBIgACEQEDEQH/xAAcAAABBQEBAQAAAAAAAAAAAAADAQIEBQYABwj/xABDEAACAQIEAwUFBQYDCAMBAAABAhEAAwQSITEFQVEGEyJhcTKBkaGxBxRSwdEjM0Jy4fAVsvEIQ1NigpKi0hYkczX/xAAZAQEBAQEBAQAAAAAAAAAAAAAAAQIDBAX/xAArEQEBAAIBBAAEBQUBAAAAAAAAAQIRIQMSMUETMlGRBCJhcaFCYoGx8BT/2gAMAwEAAhEDEQA/APVilDcVMK1GurVQAroaS4lEI091K4qiMUppWjEU0igjhKG61Ij8qE4oI1xdDVnw8eAVAujQ1ZYEeAVIDxR8IPF7qFFGwnte6qJcV0Vx9aSPX51kdSUuUUkVUMvjwj1NCW9lp+LOi+pqM1kmin3cRNCF2gXUIpivWtJtKbWmCedDa70qRh7oOjVA6xaIbSiXL2sfWmXWiflQ7l1SssPj1oFteIksNf71FUXELRt3Q3XWtFh7sqJ3j4+dQuJcPFyDMRt566zW8MtXlnKbiVg3BWRr1mkxLTtVfcDWrZhpAgD0/wBadw3FZlhjz0J+lTt9xd+iYlsinz0qJw/D5lZmk66SdCBzp/GuQ5VHw7ShGkbRzI9a3J+XbFv5lizq6EkEiIAqt/w5jqICnXfbqKtcKy92CBodTQcbcCp8YrMtl1Fsl5qpfBlZIB02jl6daGXLAE+WvpUz7zAidTQXcAQPZrtLfbnZE6w8r50829NBqdNNzQMJGmXU9BvV/gcFk1bVvp5Vxy4dZyhYfCJhwbj63DsJn3Dp5n+zVY3Hs5k89NNgOgqx7Sp7DeRH50HhfBC8PckLyHNv0H1rjbbWtaXmCu5raHqo+lGoVy6tsa6CNFH5Cg4HHd4W8ogeRn41VSyKDa3Yec/92v1mjUIoc+mxEH1BkfU/Cg5/799MtWTAzUYLHrSHYzED4UHL5V1ILnQfHT8q6ihcqFcFEJ0oZogTrofSm3N6Ou49R9aDe3qgRptKWim5vrQMoT0WguaoHd2NWOA9j++gqtu7H0qywJ8H99BUEmjYX2vdQaLhd/dVEyuptdFZCmkrqSqI+N9lfU0JLpp2KeEWepqH3tVBL16dDUcrTWelBqodlpVWmC7FL3snpQSltmmuNCN5rkxEb0l27rIqKVLbHeBroQdqkuZWDuPnTbQHOkxLjkago8dfnwiR/rTcNhrkGFBA8xR7toltdvT4CkuYggQoOm3pXeXjUctc7oV+0WnvG2GwqG3gOn+tFKMZMH1oK255xXTGaYtSbBcDoPWmXcZIjXyotmy0wCeWkf3pRltNqcvlyGnlWLZtrV0g2hAzSRPUD5V1rBM7QJImJ8/LrUu3gWbl6DnV7hcCLSE7sF9QIGwpl1NeFmG0XB4K3hoky7QB5AwP761bmsoGe4+ksxM/D6CtWx5+/wAhXmtt5rrJrwHdw6tGYTBkA9fOgYziATQat8h6/pUbF8SJ8NvzljoTAJOXpt/pVYzVFPvXyxk6+dG4Nd/akcip+Ig/kahanlUnAH9opGwaPjp+damH1TbRV1cKHiUlSOoMesafOKiu738Ovny/r7vjQ2XWSZ9dh6DlRkaQD1E/Gh3tvSinAV1IrV1ABzQ5pb1wDciofEeJJYtPduHwqJMc+QA86ImW9x6j6ig3jrVdwbtEt5O9KXLSg6d4ACy7hlAJMHlIE8pGtSGxakFgwjqdPjNNrpHxd4KCPQj46/r8udVT9oMrqpAl/Z9rchQDqIiGkkSBqNIND7TtARg6zmDIpEjwSTOVlJmQN9OXnkXw73b6i4ro8kvCslxQWhQRrAgKYI1666+HP4k6vGU1+3/fVuXHXMek5oHw+ldZwgcEssjlJ+POgZ9PcPLkOXKpWEPgHv8A8xr3uYf3S1IELJ2EmTG8CajWn7p7uWF5jNMDQDr5VKx4c23FtkRipAd1z5NNWAzDUb6mNNa804/2y/8Asraw95mS0EF64CD3pkA5mAgggEmIkluQrWONy4ivUODcQN61mMTJGkwdAdJ9atMKdfdXh2GxmMt4zD3LV8IuKvLbVFuBh3aXRbm5b1GvjgnXQ7V7HiAzCEYp4gZyhtAwJWG01AKzynTWlx0XyuJFdI8qoP8AG7H/ABbfxo9rFK6zbIbcAjUT5mppNLcsPKkzjqKqsPmyL3mUvlGfICFzRrlDagTMTrSu4G9NIk8SEqsdTVcyVLtYhXtAqdA7D3iJoTUlKjhacaUikIqoYadNcaSgIrU8vQgKezUBFdqLZTXXWgLcpQTUUe5Y3MwaecLI1g9ec/0oCCedGDEc6BDYB+HIVHu4BQec8vWpC3IMzQnvT60loF3BG2/Xr5Ua1h/Fz1p6ST51MsKNdQSND5HeKbNI5vrbZV3ZiB/KCamsJB9Kp/8ADmbEFtlDZp6kGYA51OxvEQmg1bpyH836VlXW7VuwpPXc/wATHy8qrMXjy/kvIfr1phc3CxbUxp5ajbpzpbdoDfU1PI7C2zmHSY+On513cxGlHtsN666QGPqa1JpDPu9CUHlTmvTTDcrSNCpn6/GlNR8Bcm2pPSPgSP0qRWGgbBgR0JHwOnyinNbJpygD15/Sna+lA23bAA9K6uAA3j3/ANa6g84btQoMnpqZkzUfD8dFxsrw1piAynUETv61i3csYCtHUbGtHwXBgQX00Ln0B/1rhcZOXqh/GuOFHcOwgXDMc+Q2/uI6Gnpxlhgy41BddTtBmdyCTBB86zv3/A3mR8Vce3fMlgyt3YBdik5QSpCkAyBtrrNN+0DjVuzZSxaMhwl0MsFCgBVSjAw0kDbbL1rr23uk0xqaay2y3sOwRu81GcICWVY2KjxBSRzGseVU3Zq7eXHKuS8LbHxZkdV0zkElhqQWkT6Vi/s37WrhcbmvH9neXu3b8GoKsfIEQfImvZeB3JW8ZkHFXyDyIziCOojnWr0pHPKitxJO8e2TDKAxkGIIB0ImgXu2eEsfs7l9FYTIK3OpO4Qiq3FOBiMUeYsWzpy0XU+VeSdpuIq19iQfUe8c/j769OHRmWO3OXnT07jPGLHEu7w9vHW7aM37VbWcvdESEXNb02Op05kaU/G9n8MMK2GtAIp8fgEsCCYZyx8ZIkEk7HlXmfYPFquJYic3cXco6nJBjzy5j6A1avx8ltSV3/s15+rvC6xrvMYnYPgYwXjQteugZlYpAVpIJHikOAFgzHirT9kO1F8MwuC4UA1zRKtGYHfeARA3JG29U3Drdy5bzRKsdCSFHh31Ygb1Cx1y7aObKy7jMNj6MuhrPzc28pfppY3+12Ca4RnxCFycqthdgST/AMSeXyrS9nu1Fq1bYKWdCWdWK5dfZIIBYx4Znz2ryrG8euWb9u+9pWuW7gKm5m1IAdc0GGEOD6EVct9s9wiDgsIdOjfrXX4WV5l/0n+HqVvtrYImfiLij4tbFD43jxfwxawwYqQxGYARsTmOnPeoH/ywWsPYa1bto9+yl9gshVziQABqf4t+QrJcU4o112dtWeM0aDTQaeUVntvus8enpHZuRgrc5Se8ueyQw5bEVYg+VU/YX/8An2//ANbv1FXzP5UnHDOXk1bdcyRTWuk+VUvHcSAQrNeURJ7rqds3Nh1A6jzrOWXbNom3eK2gSDcWQMxE65evmKfhcSty2LgMKwkFoGnXevP8dxR5um4UdXU21MoroVnKxBGx1GcbFvIxO4hxPNYVbOZrS5FNwQwMwBKk/iUgt7JnlIrh8b3/AANpdxqICSwABAOvM7fWfSouB40lxSxKqASs5hB8wTGlebcT7Rh7k4km3m1BFvJKgMI7s+0ZAA1M5SNYmi8CRr7JbXIjXRqc0zbVpfaSTKjLtPoDWPj53LicD1OxfVlzKZB2NPBrI4ntclq9kt3BcQA5yz5iWH4Y5ajbpyrQcIxz3UzPbKAiQZGvkBvtrJiegr0Y9SW6E+a7OabSM1dEOZiacLU+vKKZbUk1Ow6AB4nMqkEjkYOi+YjeopyWsttyG8QDAkH2SBy8xRMHbyr0GpE9Opn6mgcFYGz5SR5ctuo89ql4geBv5T9DUVXY3i3K372/9f1qpxpZQSFJ0md40B23POnYq3pTbmJZcmoMopObrl3kelRKicPx7d5GbMGB0j2f2RcCR5gbjnUzDcRUgZhBIB1jn57Guw2KtvcXMuV5EEjmZUeIb+1Hvpv3HTwsGGg1PRp3Hvq7RKZ+lOxR8U9VU/IVWYbDOijOe72ENrPteyoPp0qfexICoY/hgMwnRT01j3zWthUUnXYdToKazAba/SmW0a4dwfUj5f0qXY4YSdST6afM/pV3BO4RdlCOjfUf0qfUTB4XJtpOu5O3r6mpdYaMe5HLc6chsT+VIQTufhp896TE7T0IPwIn5TT6KjvagyNJGvnFdR8vWuoPB+znaBMVdFm6q27zHwECEun8Kk+w55KZB2kGAZvafj62lZLftwLbN+EE6qPPr09a86GMgzMQZEcjyIo17iXehg5JLSSxMmSZnXczrSTHe3XuqBi8VJzHfQ/kfnQsVjQyBXzELOQA7FoJjyMTH60ziCACVYNG8efWq1rk1bxWWv7J9mcLiLbfeL1y3dN1UsrbVWZwQAdGIA8RUTI9qvb+HY3FWsMiWcMt63YZ8N4762stux4A7NckGcuoG0V459k/a21hL728TkNi8oVs6hlVgZViCDpuD6g8q+g+H8IwxQ91ZtKj6kIoVWnnC+Ez1jWrbGa87xH2x4W3cuJiMG4YM1tmtm1dDAGNzlzD5UFe0XA8TBbh7gN/GcKFHrNt594rTdpPso4e63r727inK91u7usJIUsYDSBtXjWMxJCqBsFHoNNq1+yzVbfiOG4DZC3bdp84YFVtXLyEEfizmAPrUbgfBcLis2IXvO6R4KXFABMZgM6sQygRMQdQNJmsHZzXnVFBJZgqgdSYr1TDG3g8NbsqRKllEjRrxTvLlw9coKR7vwiuXU8fq3OFb2kxOoAgE+AclRVkkADaBMkbRAimYC61l7agxnALbiFObQifL6VEfEq7TMDw21nXKhM/EhRNdZbvb63PNnjouQqin3ZR7q4aaQ+3ha9atXis2xNu5EZlcmFJ28MoYPXQ7657DfZjj7ltbtqyLlt1zIVuW5I1jwswI22rW9ohcTDhLQRiXJY3VRrYTMWObvND4soHOQYqBwn7VsfZQDu8P3Fsi3nFkhFI0Cr3TAHblXr6ffMdycOdXHH7XcHC27ngcYCwuWCSGUNbYeGZjy61SviVGmZfQsFPwaDUni3bm1jGt3blyxbuqjWiEW6PAWDAzcESDOg/FvpWbLIzEjIfV0cnzMsfzrpOYzHtvYS9PDrZ01u3diCNx0q/RweVZb7PSF4XaiD+2vdPxeWlX9vEwdq56Yt5A4vx+1Z0Yln8PgXfxbSTCrtzNZXEcQvYi8Q+FtsuiKrsiOpClzGYlidOg0Mc9T9puO3UZkN0EmMtq34ZJJKgnVy2WNyAY0Bg1jsTw+8LoN0LnuDwohIey4IAa4JiDoddROsRFePqZ5d2vUCcUzoktYyi9mFtLytbynUqysDqVGUlCDv1EVRjFXLNsZblu4DEPbzqwAgZTkgQCATvP0sMdxN7jZLvjdQsm4AXVFbwlmiWAgEAb9dYrNXWVbkoGKplLGQjBd5G5BOwOunKuGsfGI1nErDtg3dr1pxcIQ2pY3VuLMFlOplo25PzG8fh3GTYtKlnvx3uXOBAF1hBHdvGfnlA/wCYa61G4sO/SxetBEDDu8zsp9ghe7yGJZQA0BZkg86bg+0Ny3lYZQiBkQLaVhBYMw1XQkhfENfABtArfyo0XZ/DXMVdYquHtuxMd5aYBNYCqqnVtDo0EbjxV6dwj70C33numG6m0XEGdiHExHOTWA7N9rTnDPmtsyBDeQDLcYNH7ZYy+GdWjMIIJgitnxXtclliiKb12AQqsNyeeshecweVdun2yeVXjekUwISY5npUHs7iPvCKxm0TJNs5sw0mYI9kjUGYPKtALGQplmJJczuANJPSeVd5dzcAcPbC5MpmWIJ30G4Hv3PlRzZyi4ZnMGPpoYFRPv4BCJrrq3WTJy/r/rVjiPYb+VvoaKgcAabP/W35VYXvZb0P0NVvZ5IsafiY/TboPIVZOND76JGevqNJ6017Cvlyn+HSOmoOnSjXYjWT5DSoTrdItbBfGLgAI1DjKQSTA9qcx1kVAtnhxVwcwIBBAA1kMDry5UJrZTOEXupLeJdWPOZOmvTSks3crAFmBOYxb8ajKdix0BiDGvPpUzEY1g5AVd+uus9fPoKbDbbXNzlZereHpz2Pw5Ue41sIsmACQOQkwYkjyqI+NQ6vmXzPmOonofhRPuua0wV83jVxO0FWEactvhQR7Vw27pCqigrOZBqfF/Ex15nyq4wfFxoG+I25bxWRtYVrWJWVgMlwaNIMFGEDkYB5c6vEtsRop9ToKo0Vt5jTT3dKODWft4vuYLuoGYAj2gJ6xsdDWgopHSRHXT46fnQbV6VE7xr67HQedHIrgenyoBCeh+EfWuowPl9K6ivjO5ielCa8aCwNNms6a2l2rbMCoViTEQCZPIRE1EdCDBBBHI70fDXCrBlLBgQQVaCCNiDuDXuH2d8JHFLZfE3luZSFNm9bt3rugBLM90EhTOmXUddK0eXg4Nbfsz9pd/B2e7V3aD4ZuXIUARlC5suXyjT5V7FxT7DeGXpKW7lknnauGPg+YfCKoMX/ALPOHyEWsTdDfidFdfSFK/nSfqSqbgn2jYziHe2rlzLZCEXMqoGZXkZM2XQxOo6e+kuW8Kv+6QxoM0t/mJod7sv/AIXns5w7MELMAQDodQDrzqnd53rV48LFhe4ioYGyiIwnxKiggEFSBA6EiouI4k7gISWCzGwCkqFMH0AHuqJnprXgKzeVQsVhrwB7u4eejbeIBTBHkI25mtb2MwjXiLd26lg6k3GI8Wq+FOQ57xtWbONpw4uw0WpravcMf2c4f3KJesLdTLlVyjuxGhkvbEyZmeesaVExn2X8PxNpQbd5FgZFF24uQA6QjkhfeOdee8C+1jGYayLKYYYjuszO3jlUZiyDw6REnaty32nZLws3MOzObXfDuWmVzZYAYSTPnWt5TjbnpQcQ/wBn7DH91ib6fzqlwfLKaz+M/wBn6+P3WKsv/Ojp9M1enP8AaPgw2W6blkyR+0QxKmGAZZBg7xVhg+0mFvfusRZbyDrPwOtS78rypOx3Z67geG2cPeylxduklDKwxkRIB+VU/aDtg9tiLKyqjxEoxJY5dABqvtAaiSTW144Zt2QIM3DEHoAdx/etYHtbxAotwZra5bjm2mSWZ4nvTl2aSxEyTvHOufUt7eK53yqcRjMUztltJhcokk5Tc8UnwjNoRI0lSsDoaZZ4yrKO+w960i5XNy3dLs8KQQTlgbTvMkADWRXYLh1xyzXQ2jZbZuNq2gBIbUbkicsaQOZEkYNEYl7gLk5ipJaNRJ0A0MQRHPlXz8uvrhZimYs3LuFKL92sYbMXWXVrhzXJh8viLBd3I0CxM1nuO8Ge3Y/3b2bpVrL2iCyP7QR1SSXbUT4httGs3F8RMqyvIXwgqAO7lcqkLyUSDIOg361UXMUGYFFRYMAnKhZjAkLbXwsQN9Oeo53Dq75s/ksU150ILXGvGbkyrAr7cuSsAAxoIO4nyrRcD7UtaspbTD2mU2xn7xVK3Duc2sgqfECDqABFUbcOFs3FDgAEsA24kbneQNf7mjYfulcG/mgmVa0yFh7P7y2QfDovhjUGfFXomXdxiiamL7xrc2yFXLn0ZGa2dGVWzAQRyMctRWj4Zbu4ZkfCmFJLSxtXnthYGuUB0JLRlJj8s5duzJS7+zElGNvIHOsKAVEyCduZ26eg9leFq1s3nDXFChIzZWDOAwbPJ2MAEeczMVnCXehtOA8Wv3XtPdW1ma0TADW3QKYfMGzZvFsAY2POpPEccWVMxIDLmIysB7RAkHXaN6NgcOEvquVMy4fVlGUmX1hR4VBOpgbmoHHrpd50AAA8QPUkafDeK9k4KYMaFddCZK8tvFB51qMT7D/yv/lNY63iFYrqWOddhyza6jT4E7Ctbcu5rTH/AJH/AMp61SK3si04bWPbby5LvqT8TNXR2NUnY+Pu2ke22xH4V6AfKryhPChuNA0FDuYnwgkHcg89jRbg05n4UO4pCeFQdTodeQnyrKo3fW2MaTMbEGY/Q1IxOFlyZiYO45Dodaii6+aCSAWGogaSOQAq4udnLTe3mbQDSF2jpryoKW9w/q/hA2Ckk6NPMA79KkWoNkhVLDIraneCI9mOtXeG4Tat+ynxJb/MTR74hTA5fSqMOMXeN1TnW1ZT28yhd1OisQXZtRoD/DVzhHQ6rcL6bySR6TtNEvcdWwQHUtM5YA39ffVbf+0O3lzCyxGbL4iN4n+/Sm0W5wOZSMoYGNDEHX1EVcqNPcOflWMw3bPvYy20WTAkkmeW3urScBx/fWVcxMspjyOnyIqksWFNNyDGvP8AL9RT5oN3cHzj4j9QKKeLnl866uFdRXxRSUppKBRVvwLij4e4ty1cZbimUykjXlMbjy51UAVd9nuyeIxb5bQQHT946pv5E5j7gdqsumpX1Pwzi5xOCTEW18dyyLioY0uFfZM9Gke6rXNA1NUHZ/hf3fD2rI17u2qT1IGp95k++rYVnuR459omLL4y7O6tljyAGX4jX31ki1WfaniHeYm6+niuMdDMa7GqVrlaqwQtUO9cp129UK5eo053plo89d+X50xrhOxU/wB/Kg27kmQ0HmJigtf8RKpmX2cyC4eZQHl1iT8asF4wfvHe25uMqJaEHr3jHXkNvjVfwjGtZuLcQ+JSGB8x1+le98GwGDxthL33ez4xJIQKwOxBKQZBkUyyupL6S8PMbdzPhy+MVHOdrwVl0UsiKdDz8G5+U1leO2sN3qqGGGIUHMqvcS4rqro418Agnb4CvceJfZvh7vsvdt6zAYOs+jCY8prC9qfsPv3XV7GItNltWrYW4rWye7tqkyuYaxPLeu2XVxmMmDK97Gzb4RYYXUuZbt9g4khhI0GYaH12qDxHi6a3WtjOFYKWHhDH+I5djOmca6760WzwK/geDWsPeyrc7zEABXBDM/7uCPWstiezmJKqEtqQBBzFem4BbeYP5V5s95S6YvlH4hxO7cT9oRncBlQESxynQeQAnzG3mPhPZzFYzEraDJac2e8ZmDxkGVMpjbQjlrM1oeGcAuLike4ZNu4CjoqCY0UtvGgEqIGo35aexxrDYK4T4lW81q0M2xaJd5aAOQgRr768nT/D65rXd6jGXvs6vozXWyqyqwVVBd3P8MDRUDSFgAgAGetZh+FXFgAXDmGT92zZpkFVgEZpVtYnQg9a9n4/xW2bhQXYZbqK2UmRADEE9CNCf+asNxrjDK2dBnPeeElQxUFiAT0AAJk/imu16WN0xayKcCjil5LZLd1DftFZZLZBlIX2TLx+dWuJ7FXVuEgSGb2QGCR/DAiUggxqYzLvFB7OcZK8RxV69mUXg8PlMGLitoMuvhUwIE7Vf8K7TX7jEOBbBYKCwXRe7zFjMSM0DbnWrjLzsqoPDruHZrlo3bSqxyZoYAyQZDDKQJPiidRvV12U7V4nCXXZ0Tur5QllEW0U3MiuonKkliTsJJ2qVaP3nvGa9CoFCQqAOCGJiddoFaTstcU2Hs3bYuB7gtlCB+6YZWPhHsiAfgdKTHXikay/fYX74XSLKhTCjxsYHiiTuNCYFZq/w9i2S4Wzoqk5jm19rfnvvV1iMQytizDFEtW+7BLZWIWSE5TpBI1ms3xLFm64bKRKWwx1MNkGYT5HSui0+xbh0adQ66SBz6TJ3+Vb1m/ZMd/C58tjPumvOMI2W4gA0ziT051uOHcQW5h7mWfArqZEagN7PUVUhnZC4Th5P4zzY/wp+IfTSrsVTdlnBsGBADsAJJ2Cjc61cijUUN4wCekn4a1mLHbjPYa4LJBTEdyV7xdZt5s0x5RFae8Nwecj8q8swBUYO+RbRCb2HusFByl2XEqx8RJ1KdedTTNum+4Xju9ti5ly+JhEz7LEb+6a2leN8NxzC5AYhQxOUGBqQx09a9iQ6D0H0oY3ZabdEg+h+lPrqrTG8fsFlUquYhtonQj/AErJX8NetW7jPaW2ouIVZ1RFMl1Or6TqtbniiE2rg2OVog8wD+leU27TXF4vZfxKbeHvKGJI8DAtHuJ26VlmxrMBxIJBNyyAGBMXLQ8zOU9BW57PWriK63Px5kJYGVIjrpsD768E4fhkDgAswIEZRGs5SDI0G/w1r2Ds9iv/ALlptR944dbJEfx2HgyesXPlUx6kyuomLZULEbemvw1/Ki0jCtthIfT50tDw+0dNPhp+VdRXxe1JRr5Ez1E6cjz+c0MLJge4RWspq6U0VpsBjUvNazB2uZWVsiyQQQVbkOsnzoXD+ypjPiG7tfwj2z68l+vlU4cTRSLOFULmIWevmx3PWu+H4e2d2XEI0NrtnicBomIcryS4Q4/7TMD0NaXhH25AwL9gHlnst9Vb3c6834Z2bfE3GN9yoGygQ7iJ0nRdCDB11GlTUvW+87nD2woQzcJ30POdSxOmvOt3o43nxF2JxK5LEnfnVbdv61PxGEY67Dqaqbj66GvPlOSB375qKb9EvX+tRW12JHzrLQhYEfrVarwalk+RqPbUd4M22YT6SJqVKnYLGawa9S+y7teMO/cXT+zuuoU/guMQonyaQD5weteUcRwRsXnttPhYxpErOh94q24DeL3EUAk50jrmDAr8wKHl9SlqaTQBenWn56wyp+2GDD27EhjluMRHWBudxVA1mASqknkJbU1pu0dyLNr+dvoKoVf1rN4qEtg/8wHSXA91RuI8FXE9z3uaLTm5k5F8pUGTrImZ61OQiiA1BXf/AB6yYBQiBlEfhBMTI1Oupp47OWjGjCBlGUgeGSRm01Op19Kng04NUEK12ZT+HMfhRV7KEHS384+tSwakW8U67MfTcfOud6Uvu/eirudnSN7b/M/Q01OACdLbz/1/rV9b4uw3APyqTb4svMEfOuX/AJufny+6qH/BW08Dn3v/AO1ETgLzojDn7TDz/F11rSW8Wh2I9+n1owNbn4f+/L7m2cTglz8Pxb85qZhcFdQFVVADuJ35a7zVuDS5q6To6/qv3RDwuHdRACIN4UDc7mIGtTu9Pl8P603NXTXaTQg2eG5WZiwOZWAGWIJ57naoR7MIc2YIc7W2aF0/ZliBGxHib4mrufKuoKbiHZy1dY/skCzIyqFO0fwxpV3aeFAOaQAJAPTyoddNUG74dW/8qQ4lfxgerfrQ89cXpsUWOvDOwknUjQzoZHL1qj4P2YFvvGcgtcRrbEFoKkCJkcq25ekz1E0xln7OiYZbixrpnPw9nyrQ8N4C9kYfUE2e8VjMzbuAxuNdY0qwLVwekhpK75uo+FIb7eXw/rUST+I+8KfyqPex8bOpP8s/RhV2qwwzyWmNwfiP1muqlXH3STlNsbcmM6mNJ03611TY+auK4g3MHhmn91nsmAojXMJgSSQRqTyqBwjiPc3M/lG0xMVJ4UubD4hDsAlweTBsv0aqeumOVxvdPSrTifHGuk66fL3Cl4G2U3L3/CSR/Oxyr74LH3VVVascmCEf726c3ogED4kmt59bLO7tFnY47fDfecjdySLTMynIzqpYLmH8YBmRrB6aVcffrOMHgutZvHzCs0DQNst3yMhvpWXsPOBcawmIRhroc6Op0/6RVZV+Lld2tSL3iXZ/FI37Qu6/iUs2nmDqPhUdMQm20aa0mA7R37QAVyVH8L+JfdOo9xFXvDOJW8a2S7YTN+KZ+EjMP+6m8bOTWmYxMzyjlrQhcg66edbK72YtAwuZZ5TK/BpPzqu4n2aW0M2afLLA+prV6OWu6eDfpSoPMH0qHiBDGpdy2FIgUHGLOtcbCt1wzHcNxaouKc23CqCbimMwABh1OgnXWt12Y+z3BIwvWG7yNVYXM6jzEE14FUvhnE7lhw9p2Qgg+Fis+Rjes3lH1kggUuavJMJ9omKs+0RdXTR9/wDuGtegdme0X3u0r5MkiYzZvyFZ0aS+0k9zaiPbfc+Q8qzjZhy+daXtB+5tfzv9BVA21YvlkxLh6fP+lP75unzFJSqKB4vHpPwoi3z+Bv8Ax/WkW3RBQcLzfhPvI/U0YGhg0s0D4rg0dabSzQPW/wBZotvGEbEj0NRitIFoLNOLN5H1H6VITjHVfgapwKdTYu04qvMEfP6UZMWp2YfT61QBqVWq7GjmumqBLhGxI9DR04g45z6iauxcTSTVfZ4nJgr8D+tT4qjiaSa6K6g4mmk+4VAxXEiCQoA896gXLpbViT61Ni1u8QUbHN6bfGo13ihPsgD11/pVfNNzVNg128zbsT/fSh5vOmFqTNUEnDudfd+ddTMNz93511Uf/9k="/>
          <p:cNvSpPr>
            <a:spLocks noChangeAspect="1" noChangeArrowheads="1"/>
          </p:cNvSpPr>
          <p:nvPr/>
        </p:nvSpPr>
        <p:spPr bwMode="auto">
          <a:xfrm>
            <a:off x="379413" y="984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endParaRPr lang="de-CH" altLang="de-DE" sz="2600">
              <a:solidFill>
                <a:srgbClr val="000000"/>
              </a:solidFill>
              <a:latin typeface="Arial Narrow" pitchFamily="34" charset="0"/>
              <a:cs typeface="Arial Nari"/>
            </a:endParaRPr>
          </a:p>
        </p:txBody>
      </p:sp>
      <p:sp>
        <p:nvSpPr>
          <p:cNvPr id="136199" name="AutoShape 17" descr="data:image/jpeg;base64,/9j/4AAQSkZJRgABAQAAAQABAAD/2wCEAAkGBhMSERUUExQWFRUWGB0aGBgYGRgbHBocGxgaGBobHB4aHSYeGBwkGhgdHy8gIygpLCwsFx8xNTAqNSYrLCkBCQoKDgwOGg8PGiwkHyQsLCwsLCwsLCwpLCwsLCwsLCwpLCwsLCwsLCwsLCwsLCwsLCwsLCwsLCwsKSwsLCwsLP/AABEIAI4BYgMBIgACEQEDEQH/xAAcAAACAwEBAQEAAAAAAAAAAAAFBgMEBwIBAAj/xABOEAACAQIEAwUFBAUIBgoDAQABAhEDIQAEEjEFQVEGEyJhcQcygZGhFCNCsVJiwdHhFTNDU6Li4/AWY3KCo/EXJERkc4OSsrPCJTRUCP/EABkBAAMBAQEAAAAAAAAAAAAAAAABAgMEBf/EACsRAAICAgIABAUEAwAAAAAAAAABAhESIQMxBBNBUSJhkaHwFHGx8TKBwf/aAAwDAQACEQMRAD8AIe0Ht7ncpnq1KnWKUxp7sBKRF6SMQS1NissTBOFih7VOJusjMn17rL6em5TwmZMHF/2jZh/5VzI3WKdiP9TTkCbHnhI4nkFUkBCpV4ZAQSDt7hAIYHyMyB6YSbI2MR9q3FdcDNhhf+iob+X3dz0Hz2xZy/tN4q0n7UtuXd0dibbUievywApinURQtMtVaoATMkgiBFML4Zg2k+954OH2b1h4lKU4iBrg2+fkYJ69cTb9ylZLn/afxRQCMzAIkkJQI3gafu+m4OIqftV4kdJOaaCwFqWXiNv6uR1n4YC8U4VXy5mopKEkhrMnWAyk6WESLzfnihkqjBxDtMWKCIBudokRf4DCyYbNA412t4xlkWs+cTuXP3bKmWYO0wyDwBiVhjIkGB4r4H5n2r51WITN1GkmNVHL+BZlLrThyViRaDIgxiHjnEFZUaqvh7p095wKjhHUvsdBUOPJ/FtbUnUeMUyqqUCklpeWnoCAIIAGw5EzPLFOTrQjR+G+0Ti1WmTf3ZDaKaloM+EFDrcjYARGowNxRq+1PiQMd+w0zINOiD0g/d2IIO2A3BeJUhXWoR3atYydYXQU1ldJDrYEkQIRjANsbTkOymVY0ylNDTSkVYFR42dqdQOZJYMDTkyJ8Xrh1KXTBGcZH2s55iVNXUTYHu6W/rAHK02uZm0MnDO2eZrVP/2iiKral7uk7ygViQAoOnS2r4OBMDBjifsvy7rX7uUeq+tYOlFsPAVWzJqGqNwTaMLaZfMZRatN8s2lqIpq4QQSE7t3LL4pu5BY3XTbniWpRe2DseqlLN1qLBK7UKoZQGNOmw0jdrqQ+oGZEAQBG8pXHuIcZo1wlPN65p96aYoUi4UELpgUiCSxKi99JNhjSeHUgtNdJcqbjXMgHle4jodtuWJ+7GrVA1RE84mYnpI+mN2rGYJmfadxRW0jMNIXUfuaMgQW27rbSJJja+I6HtY4m4B79hqJCxSoRaJ3p35wJHrjcn4DlzUFU0U7xTIaLgwV3HkxEc58hjFfaPl1pZrukplMsrymhAAajKC/j3LTymwGwxnO4q7E0PPC+1GdrcPydYVB3tUVTUlFvpcqLAQIHTpecRJ2jz0mcwLGYFOmPKLjb6+eK3Dq4p8OyDXGkVbCL/eGQSfXfFP7epLMxe5sFbSP3/XHTCUcVZLjJvQy5rjebPdslfTqW40Uj4lMNEib2MTihR7S5t7LmTI3IpUTy8gRvbfnih/LI0BAkgNI1MxN7H/Plioc0Bq8K+Im51TBMxOrlh5wHhIYn49m+VciB+JKJn4BRp9ccv2ozgBioD5kUhHyH7MLQ4gg/q/ofznHq8UMyDJ8lJ/ZAwnKN2GEvcON2szon7wkdStEDzvA6/TA+r7R80KjIKoOkxZafJZJssH08sVjn6jj8bDmIAHxBjHC5F9VqQBYncJuBJ2nlhZb6BxfuMGT7dVqg1am9AKRAm4/DO3rjrOdscww006jK3UpSPwII2PM8sBl4bWMWAmeto/3R0xyeGVfxFV33jkY5vz3w8vkNL5h7I9r80FGtldufuDrFgsjliT/AE1zP4l0QbykysTaDvNuXW+AeT4aS0d6skGyaTcQY5/PHb8GqlTBRyBGkhSfnTIIO98UqZLslqdvM+WOlZAFgEUyZ6x8ccp26zpDszOgU7d0t5kKBKXuMVafZyoBBoFAbSrzvz8Ynl1544r9m2BBWuUuSQ1VOd7X/wAzgpMWy7kO3uYP85Xg6oC6aY84Mp09D4cS5rtpm5hKp5/gpkn9GPDzsfjil/J9TTp77UTfUvi+G0fK2O/5FWAHrMxiDpF/gNxykDDjS7CmRj2gZz+un/cp9P8AYwZHbPMrcupGhTB0KJIuSdM/DAkcAoEk1GeT+GDFrRJAIxxxjgi1V0hgRaSdQa22ykHc74mkVs6T2nV1t3oqETIKqNuhCAfx64scL9oOaqtDVKYnbSFMeV1vhZPZXQxcGLGwZYMyIggaRBF7xjrhvCmpQVDliv6tifw6lJkDn4RPTDcLp2RbG5+1+aCue9kq5UStMTfSPwX+m2OM32wzSEjvyPAW9ykb8h7vrzOFyWVYbUF1KSPDvqLHcC/rbFPiHFtKBqjLJGk+EiRI2iQDF8bqCJyY4cO7Y5ty81bAkAaEOxA5IOh5nfbHr9sc74oqAxH9ELEj1HP19OWEalx9acKyySdVtLWJJBHjgb9MTZfidPUpI0gupI0AW1AzZOg/SGJxiaXsfOKdsMzTfSrgxEyiG5n9ZSPlihlu3Gad+77ypqCam0U6Iifds4PUW+U4C52t37sVIuJEsvMAbFWHLEmWmh3jGNBAsqjYKFkwRMCeQ3wqjWkKxkqdsMxeKhUC0vTAm/Lw/sxy/bHMFwEqrEjfSDFutPAI8QW0uFJgjxGnI+MhhiSlmiXESbidLo3zwYL2JyZr2PsfY+xzG5gftR4oE4nmAolhoBDAMp1UacEX8NjBtePOyP8AaySzRBLEBRbQLQFYy3QSbwBfDN7X6Zbi2YAMR3bev3NPblI8+tsE/ZzwCjmW11wZpMCqSulwQTDCJYCFN+kc8cr2xJbPPZhlVp1KmYrg0y4iizW1gD7woTZiBpBImzfJ9r5slAyLCtswEz535eePuO5RM09IGxUkCOSmAR5Wj5YJ90EIBtAgA78v3YFvo6EqQj9oeGOmWzFV/e7ptI90WUmW07xuPOMZbRNRW0ldJAO3JRb4zBtzxrftKzafY6qs+h2QrT3OprNpgfpKpE+eMbylQnQokljFxaZAU/D0+BxLjrRnyPZeD1CnMrqYRBIU2MLeJK25mDgZWyD0yVcMGvcrFwfEBI3FgR54a+HcIqUzRbU7JoR6hoq2tNTsq+IkDWYsRvPwwXq51M+9JM0VLBRoKAqSpZSYEgl5FaxW7FZtGGkZFLsBk8vVrinmKPeCpCAatOg6xDgzBkkgrblvMY/QmWyiU10ooUWsPIBR9AB8MKvBRklMUKYA0qUAKnUoBAcA7HxQTzgT0wfbMEiQvzb92N+NUhovlhjw1B1GBtPMEgzE/nirmeJus6QsjlG/piskVTDRrr1x9348/lhTftHV/wCUDp5eeKzdo6p5n5nBmhDo1fyPxwv8d7H0c21IuCBTdnIsdZYoTqn/AGAtvwkiwxPwHMM4ljOx+jdcHIxWmIQO0XAzSyuTpEqndqytpgKSdMmWBiWv6nABOHU9zUkSFsx3Ow8IFyCPnh67ZkHultJDsAeYBSd/Mj54UMs5diFqtufdo6YEmBJAkjaf1es4SQWcLwmnpN55SoYnpYFjzvt9MdfyZThT3TSGIuqqTNwTPIbdfriZwVsTWYEXYuihRBvJuI08ttU8zElMHQwACvpBILl4aJgxyE7iJHLbDERrSUEQiDeZe40nkFsbSfLnj1Ch/m+6NtyGY2mD58/rjxKwAhYJM+KnTmCbTe0x688dViSfeqf7OoKPl9YwxEqWspYD9VFgQZ3jmDtGA3FO0QpOqHvTJliXAIG0DQb77HoMTVqlOfvIJiYLM/lsP3c8LXGMtNckKDMAQimIufeN941dT8o5P8RDjRdXIIUcgS7PtAtbe0XxZFOCLAx+jSn6k+GRHywt8DrVWABLhSD4RIO8agQJUiCY5SPgcetAVLAi0Oaj+l+dubf854pNx+IZdy7sGFjE8+7ETbYXjFjiGapFQKdMoQTIKxvEGQYNxynAps0qGZVSGEwqjUZHXz898LPGaxFQnvaQ1VJQlmUhCdrDwmxEHz9cW5pPsLQ1jLBqnu2mZ0M0W3ufyGLByBGywLiQtNB0BgyfTphaoce7saWXVWjxadTeH8JJ3IMDl64oZviedFXVR1VUtOlZUMSAADAiTyPM41ybVx2SxmzeXNQqyu6gCNRXUojrA3Pp5zitUyddXgPTcnodM7kdJmOt8A24TxB6iPVOg6tALVFQNHiCxJJPOI1QTbaW3gvD3RaYrtqSoSTTqUDqVveMuYZBNgY5DbGTju3r9mNJgyhxCojRVoiDYOWlR6mD/wC754nGdloBDeGZBJG8bhiJ8onE/E85TosR9mZ6MjSaeYW8wPcdgV8UAQeWIKWayrMQ6NSJIAVqYOnkQx1BmJ5k7fDGsVr1DZMKx2KkdBKL9SE/PHK0w91Ruh8E+W4NX5xfAnj/AGgo06miiUeFg6Ay3a2k6jva+/LFfI8YWpKvCaRzCwTYcyIN+ZxKnFyoMgt3iECHQA7ePT5WlqM4ibI6hqC1GAvYOw+iOD8WjFtMvXUAoNakSoRzEc7bH574rhaQ8TqFdiJ1LHKAQRFrcm88bU10Fr1KmY4dRbSGSnJi2qiGibiC6sBM2j5YizfZfL6QYFMEgCahUTtHjUg2FhOLtTiQVSi1WJHIuHWZvKVA4j0P7cUalSYYinBvqNN6Ztz1UDJ9SOmHlYqieU+yTz4HcdO7K1DFh/REnle2KfEOylSdNWupnYNqpN8e9pAcuuPqVZmJc1n0RBqa6VXSNp0sdQ2tzGLuVzOYpgmlnqNQCRpqVKqDfmNRWR5iPywdDpFLKdm8yD91Ud1Ag6O4q23/AA1r/LHacIzCMpeNxd8tWWb/AKQpFfjq+OLNbjzA662VoONRiovcvNtpUKwAJ/EeXljvh/bOgXKGhUooCJenVqRdrBlZYBO0SYBwvi9B4o2/H2PsfY5yz89e1dWHFMw8HTqpCQbfzNOQfhJwxezLgxpUnzFQwKhhFi+ncMfNpEDe98Eu1uRTXxOtUkotSgCGJVSFoU2gaSCzaipvY7XuMA+G9tVRa9GodJJqGm8SFaCukgCdxY45/Le2aQjrIt9puMzCAgKFYkdSWj42thRyfHqlHwpVfTM6CxYTPIHY+kYp53iOq53P0wIfME/s3/ZjrhxJRpictj+KFPizUab1u6qUiSUChjUB06oM+GApEGTecN3DOxOUoCkRTJq02Vu8gKzFCzDbYS14udKybYybsZmFo53LuAP51QYHJjpYT6MeeP0Q+VgdT0xEuNJ6JZmWW7O11zYpVKtR8rTVlpKrFbIE8NQrBMhuu7GIwU7T8BqpmA+Wy61Vq0lDzpB7zvTUViSINzLG3hU+IWwP7Y+0U5StVoU6KMwaWd5/EqmABHI7zg12R7bUeIo2uKNWnp1KCSCDMFbTuYvtbricBY6BXBOz+bevT7zTT0FS3hPi1FyeUKdRJ0Cy6xEWw6BNGldR8PICJAsJ5D+GLVPMIrKQ5PIeBjP08sQZ6pI8CuWn9GN7WvhYUtBGkytnagU6tzG172gDy9TgHW7T03qBFdWqG0KZv8P82w1ZDhpgmpYnlN/4YHV+AZahUeutBdbgBiCw59NgTzIiYGMlBvs2ckgbmKcyf8/hOKVQQOX+Q37sGcxxJFVj3NOw56jsPXFMcftZKI3/AKOf0+p8vz64uSRimMHZ8eAeg/8AsMG8BuDZxnUSBcTYAcz0wZxqISPaDXZc1kNKyGNVWaG8KkJ0sJIG45bjAivTB1K7Ppn9KFgjYEXAAvE/lZi7f53R3ADFSweIgm2jrvY/X0whcQyWZqylKrT0kjw1lBWIIOkgE2/RI2bc4xfPBTwYi/mMzTDkxSgi8yWPUWJHJLRyM8sLPHO0NRnWlRbTpGqoygU5A5ieUybemCNVWojRWzVIOoGoKhnabgwYjAbNZWiR3lSo+Z2kU0KmIHiMMxCiQeUSNsVLm40qvf5+dkhLJ5mpAFRjUlZ1M5W1xBBPQbj1xN9rVedJT+qGc+W3lgYKtGyrSqBmkIXlQSBMFjAgL8fXBOMwokU6FosjgEkz7tgJmIB3Jxh+qxVNfXQiE8QGrSCxmbBVHLFbiGXrH3aLksPe1TABPOQFjfBbhPZ/PZimaiPTSmQfCiXmI8tRVrGOnUYF/wAn5hcwFquVMAHTK97CavDrULNo6yY3xefJO6S+4UypQp5toTvO7dAX0nUZ5AHSIEkSLwcEnRdNMZnNEGzKFtNxrQlybgEEcr48ynC6WbADU8xRhLVS9SReYE+E+IML7EERtHi5Cuk01ohqNNSGZkpsTTuDqI3awkeEyRY8sknLVJP2ff8AI6Ic9w5RUY6cxWosC+pQfAwM+8t2AHMbyDFr91KFCsKTotJpEnva3iYmNIKrKkRfkZJPXDVkew4IDpmKi0yqEJT91RAgeOWAj/mdsWf9BsuFgKWPVmedwd1KsNhzti1xT9XX7L+gxF3hPbCjQUU3TQ6jSFCEaQskLqJ8V5PqcFcsKBylUZYrqYMVFZmKltWqfEIIDTBAOwvirnuztem6ii1JaU/zdQBR8KgGhjYCWCN5Nimewld3DlzTq6tRUM9RdJ3AUKIv+tpIjbGsYTXX33+fUewnxXjhpOgtKhdYpCBqMS021eHaegNjgJU4qatU66jkloUyCALkTAAmwsI8gBhg4f7OyDNU1Kvk+hR6x4ifng7/AKIU7FhTEQR4S0ECAfGY28sRPjnPTYU2K3AeL0k199SVyITUQHIDXvY+E2t1jrhqy766Q1rTJ6ikq2G0KwIW3K/ritmeFVBaiysOiAj6AacDvsWdpSVuOakBo+C3XHTwceMasTbWi/X4MCIVgB+joQA+qhSh+IxUy3Z1qdTVTo02aIlQUtznQTT+aYipdpmBirSYdShn+yYI+ZwxcE4lTqSVJMD9FgfkRONpQ0JMgp9n0dT3lBKZBkQw5DrSgjrcdb3OFyv2mpjSlOmDVYgkVWIphRc6nZypOmYifnh9LTMA/G38cBM1Tem2p1o1D1ZVDQNttJP1xm23pMujOKFCs9Z6ujSjTCrqcgchfSI5XIieePsvxCvQFgpJnw3te4lRAHQXxoh4yr20hOttY6bHSQJ8jjmvSSouk6Hb/aFEnlABEx5DDhJxbtCxRlHEszmqamo9FWQuQO8QSLzGpSGEg2v88U8l2kQMdVOpTM/g0uADYjS4Bi/JueNTq9k2h6dRvCdgTqPXe2xtI3HTCvnfZ+oJKlC28KRNj+tdr4ri5XKLzVMKIKOSSp/RUqjadRKs9GrBMS12UmbXHLFvI1agqLTp1nUD8FY06sXggArEEcxewxJwngNYEgVEFh92RBtBN4sTPOd9rYpcX7KMaiuC+pG8UlGUDUDPhut5mcODtVN7Fs3/AB9jzH2MDQzD2uZgVmpZRRBasjPy1xAgxcjST8fTGXdpylHOOqkFX8cDkSYb5uC3xxpvbrLKmbr5i+pANJO2o0lUBeu84xjtTVJzKnkEC/K5/PChJ50epPhivDqUfl9fxlivVkYG5urEQ1pE9YO+LdNiVxUz4lTjrPNC1KpodWH4SCP90yPyx+m6dfWusEEMAy+YYBh+ePy5Rq6kVuoH8frjX+xXa0VstSovU+8SERZEkKpjlJICjnO0dMY8nVhVgn2j9jMxnc6rUVSmnd/eVmYgTIABABJYcgBcT0x97KOzNXKZzMCoVf7sBHWdJlwWEEAgiBuMaQlIiNW7WJm9yAZ62/LCzQzjB41AXgxY7wb7Yxsb9hoc6gCSNyI+Yj1tizkaVtR9MDMhmFYouxJN5kHStjyJJn0wb2t+WGnaJcaZ9H+bYrZsalIPPHVXMwY3PT9/TEVV8AAXM0fC3kvP05/LFBGMibyYsCf0/ToMfdteOLlsuzIStRiFBMRNyY57YC9ku0dSvTrd6HrmkJ0zBm9p8xsOdvKcZS+Kio8bcbJO13tDq5StQoZRVarUBBBXUR4oVQs+G15PUeeHTsXx2vmFqrmFQPTKw1MjSysCRIBsykEHkbEYw/g3FdfGmemQUq6iZ8WnwSBN4gjTPQnrh5ynaN6a1XpGFY93YKIKMRIieZIExabYrNrsvy1VII+2aoB9k1bHvdtwfu9JHxwv5OqXQEPGqFJBIO0gg8jY/M4Z+I8MXPZDKmuzSQ5mYN2tyM2AvbFKhwTLUKZWnMgGCTJnkTqkG8csYc3D5jtMxcXYu0cxmNelMuoFlLAhRuf0gCSN5j03xSzXEMyr0yKTU6jSHYLT0HQZUl58IgkGY8pJwwcZ4LUzK5evSq90lWkp0hV067B+YuCsx+s2PTwKqQ1JXSHguIZi6iAAVCwbkmJiTOJ4+D46aVf7JoFjI1K1PSc0lSGIAKM4MmQDJkxMAweVuWGPs/7OwDrzTGqbAIT4dKmV17kx0JIwR7LdkaeTSxNRySS5AETuFH4RFrknzi2GSmcdXHw4d19ETZ6oCgBRAFgBaI2gcox7Upa9jfpG/wBbHHDtH7cR1MyASoYBomOn8fLG4WCuIdm6FVSGQrMT3bFDYyPdtuOmA7dhVV6jI7OKunUpgEafdIbeZvyw29/IEgt8DM+v753x8hB5FfJo/MftjEqKTtLY7BuWp90irN0UD3paAIuZJJgczfF6jWD+vUbH4cvh8sU+I8BDnWn3dQ/iGzRsGjf1F8QcNNZSVambcxEfA88U6YbDBoLzE+uIWy4VCFWBuAOV+U7egjHNPMVDHgZepIAA6XY3t+jOLLvTuGMzyiAfnvibSKIcrmlazO4/zz/EPr6464lppoGTTJYAE+LcHaec4oZ0gEkAkeZv8Cf4/DEeXzjAyktvIsGn4+E+t9t8NAysauZqU3B13QQSQonSpb3YC31Ylp0Cz2dVcGdMzILA7qbG219xiKpw41HJNZyOYYFzs9hqNh4+QNlg+UjNRFbSSQWUMGsVMNEfOPrcY0v2JosZlioXvaYeygsRN7A+IbczeMdUURhKk0zHO42XYj/ai/Q4mQ1KaswOsQSIk8iYjfoLYiTPUHJBGhpgldp1lYNrGUMyLRvhdgR5vLVmAIclf1TKkf7sH44o0kKTYPf8Qn8o+s4MZfJtTpAU21wtmEAkxYx7s88cpWLWemSR+qQ1gPK++4thDsGPxYxHujogFvW04iFZDzB+v0wSzOTpHdlXycj/AJ/KcUX4Xq9wlvRWI+BKg/I4NAd5SsqHZyvRHC/NT4W+mLhr5d3kFaUgAioCokEwbypN4kHyxRpcHrgiVMebKB/a8QHpiynBnI8TIPIam/ZhgC/aDl2y2SNWlUVPGoOke/q5Bvr6CMDvZ4ne0HqVkVwamgHTcwAWLcjci/lhmTglNZ8bidwgCg+okg/EYt5PLU6KhEUKNRNoW7G/hQKt/TCcdBY3Y+x7j7GZRjHtPqsc3WUNIGi0bfdobH/O+Mm488mmdiSx/IY1P2u55qGaqOKY0nTLapkikDt+HkI574y6pVNc6ggVbxJ1EX5GBHyxMYPOz1f1MH4by73S/wCHuUebSzeV/wB+LFbI6190fE4noUiBvboJib3jnvjo7RyGOuzyrAlCuEQqZEMR6A339Zwf7F5XvM2h7wKKTCob3OkggD4xJ5DAnM5ccxIsSBuQNwPMiRtzwweyinl6vFFQhghp1AquQTq0RE+mqMZzfoUvc2Hh331ZQ2pgLsZgCNtuU4Gdrcj3VYkDwv4h6/i+Mmfj5YcuG8Pp0FOib7kmSeg9BhY7ZcSR2WnN0JZ7E6REcuccuVuuMKSQW2y12eyqmqrliSiGJjxEwNYjlBt8MMNWrhE4JxtqAc1/uwGYXtCl/u1jcyDIMWg+WGTh/EBmAGpmaZFjBE/O8YmNLoqVl6knPrjnN1giszGygsT0AEn6DFoU4GF3t3VKcPzLDcUzzjcgH6HFCW3RlPaXtr37Hu1ETI1CZMETfyOwj44G8O4o60qirpDOmhngjwkxLRvpmRztibjjNmgtdXD6aaIyhCmgKCJUH3lMEz1PTYUxFJQzkgEFoWQ3MLf8Mm0+pxlHjTkenKfHHizS31Qw8b7P/wAiPRzNGo1ZG+7qqwUagRNiNh4ZEzBAuccdm644jxmn3AZaTUx34aBqVQS0gGNyqg9YOCnZ7tbl83lly+eKd6gA+82cEEAi48WkwRuCZw89j+BcPyqvmMqEDVRoJVywEGdCgsYvBjyGLjt0+zzpdWhj49ldSUgFsAwgbAWHytgGMhBklR5T87CcF+M3pUZ56/zGBI29MarjT2zByrR1w7LrToCm0OKdVmSxsjttB5hmx9V4xTDqRJ3BA8IMi31HTngR2cYU6VXLkx9nqNTWf6up99R9Y1Ff/LxHnhpYxaRPmDv89sNx2FjVw/PCpNtMbCZti4cKfDuJQ4bYHf8AI/I/lhpesAYBAnnIt0gdcVVEnj5oBgvik8wCQtufnjxXgWUkj0Hzv0t8MRfaFRN7A7nbrcna5wNq9rE1stOlUqEAXUDSQRqBVpgiD9cAgyGMkQINxJ/h0/LHoLWJItY2+t/gcBE4zWOnwKg1c21GA36oAHhPP0OOalbNFTGonUoOhAARMN708vPlhWAdFIz7xBF7GAfWN/44lWt9ehj+H5YEU6dW4dgBFiWEzA5Dzxby+UuDJkAatKmD6zb92E79holzFImNJ9Qbf5PxjFH7GQZBJ6rsRO+1/l02ODlLTB1fCSP2TiCrRQ7n0gQfnIt5YmmXZRoFOQg9Dv8Ax9cdVMuGufgcW0oUxcC/Ww/IYocX44mXZF7ouak6YKxaN9befIHDxYWjirTP4hqH6Q94fvjHv2VnHuFxyaIP139cWuEcVNalr093cgCenOQBjjiOacMACbjpJ3+OKSFke5bIMsxKmTuygGb2jUfmBj3M5VSQ1Q0gRs0NqET+IlZFzba+JMmzFfFMydxB3x1XyaVP5wBhyGm4MEEhuVjyjDoVkdPIBZhmBO+kKk2G5AJNgOeK7VqPed2VZntZyxsW0yNTQR6DlggaoJIkT0kTijn+LUqbKH94+74SbwxkTaYVtr2w6AuKqqPCqr6KB+zFXJ55qmrVygfig2m0748pcRWopNEqzQDDEiJ21AAsux5csWFckTgA8qDpjlRAx688sR16yopZ2CqoksxAAHUk2AxSEeEX3xVzmfCMqyodvd1WBgib8vLrjvKZynUBNN1cAlSVuARuJ6jCX2vzNUZpW/ohpQTcEzJ2sDJiDvFsNq9AuzZsfY+x9jnND89e3LOn7XVp8pT/AOKn+84VOHR3NM+X7Ths9t/Dj9uqMNR1BDdYFqSiFM+IiJNrahfoj8OY/Zx+qSPnf9uNo9D9ApVqYhOBqcThtDfA/sOLq1gOf0P7R+U4oRzmktjzsdxGnQzNUVRZwoRhMpUWvTZHEXtpO24JHPHGZecQcA4PWzGamimvu6gZrgWBJ2JvOgj1jriZuho2p+N50pBeJ56RqHxFgcWuzHBGRe9qkxMoDzvOo8yZ2kmTB5YlyGU717+4DJ8+YH7/ACwcrvqIVSIEEjkOn0v8vLHJKVIpIAcSo6zVWCO8pFZ38UwLG20esYaOFZUU6aqBAUAD4CMBc7SAIChZJGx/WGGHLt6T64njXY5PRORhe7a5ZqmQzSL7zUKkeoUt9YjDBUOKPEKZam6jdkZRPUqQPqcbEH57r8drVaFBWZhpp7BjzAE+UqFkYqVaVQ5cAAOyyJkG0yNSG5iBG4tis7KpCal8IC2I5WxNSIncfTEKeLPcfhY8sIxvoXmoEgsTJJJk8/PF/snnkoZyjVq6u7puHYJuQt7XHMCfKceVU8Ppilk1lwDtefkcdbSPDP1NRzQz2Vy9eidFNg58Y8XvadgY3B549pcIpAw7u3X8K+nhv9cBOymscJyQXVGmpMaR/SmJJmPgDgpR4XUYyY9bufm50j5YxbfQqRZapl6asKNMSwvoEkx1YSbeZwj8T4kXqmVCyBH5HaTO3yw9tw1CBrbVHIksPkIXFUcGoC8EjpIUf2b/AFxUNEyEeglRmsLbxZd7Ey1/gOuG7hzaqYu2rY6VJkraZiLj8sT183l6AnSq2kQssfSZY4hq9pFmCY2uZYQfIXB5ReCMKfNBak0QkSLwZDdkZz1qMCefqRueWLX2ZV30i3mdh5kcvLCqvaGtmGHdIxvpIDQCFN2EwIMwCY25xirme/pOqOukuQAwaARqg6islZEGN7csZed6pAPDuiIWk6Rvpj/6jA5e0VA1Ep3JqGF1EdSNmYnkeWB2c4wFWpT1K/hCgj8Rb3mG+ynY3kY8ofycrq3eIagYETULMGN4IUwD5Ra+NY8ilpANSGNrelvywFzHE6wqOhmJ8JQXiQOQPW847ftHTEgK5I5aYnqRJuMeZvtD3emV8Lc5/YMUwDFFyVBO8CceMsnAnI8TqPVAOnQRYgc5bn6RgpUnABKuFjttUh6FmPvWBYSPDIOn16HDImFvtnUIahB/StbqnmPphoC72OP/AFUWjxN+zewv8Bgy9SMCOyjzlwf1m6+XXBV6kYARDn8wVouwmQDEWPS3nhZ4fxA1ypV2qDUsgkh1k2t6XLXtyGCva7OGnka7jcLa4F9SgXNhjP8AsjxMPWC1a6u48SikHYiFPvHSF28zikxNWM1SHYujQ0lgRbqNWm0C+4gnzxfXjsMlGsq1A9PXfeI0kiRedUXg4FlnBKmmWqTILFUJI93Uou0CCJM9bYHcZ4qKeYMsg0kAgpUqltKhTIcrTHMeH54ukwVoZk4OkTQqQNaEqxJhaQClVPvbWltW++D9PYYVshxSnVakw70eHUECkqdTMskqDp2mCYAi9sNCYhoo8YGcDO0TUzR01aopKxF4DFtPjKgGZkL0MRgkJnAnjVCjVKpVZ7WCqSJ12mQJHwIw0BLwihTp0V7tmZD4wzbkNeTYRbqBaMAK9RtVxOo35ggn0v6YZa40pAtAgReOQ33xWocQpghaulTI36nYjnB2B5EaTyOJkxofcfY+x9jEsyPtR2dqcQ4hxFXrFKeWp0jSkAqrPRVmG2qDpPOx+WM14l2arZMHvAjBiShUkjwgSSCARYg43DhDA8U4ojCQxyoIiQQaIBB+GMs7e8R7ynQVTY09Zj9Ziv5IfnjRN2MQsvS+8pMblqg+ODGYpeLm7dTsPQfswKW+ZpKPwET6+8f3fDBbO1CoJ5kwo8+Z+GNRFKrv1vE9Tz+QtijwniT0jWdLNEzy97mOe+LT2gfo/nzwazPZTuOG0axBD1Uaq/TS9SktP4aWB9XPTESGaElTXSpuPxKrWJG6g7g+eO+EcfcF7TDEHVz22iI2898UuzBLZDLk790o/wDT4f2Y94dT8dUbS35jHM4ouwzkOL081mGWmb0mllINrwIOxE8x0HXDilORvfGb9ilC8SzS9UB+qH9uNNpC2DFImyJar7EAjqLHFTP8RRdKEgPUlUDAkFtBaDHKAZ/jghUNjjPhxB6vaCnTYDuqClQNxqelqZj5yQvwGKSsTMZ7Vdl62TdBXAD1VLwIhZYiJFjtNuowIFLwz0P+f8+eNl//ANDZMAZNwAP5xLf7jD9uMhyt1Iv4rCBMtKwPKRONlVbAvObHFHh/84Pj+Rwx5rsjmE97SAfM/uxHl+xdRdVRnACo7jwtB0LOmdgTt6xhuafRVNG79hHjhOTiPdfof6RuuAnaXtXnEzJoKKVJCPDWYPUPiB0sdWmkniGnSTOC3YY//icl/sv/API2BfbrgmXqd3mKzOgpeEtTp9451EaVWx0nVNwPxYUTGXZB2R7ZTS/6xWNQs58bFIUQLSgC2I2XVGqJODNPtPR7oF2gspNgTPmtoNrx88IOYzFAa2WnW8QPvtfTJMMJYKSSTY7iIWDgT/LNNsu1O4EhuQOoFYIPT9Xp1OOGXPJSdbViDnF63f02ralQpGpAxkmWkAfpX2HKOlqdfMTSbwgFShVo0kzEczNgTcR4SMdmi4oFVpGujKxdtMMjCArKwOpZta4IExE4hXLKlGgqksXjXGpo6nmoGlyBBvI9cc7SklL87EHcvxyvQpqadJQTRp6VqE3TUys7e5EPeDJh553rcS4w1ZlYk/iZWAQFWiABpE7AxvcSD0udpHpWglV06UVN21Lab+KGH577hfylBaiBYJce7ciQSNR0i0ADY845mcVzzdJXoZfp16aPNUwpIAINyZJI6gyCT8MVaHDVRTpoVWhgZMUrgzq8UiPFf8rYq9+RrIYyGKpoBWAFAg85tffboMEaFBmcDUy+GwYBjIiRNiJ6QNh0xELh0Aw5XNA1GQ6Jsff1NcAzAmL+WLdStp392IIVdrkapkHygfuwLp0aa1KdZ7NGkSxWwMDwmCYB3n4YnHGqKotRmXSWIJvfaQNU85549SKbVkhThVUB6cEsJsxM2tv5mcMlQnlhK4fxRahVlLQH2usEGLqZPK3lhzqMeWLBHaTzwp+0HMlfs8GJLg7CfctcfSRhopk88K3b+pAy12/nDIXTcQvX9mKj2NhHsRV1ZQE/pt5cxg49SDhf7D1Jyam/vvv6jBt60HA1sEDe12VNbJ1KYiX0i8QPEDMEEGImOcYTOzXZjM0qmvMZvvFCsBTTXpEqRN9KiOmk4feJP938RgXTSQYvIt8f4YaCwlmMnSqkMR4h7rqYYeWpYMeWIm7N02Yu7Esxkwqj6kM31GKOS7xb7dVP+emL1TPOfL0GF0Fg7iucFGuiSe7VObs3iJ5gm9pufKMF6WeQUwSwg85wNq5cMZYaieZGO1yqlY0iOkCPlim0I8r9p6KT4tR/Vv8AlgC/GWq1w1NWY6pVTAFhAkyfXlgsew/eHVTOgdDsfTn87Ys0eGih4Qug85vPr/C2Jc0uilGyTK1KkfeEEnkosPLz9cVs5lqjaSunwmxK6iBN4MgqemOszVaNIET+LcD958vniZKlxyxj3s06NBx9j7H2EAEp8IWnXzFUE6q7ozco7umiKBHLwk/7xxhPbHKChmatMGVojSoPQk1B8JfGyce401OtVXQ7QBp0xc6VMGSI33vjDe2+Zd69ZnQ02qODpJBIGhRuLXjGkewFvgp+/VjedR/snBLOAjxtubIvT/l+eK3AssGqu/KmoA9W/gDixnqmpifgvkOuNQB+ZbSp52PxxqfazN5atl6FJaykHLpSYoS4Qirl2glVMgAMfRTGM94VwcZmp3bagukklYmxAG9tzjTezXBfsEVEqO/eAAiKaxBBuVUEn1OM5PYEPZZQuUpoCDoBEiYMOyyJvBib9cdZJor1PNQf2fsxW7PV5Vl5zUn172f/ALjE+Xp/fsbQyqPMQTPw2+Rxi+yjvstUVeL1dTKNVEASQJMpYTuYG3ljTqa4/PnaPNlc6XG6lSPUQ2ND4JxNa4FSlqCmRBkEEb+ovuMKbpJlRjkPmbqhVZmsqgkm9gBJPyGEjsr2cYZ3M1apqvTqHXRrBmUMpIZbq2qykATvBPTBrLMVYMxYiCNyfocERnFmJ+mHCVomSozn2v8ACamZp00y1LMVO6bUzMKxBLArCd4fEREnSOeMjy1E5euoqQGSopImYggkevlj9R1Mwv6TD0n9mFLNez/hR1VGoajBJ8dWTb/a3PXGiZIJ42NTgWgCSJvuIIHMdfUYY81wbLrweo1RUDfZnYvA1AkF1APXVAj4YAZoo9MVaaB4sYJLKvMC8NeJ52t0NztH2go1uFVUpDvKhRUCqpYgyvigCQBE35wMYQ7Np3RP2f4utDg+RLSJWpeJFqpEE/hkkCYxYy/FKWfy7U9QV6iMrJYkdYDCGEXNufphO4o7LwnhZBZCBX2JUj70D0EE/iwu/agviUoCxlhTY+O+521EiCI3n1wpcrjJo5pdloUNQem5VTTDCBqKqRACgBeoJssemKp4PV96nS7xSCwKgMQBEiASRvMDkRfpAM09eq1RfeazTAEGLCRb0g+mDvCO0tXKUSCysvNbnSQAIm1jGwAvMb4wjjl8Qim+eNOgAuvxT3g0gmxiJgjfcA7xc3xc95aZOjUjA+LYiGgMoEGZIAN7AnlgX/KHjBKs2osTqVolj4otaSPpy5812buytIgFTGksLg/h3tbaN/iMZODTSQBztJXpmmpp0loqwM3ktBgLBMzB89gNiMUaC/d/jjTBNgpBMLLMfECNov8ATHFfN/dLShld2QgEsImJ+McjIEnpi4KdVWuDULMVK3hFEmVsBaVIMRb1xDcptJ9gUs3RFJ/uU2DSzAEgj3hE/EzuCTfBmlWYIsgqoE2Js0kEkg6m1G5G/h57Yo8O4eAxUG+qJkEgwGAa5giInf1GJMrnIbSU0sbyoIkGdN7EnkRteYvhSWL36AE8rkabImosxTzW0wSGIG0i2047zCUQjBQGipaFLmTqkwwYTttHwxTcKjQQWL3UH3QBIkfgvAvb3vKBarZoEFW1AHcAiY3BAUw3O19r747OPxONKWxNEgzTFxCuo7we9UFOxDx4ZOoSRa078sMXbTij0cqKlOoaZ7xAWUKTDTIGqw9cKlCtQpuQULKxGol/0bKYUCOsThkz7A0/FW0WlXLAAdN9x9cd6aexFXsZxpi2aNZ6kaxoaqWII8VkmwAtt5bYh7aZxcwtMUaiAprMsNUFkhCBpMkNfCxmeLLJJc1NNpEsPgTitV43ZoUSOTHynlhuaTsY28L7QmhSNNQG8bNqPhHiMwAJiP8AIGO6naeueajzA/fI+mEJ+N1DzA9B+/ET1ma5JPxP0xi/ERA0Hh/aumnhrMJGzXPwIHPzGOx25yxqBfGAfx6YUeonVHnFsZ0oxJMYwfiXYjYlIIBBkG4IuCOo64kQXxmfAO0tTLGLvSJunTzQ/hPlsfLfGm8Edcyoek0rzJ3B6EdcdEOWM+hk9OhJgDBLLcKAu1z05fHrizQy4QW364nBwORaR4BiCadZSJVwGKmDMMDDCRsQd8e53NBFnUAeU3PwHP8ALC/Vz4092ngW5tzJMktG5JJJjrzxJRxxCilNvA8jmNwPKdmxUVgSIkXFtx8OYxHoPPHqm49cAjSsfY+x9gGJfaKkTmH+H/sXGP8AtPMV1HPuwf7TY/QWb4MHctqiY5TyA6+WEXtZ7GvttfvftfdgKF09zq2JO/ejeemKi6YGKcBtSqHq8fJf449qDGtZL2Cd3TKfbZli09xG4Aj+e8set7Bp/wC2/wDA/wAXGuSASvZxTmvW/wDDH/vGNDGTPTE/Zf2PrlKj1Dme8LLpA7rTF5JnvGmfhhpHZYRGv+z/ABxlJ2wM4o8KCVqrq+osboI8BOmTa4kItj544DKtcaiAShCyQJ8QmAdzcYfq3s8yztrZUZj+I0xPzBnHP/RvlJk0qRPU0lJ+ZviaHYhn2e0KzmrUerqe5AKgDyHhJww8N7PUsrT00g0SJLMWJ5c9vQQMN1Ps6FsHgdAv8cdVOBSpGvf9X+OFLaoE6YBjw4m7sdBgoOzlv5z+z/exIOBH+s/s/wAcTBNFTaYFemOmIKmWHQD4YYTwI/1n9n+OOT2fP9YP/R/exZAm1ezVGDFNJM8oEkk3jzM/E4q5PhuYpyqCjRQi5plmYxtugA9TOHs9nj/Wf2f72OT2b/1n9n+9hUNNozft9RKZPJByzOO9hVVmDE1UjUbAASLkG55b4Sl4UgbXrLQDOkAAWM7kwQYnp6RjbO0nYIZtKKmrp7sOD4NQbWVbbWAIKA89rRgEPY+YI+173EUSL2kkd7cwLbRPPGHJx5PRDtuzLalRVoK1NtW5ZNJOmB792i4NwOnpirVr1ao1aVooSCLKeYB0rHiMNMkx4caovsREktmgWM37kjp1rEbC/WcRJ7DYNs2IvbuLGT/4v5YlQkndbFQnrlKDGpTo0VqSWfvDdwNhBPhDCLDTHiG/IHnNNOUNOGpHw7EqRvq2EHmNutxjWeH+yBqTq32sEDcdxExt/SkW5AgiQDHWAexBdbO2Z1Sdu6Ii8zarc/S5tipQlJW+wpiLSqUq2Y1hD7pYljMxCzBEcjuPPnj3Now8JqaxFxeZJhoA5WBjlGx56QnsnhNP2gCDYrRgiZ2+8PX6Y5f2SysDNaTMlloqsxcTD3vf92ORcPJel90FGV5in3TeBFZZjSQQxLArqMC4nnPSORxco8WJ0qNN9IZnIPlHqCQQCJuemNAzXsed1ZTnBDR/QXG/SqOp9JxUpewoLpjNiQBJ7jeLg2q7/Pl0xp5EnuS2FMWatasTA0ifCbTFz4tIYTMg8uZ88e53LuwWWWQYFrFjFoWNJEQfWZvh6o+yfSoH2kFhzNHcAQAR3m0QI6DliWt7LAyaDmIkHalaTzALn9/nghxTUk6CjI8xm2I8xY/559PlilXo67zcDn0xqyexaP8AtYP/AJP+Ljk+xLpm4/8AJ/xcem8XHEdGQ3EgEwfhOPVp41ur7DtRn7Zfn9z/AIuOf+g3/vn/AAP8XHC+OYsTKhSx3TpXxqi+w4f/ANf/AAf8TFql7GKa/wDaJ9af+JjNw5F6fwGJkwU8sW6PC3b8MetsawvspA2zAA8qX9/Eg9mH/eP+F/fxi4c/pH7oeJmeW4LF2M+W2G3srw3MGoGokUwBdm90jpp/GPp5jDRlfZui3arqPmlvlqv8cEaPZMqQVrQR+p/exfF4abalyP6Doua4WWIEC52H1wLzXHBcJvyY7fL9pxezPZ1qnvVp8tFh8NWIP9EP9b/Y/vY9EYvVq5YyxJPPEbG2GT/Q/wD1v9j+9iJ+xRP9NH+5/fwALmVaXBMFRcjqBy/ZiE5iGt1/b1wfTsFU1E/ahpKkae6jfnPeT8PzxMvYOI+//sf3sMQ2Y+x9j3CGf//Z"/>
          <p:cNvSpPr>
            <a:spLocks noChangeAspect="1" noChangeArrowheads="1"/>
          </p:cNvSpPr>
          <p:nvPr/>
        </p:nvSpPr>
        <p:spPr bwMode="auto">
          <a:xfrm>
            <a:off x="531813" y="2508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endParaRPr lang="de-CH" altLang="de-DE" sz="2600">
              <a:solidFill>
                <a:srgbClr val="000000"/>
              </a:solidFill>
              <a:latin typeface="Arial Narrow" pitchFamily="34" charset="0"/>
              <a:cs typeface="Arial Nari"/>
            </a:endParaRPr>
          </a:p>
        </p:txBody>
      </p:sp>
      <p:sp>
        <p:nvSpPr>
          <p:cNvPr id="136200" name="AutoShape 19" descr="data:image/jpeg;base64,/9j/4AAQSkZJRgABAQAAAQABAAD/2wCEAAkGBhQSERUUEhQWFRUVGR4aGBgXGBofHRobHBwXGBwaGBsXHCYgGRojGhgXIC8gJCcpLCwsGB8xNTAqNSYrLCkBCQoKDgwOGg8PGikkHyQsLCwsLCwsLCwsLCwsLCksLCwsLCwsKSksLCwpLCksLCwpLCwsLCwsLCwsLCwsLCwpLP/AABEIAMIBAwMBIgACEQEDEQH/xAAbAAACAgMBAAAAAAAAAAAAAAAFBgMEAAIHAf/EAEcQAAECBAMFBgIIAwUHBQEAAAECEQADITEEEkEFIlFhcQYTMoGRobHwBxQjQlLB0eFicvEVJIKisjNTY3OSs9IWJXTC4kP/xAAZAQADAQEBAAAAAAAAAAAAAAABAgMABAX/xAAnEQACAgICAgEEAgMAAAAAAAAAAQIRITEDEkFREyIyYYEzsWLR8P/aAAwDAQACEQMRAD8Aj2ngvq6UKUrOJiXBBYCzO9zUFmipIxqSCVhKdAVFdT/CQC7ULQClbWUpKUqxLJT4UFJUHFr0tT2jyXiu8VkBPdpzFKlgULO26GDlIHJxwgOUvZz9IWMU4gjNLVLatAZn3bmqRRgSI92fNlLJzTEVG6yl0VzKkMQ+lOsB8VtVapaZZVPXmY5RlSlnDhm8QY1NLRawuCwedQlzMQ4RU5UhlWYg0PUawr5HX3DfHC9FzFiUF5UZVEqCXz2IZyXYNztfhFqbg0knNOw6VcFTerZQkl/NoVJuJAdMxKyoGhVM0OhCaOzWjWZhe/mJ7pJzEABIUpTsP4i4iT5a2zdY+hkxU/DpZKFpWokAliwBcuN9QJBYVa9uBHA4SUuUuYUIWlQ3Fgsc2YJYMQC1btpWKeyuw8xYHerynVKRmPmXYe8NuG7Ky5GH7ta8stySpZFCojUMAHaKRlJjKK9AH6ggS1bgzBJIBG/Qkubj7pDDr1u4CSlKUI7mUsqfMpQcOxVRmVQCjEAwRm4XDZgfrSLEM6S4NT4esCNnyVTsQJWHxAPdaGUUhRAIfNvOCH4aQW5+BkoLwV1bMCVqSoByAQyUAVKmqXYUNL01vGuL7QiRhRJCSozSreyJoKUobupLaNEu2Jc6TiN+ZmUgAMyAlQ8WoDneMCdj7Dmz5veSVpWpJzZcyaG4+9YQv1fkNxWkSbJ273cqbLyrCp6ksqzAhQKgWYkOKc4gUCKiatsw8QBeuZL1a6feLu2BNYSFyyFS1vugqrlZhlJoHBvpA9PZvELFQsh3LgDjwc6n1hX38FJuNXV7JE7Qmf71YB4MCLMxb3DGnOLQxmCSGmTp2Y+I2Yg1DMz3tQ1MKuKkTEKUhUuaoIq4StqAUfLWNzhJWeUlSpTzquVrOSv394ZS7huUFOXkliWkXVYxKUBX1ohZBygElncDMwoHFddWjWVjEyQiYpWfwKYU+8pbOeaWgSqVKGbwkheQAPUB96qywoeMa7ZwwQUhCsySmhZq3II8/jDRko7EcayNO3dtSp8pOK0UvuzKKnKSxIVusWIT/WKsjGYdakpcoQcpXmmKHiCFMa1ZWY00ArCckPYXDkdPn4xYKZeYUUafOnB/KCpIFjgMBhgBMWrdUrRRCWJQaVdqkRU2onBJRmRNOcKAMsKUTZ1MW40qWuwMLCFDIysxOazmg86OKxrhZUtdHGuVyw6Xg2FK9IKGdJKUlPiV4gpRAFRuu1bisXZmzJTn7SWUpl5syZjuoJBys7pGYs9BaA0+crDpGXIc6iQ6XoAluYqTEKtvLIYplkcGVxez8QPQRaME1Yri4umMGxMNKmKKJkxMu7F3DAPUpWSPRrmK8zBhExSUzJSkBwFApNiGYKJNR8IC/wBpjWTK8sw/OPBjUKO9JTXUKVy49B6QXxJ+TdgyjZ2ZmWnnUB+j0iJOA0JUegU3wgWFyCSTKbWiz+kaKnSC/wBkrjRQ/SE+H/J/9+jBZOyy5ASqgBc211apixJwGVW+jPSztU23gfbnAAIkfhmjzH6RH3cmp/vA8x7Vg/D+WFMNT8MmqjuirDh+ZaCezMNKAQVgLFyHZ7MG8oVkyZIr3k/1/Qx6TKH/APWZfXN+RikOPrvIJZDa50tBKTlodErI46CPYbdl/RilcmWtc+YlSkgkACjh9S9oyD3rAeoCwHZcTCfEALqJAAbR2qdGreCkjszOKVKQZYCSABuEmlwWL2uWgvgpqZM2UhQV9pm3VtfxMMuj2tB2fKSsJBSBlVmGVxVmbo2kcMVjJW60hUV2amMnfckVokMaUJBD624CINndjJqgvvEzL7hCQxrfWja84epOFSQ7gfPWJBhkBw4rQhhUdPKM0mbYp4DsfLlzD3shU1AysVEIv+LK1uMb7P2cnDTlp+yTLU6swW6meiSa0Bo5YAVPNsEhPA2a3C2lhGypQKTuuGsWY8ukFNGoSNq/SGZExSJUpEyWwZSVk3Ad2oS7+0Uf/XX1hK0ZMu69q04b3FtRR4v7a7SyFhSJ2ERUXWwWNN1XivWEGTNEtcwFQZiEAGqqPdukFTheQNuiPH41S1OKAcC3rGuDmzFEgKIA/ib0jO9SQQ3RxEOfLd25Xrr+UF2o4J1bC2WaxaaoltVKr+kEtjY+dJqmaqUTdSGLj0ofW8Lq5qknKer1+X5cIt4XFtqTTR/Lp8I53yTQaGCfjVzM0wzyovUrlhzzzG/X4Rcw22JgYJSVMPGFkAlgab/laF+WUpJpL/xZRf8Awl7GCGFwypiO8MtKqEKVmVlomZQJD6JPoYvFtq7Hw9HvZrtNiBPU8+axSol1kh3SHIN6U8xBTaW2QQpU2apWYGjEupmDvQCntC1siUEYspmZUtnBcsB51fkNYY5C5YSlSaoQPEQKm1zlOahJb8UHkU+306FWsidNxaCskukngUt5MW9hpB/ZG1sHLwmLRPKTOWkplhSCouUlmZO6y8pJpblFoFKikLklQTR8pY0G9lVcNqfziTE7IkqzNKQhxRSWqXBAASKENQ24wtXhjK1kz6PuzWGxEyZ3yQtCUAAWBKnDkpLlhzueUAsHjJAlzULlzAtIaUQSxvcBmYMBd4OFOTwoVlKRnSkliQGcbwGpuk3vWKipgApImgC/hIboW4QKd6sZNgadh5awEpVMBVuhwePEp51rAjE7JXh5xlqyrKGLy99NQCGIFb249Ibz2rSSmQUkSpb5VHKWdyWSxZ1flHu19t4dpe+Jm+7FCdwFsx8ANaU1rFXJtaoyj18iv2l2mJxkEJKMsoJY0qCoEhtCQ8Bj1V6w07a2pKSpKZOSaCkklQarlgmlB63gb/akpQrIlk8iKdWDx0QklEjK7BSBzPmBG2QwQmY7CndVJWDwB68FCNSnCH701DU1/Qw935NT9MFrd6lPvGV4JPmYLjD4ZQDTm6/uBGL2YhnTNQW6V4axqBYJAUqyHbgRGy5KyS6CLaj2iZRBQSWGpbUR7g55V0s1LN/T1jklzNaGK04qSA6SHrpGbPyrnywoskqGZ7AOHJfk8WsVKJQCEqPDpAx24xWPI3G2ah/x30k4gzFGWpKEOyUhKiABQMaPQPYRkJspRYb5EZHI5Mazq20dhz5s9E5JCShmBAahdvE4hrUgvupccy3lYxBgsSJktCxZaQr1EWp2LmDLkCVUq5ZmKAzaunMX4pA1eDT9hVGk/DkgCoBBCgSWLs9iHDU8zGuB2YhCsxbMC6Sxo+ZwHJ1Ws/4zG0pU0sZmRmqE5rsmxIZnzeRTzfMROyIUp8rXJeg11+TBDZJi3AUQkEAEkqJFgT+FtBV+PCoTs/2k7wlBUBU5MzndDAPvCvKK2M2/NdBAzpVn/wBm5zaXPAKQac+UR7C7HTpK0zJs6XKToHJVwZilteMTmpWmg2RYrZ6jInplKK5sueVB1EOhVcl2CQKg3fkYUMTPQkEd2nOLXJS2rir9Y6fsPs/KC5vdzzMKzvJ3cyblwSS7cxAlXY7DypinkhZBrmmTD55QQK3tGnBtJgoRMPJTO3FqKX1SzjU0JHPhDdsf6NsPPG9MnqKQHBSmXRQcH7z6F34QQX2blzCO7QZR/gAAOjENX2hl7M7FmyAQrfcBixFgka9IfjioxoVRaZRwv0b4VIZUsL/nUtX5ge0bzPo7wSy5ltyQcvplqIP4vY65qkEryBL0SbuGq3CKSsIjDHIFKcpcnlmIZxW7weq9D0jjO39jTELmICTuLUEuDVIJAq2o+MWtibSMmUqURU1Uop5TAw0bfPqY6nOwyFVypL6ux9RC3PmYUkibLVcg+Ej1YqiPxclOMWLiPkSt/wCthaHeYTvMSBmBSWy1BZ/UQen4OfLICJS1ob7q0gnqFMT1eG3Y+x0BOfDJQhKjUnMXL/8AEP5QUOEQaLXm5JS/7U6Q9SkqlsZJJbOaHFrdzKyj/irAPsr8o0mbSIY50pctuJUSdWzFnp1jpM7YOHLk4dJ5r6agax7I2bKSAAhG7bKh26FdOHvGjwpCuRy/DzVKdUvvVCu8qYEppf5eNcNPmT9Zcp3CcwCszA1FahheOpT5IJqH/mPlRtdPNoF4vASzdCVA65RzLGnz1h66oCpnOsTJdwt5qtAhyBTXKbWo9K9YqYjCeEFAzOEhISN6gADkGtGIzOOEdAxOxpOUnIzAtkLNxy1AT1p7QtTNjywnMZOIGQhQQuYhmcBWUBQYcw9odTTH6ihisA07elpS7nJRKa8DmGrh/OPf7JSCAhJUtRvLWrKNWJCSCebtSGYIlzGl92tE1dUBUtJASGVTPVg3jL0D6UrYLYiJqyAtILUUnM5NW8LMWL2AEPdmpLIBVsBQFZYCUgspCkqUS5O+cwFnBswAiNXZlal3UkAAkqRQEEDKcpJ1vBnaHZOdKCihbgsCEqFS9A1DdvQRQn4Kdh3TMC0qNyzi77theMl5TC5MHTMGpIO9LNfvJUPMZkRVTJJI8G9RwpNtaOD7cY6Fs7ZGeShZQZgVUEu+osVFrRBP7NS3YoUNLq8qn84HdaYvUScGjIDmqlj/AF6AxvghmAUwFA1dG/N4Y5vZiWAsJUpL0SHcC7u9To1dIgkdmMgSkTKalvdtfWOdqzdRY2htIlQSlTJS3rfr/SNUYdYB3FFxdj1pxh8wXZLCJqVhSuK3FeQCWHvAQ7YlhTAMz25PZ4eU6SSNVAQT1fOX84yOh4bamGyJzJLtXxet48hKXoNBj6P9rpnYcpF5Smr+FW8PfMPKG/DzWDWHP55COZ7O7LLw/fCXOUhMxFFpOUhQLpetrinHSLPZad/Z84zsRiFzsySkpKs/AghyWII94pJxXkVHSSQXqT0HzyivMwalpIKSUkFxRiPO8UsN2wzoSqXLpUh1Jdi9G9PSByu1+KzECUEJSCxyqNCzatpEnywQWE+zWKSypMtdOo8RfhStj5QUkdnDNAUVhtGFtGIahFmjmGC2wRiVKJTVVMrWvoKWMdS2NtV2WDmSqkwahTbq2/iFDzHKLKpRUgJ5osSOyMkHMqqmIdgCxuH4GCEnY8lNkA9axUndogCyZaief7OYqztuTT+FHkPzr7RvpHGGXLAsAOgb4RFNxiE+JaR519oTcbtNTjMpS7vU2BagoC6jlFLxJs/FXAqWBIDA0LKZxYAgPqQYbIndaGde1k6JWryYf5oE7Qn98QWAIDDKcxqXIpQxXZbhhLQH+8VLJHAOwSX0r+u/1Ukby1qoeCRXilLAjn8jCuRSxeBQR9pMWkcO8yCtqI3hxqYmwsmWlhLSzfeCGZqB1TN4vxIIi2jCJSScoSbEs5HBzcpidSANbe3pdMEXJGAPwv8AzEnybhGDM/DoG+ekbJW1gze3XingY2qeTacOv6wAkaZY1P56cTcRhPmf6RsZB/eJQniw+ecYyRCrecUDfPpFSdhyLDz42uT89Raxjp3dSzMy0SbmmvE/kIStr9s1lkpZLsHHNhdVdNBGNVBfaOCJcJSFg6LSMgtdRNqmz+cAJPZuaZveT8RvCg7tLlq0KlADXgY1GNmJFFqpYGo93iZG3ZgulKvUH8/hCS4b0MuReQgez8rLlAOrlRzEvd8wI9AIrYLsZkmZ5DBbMWSwa2hYdWh1weyEBKSreJALGwccoIqKUJqyR5ARlFopYgyewypLrouaslkqmUAoTlDJF2oOVYDYnDT5BUTglLDGvd5kjmMpNoaO1+MIXKnIzKEkuWLAuRcMXFOEUpW28binMkIkpGqgdbM4JV5CKxf4JvZQn41KJAC9zdALJZiWskczGuCw8yYEmWolBffUClNxqq5HAAmDcrYyArPMUvEr0VMLhPEpRUDzdmsImmTrOX5MbcOXk7O7CAogcxe2jgZiQpglfBWWgDi4Bez1eB+JkIzMzBr1HlDpLW4YU+FfOvW3MWhf292XnAibh5hYeKSWILD7hUHBtQn0sQ4hUrOb9psS5Hd52CiDwOU1HsYAYog9fn2gh2ix04rCZ4yrTdOUpI/mBrAyZiSoJFBlYP8AmYyQzPZqQCxuI9ivnjI1Go7/ANq+zwnYeUvOmUSHLqSkEkA61dibcIUZ3ZJUteWaAoMkghe4QRmcUB1tD52+dGClJo+cCo4JVFXbmCGSROOkpIVQmyEF2A5mOblipNr1WRksJiDtVXcZUhigg7oe7/igHMWSav0Uon2g52u2ghSElIUWLOwSGPxtAFJVM8KFEAAFhalHv8iH4IcaWASZvg8VlXVyKEaM19ODx1rZ+ORLGHmg7k2WEzUjRSd0nruhXrxjjSJZSoKe3nemujGHvYGMz4YpJBUhQNPQ26R2Vgi8MdNr7ZTJOXMCo+EVLg1ceUUxjUzQ9Rva/duH5kC3NT6RJhVomS0iaHCfCoNmQeKSbaUNDHmLw82WMwaaj8aRUfzpFQej9IlXUZtyMRJUjeVlAGlwGf2Qlm4qU8S4HEpTM3QUrWMu8XZWUlKQzfzKfUwLRjCapUFAnwlimhcB6NX7pa1YnQspKFk5C4NWJIBzrbipamD6CkNZOqGvZ+KMyWFLllKrFJHwfSJcyn+BOo4H+n7j9n7RKDMROdKUElExbAKQ761Uw1ANPe7K2hLmPkIVQEtShGYGtbctIQpRhlcTyHLkeVvblHqEtcMOeh4Vun56WEJzB0glwKsz9SesZNQ1SoXdhfQsSYFhUTVUuj8Plq6Hg0epw5PgHmbdHOnSIv7QQgbqQ4416s8VJ201r1p8+kI5odRCM0pS2dfkn9TFaZtQJ8CQ/E1PrAwr4knkP1MambwDdP1MI5D0WVY1RJ7wuDx/T9IpYrYWEnMTLTmuCndU/H+rx4YG7Q2/JkipzHlx+ep5QFd4M6J5nZEKfJMP+NI+KW+ECdpbHMls5Qf5VOfQgGJ9n7eVOBUuYuUlyAkCpYAl1FykVagBi2nAkKACEMfFMKiVaEgBQufCDwryi8XLyyMuvhBlW31zEgygJSDZS2Us9Eg5U+ZPSKP10HMUEzVC6irNU2APhGpYMAAY1wuxvEqevOpVkosH8QDin4ej8YtTNlEJYKIQHYMFE2cD/SLwQdmDMftNSEgMnMsgJDhV6C11ElmtTnEaMZkmsDSWD3hP3jTM/wDC4SgDkCIjx0sySJ8xs5U0tIqUqbxXbcDMnQkcIGqXRMoeNRBUDQ2dIrwSXPBzwhkSbdjLLxImpzS2IseIPAlq+d+tI1S3X50HLgajSBOH2gErJR4EJZtFBzQtYqUX5eUFZRTMTnlEkGhfQi6V8SOIr1gjbJEmr/PV/nmI9VPNtPn5b0OkahTfqfj/APoecRKVXV/104V4Gh0aCbQK7Vdi5ONTmO5NAZM0D2WPvD0I5WPKdp9isTJXk7sTD/w1BRL2ISDnNP4Y65trtCnDoNXUQWGjhh5sTrQVqbQqY/bEtac+XIonxVFfMnXUmAo28FE6WRJPZXFChkV/nR771DyjIPzJZJcKSeZAP5xkV+MX5GdX+kzEtJlANvKP+m/vBrD5DhZedz9mlgFM7oSGbW4pzhL+kvZeWaiaG+0Qx6op/pKfSHjY80DDynCaS0F1abieWlPeOGOZyv8AB0SX0o4t2qUsJKe6CFJZQLEkps7nSFETFgk5yCeBL/5Y7B2t2EvEqmJSkpzjdIcJZgQ+awerRyDE4CZLmKQpLKSWPX84SCcbRKSZrh5zKAclJu+nMVhq7K4ru5ikq8Cwz6P15wuJ2cW3jfhFzE42aQAHUzMHAt8Y6uPslkSsUdR2Up0lJpRvygngZipMpLnwUcfhdh7NCv2ax3eJBNzfrrbzgwnHd2N6qACD5Gnx+EFsCwFMTs2VN3mMpZ+/Lo/8yDQxUXsJbEKSmcjjLfg1UHeQeaYmwWJlTpbSyFJYjKRajsR5iJtmTJle8TlINGNKgGh4AuPKNQ1lrC9m5Spv1pUwglASUsDZOQ5nfg9RBP6zIQrdSCthvK8Tac26RAMWbK3g2t/UVjReBQog1DWBqH46EGJtPwOmjbFbWUsEOQP4aQExGHmOFZs7UdwlbcAoBi56QXmYBWjK6GvoWitMlEeIEdR+sSd+SioHScUoG+Y8JgyqHT7qonGPSSyt08FU9HofKJpklKgygCOdfjFOfgCxyKcN4JlUnlWqfL0hQlwqjRbWty+bebQLUtUqjKluWFcyH/CnVL+UXpAWRvJCP5WPtp7xqNZ7iJSSGXUHjc+nwrAjFdlkTC4KkDUUPkARujk/lDJgdmKmHcS/FSv1PwEHsHsFCKq3zzt6aw8U/AroUOzPZfupSc2+pKlEFmBszA8gLGC8/AqLuKaBqDnR4IdrVLGGV3RKVhmKdN4PYHR9IHbMxaiEBSsxKXUSEu7P91m9ItRN0YqWnKQAQSKkMSL1HPmeEaT5bJUUliBQE3PN9eQaCa+detfjAab2iwyZi5ayUKR4iUrCdLKAym4g9QCrtraAM1InSRM7pOZJCiCGGZmFKkNaKEvbEjfUVTkFbodQSsAmqiNagsX0UbPD6MNh5wzpyLBpmASp+ThjA7G9kMPMDZQODKIZ2/FTQawciOIoiXKKEy5U6XmKsyqqQVE0RdxRBtxUYYMLNVKmAoGaUEsSk5nArUJc5iokgi2bgIqYv6PRn7xC1JOjpcA5WG8nQU9IBr7EYlAVkUlRcVQtiwdxVmrl10gg60PSUiYAUWNX4al/wkag0IjXESlJlqKPupJKvgABWp0FTyEVux2zJwkH6wpYJUxzKcgADdFTmJcl6dKQU2ltESgCAwBAZlEB9XALnmW8hE5SKxj5OU7TBqqY/Q/m2vIUHvCxil5jRwNEuTHXsdiJc580uXMS9iKjzFQYG4nsFhpqc0smWo6A5wPWvvBjyexuop4DC5ZaQRVq+dYyD83svPBICpahxcj20jI6Plj7JdJDX9JiqyByUQPNMM2yp+WTKNA8uXX/AAH59YV/pIW8yUGsgn/N+0M+zZC14SUEKyky5ddfBpzqI4IfyS/Rd6RR7VJmKSV7wSkgAlgDm5DR2rHO9tbCEz7RA3xcfi/eOlY/ZKlpQkzUlEpBC95yVsGoLWrTWF+VsgCs1YFHYXb55Q0rTtGRyiYhixBB5xal7HmTBRJbiaR0THS8ORuSnVYTDcfmfaEvbiZ48ZOXimifPh5xRTvArTLPZmWmQoyswJuG04j54w0TJ6WcJcmrnmH+Mc3kTjLWlY+6fUa+0P6JgIQpNQpP7/mYZk2iXAKRnexKgXGtMpZqiiEwSw205iVHMApLkBTsaKy1ox0gGZYJdN7Ho4v/AJogk7QKUgK3FHS6STLUbdZRtAsFD+P2+Xiwi0UMHPzy0KpvAHlUCLkm0MMAMfjVyZ83+8FKc6SELqllBW6nOAA5KfCvSwsWpE2lDQ+kJ3aOk9dhmlpLsxLGWKkFJNjR1dNCz7OmZpMs8UJP+UcYxiaYhB8SR1FPhT2iI4BJsojrUe0SrEYgXeF6pjWzF7BUEioK1GgBYAcyan0i5hNgoTVZznhp6a+cXsQHydf0icJgdUNZqBoI2bjGFUeAQwAD2m26cOUkS84LA1YgHMSXrZveKC+0UgAKWQhTEkM5AFC+UWqPWKnb/EnMlCVIBJYBaSQWQSzsWqb094VDghmnLVKBJLPKOZwVJqQc1RkB0jE3Jpj5h9ryZoeXNQp7bwc1IsWNwRC/tTseVKnTJcwJXOrvIIbeSrxSyCbM7esJc5KJk+U00pyZVFK0EAsDNulx6tFEYzGSU/3WYspBr3cwLolKbpBLOTqNIYCd7Oodn9nKkYZEtZBUl8xBdyVFVyK3EQ9ocd3WGmTAcpSKGlCSEjxUudYSV/SLiZKskwS5mVDqcZVOEJeqSAHmEi3CCWE+kuRMlFc6UuWlyk2Wn7p5Ft5OkEJVlduJ6UyyciyslnCpZIzZAykul3CvaHJWLP3mV1D+9/eF2WnAYhaTLMrOgggIORVDnAKKOHJLNqYMTS0FL2Bui3L2mBRiOhceiq/5oHbRwSZyswWkKsGeWoDkbE63MV8VNiqidwN/nWM+OLAuRojxexZiUpF0JG7mTQOXotBGutYoLnTEfjHMb49fEPKDSMUpHhUU9C37GI8VtVAA74S2JbM+Qv8AzJYP1EK+J+GMuVAkbfmfjR55h7GseQVMuQa/aV5JPu4f0jIX4peg/LH2W/pLmf3mWOEv4qVDfsTEAYSUVAkd0i38o4xyDaO2JuKWFTllSrOQGA4MGAF46/2YnNhJGv2SPgkfGObifacpF5qkiDZOywEzFkqlpmnNkSLMCCByISk9X4wmS5mSaS5KVkgkmoSosCX0Dg8m5R0DEzjMnyyFFKUAqU5ZwxSUkWB3nc8I57OA3rs+vzeHnhYFR7KVxNo3KAXoC8DzMIUAkEqNgA59IObPwqCnNMUzUUk0KTwL1fkIimngIr7Q7KZqyBX8H/jw6GPdkpmyk93NSRlLpe44g/EQ4zNqJSGlJ8yGHpc+bQG2phBiB9oSSKgimU8gP3i0Z1sWUbPUrSwUmpIcH2HlWKRnAk94MtQbUO8kuOFJhDj10jbB4eakENmSPCsBhrfgbU9OEX5coC9XBHqCKc6J/aHwTr2GOz4Iw6EkMUjKz/hURemkFpKr8jAbYc3MFiwzEjopIUGOtYLSV6dIZGQvdsFZZiTbNJWODlOZTXD9N7pB3s3OKsJJJpuAW4OnVKeHAdIF9q01kltVpP8AiAFbUrqoDkYs9jJgODlsGAKgwDDxKNKCldB63JMS7bWtK0qQVpdJBIfK+/4qEP4TUeto87KbUXPw+eYpKlZinMkAAgBJHhUoPXl0EFVqaNZQSHygBy5YCppUtc2rGMHZswju21/SLArFdZDS35fARMVwBzYlo8FY8yteMBJjGEvtVLTMxCUk1zaKq32YdgCT6NzEJn/p8pTNUlZJUsHeqUkCYqpl5muPEE2FIZO1eDE3EZgWIKqsCN0niR+HR7WhXweExKJQQV5yVnKDqGQDuTgCGzGw4VjE2iMYbEGbNC1BSEIIDhM1jlyMbqBrUUhdxPcKmS0KlKSpaixlqKWzryVSvN+AWIhmXttf2xnS6ggVcFiorsvMB4BQEaWitK23ImTEBRYy0AssPUIK3zKCzc/7xMGzUCMdjMyphTiEl2ARPTQZ1Z2BVmAGUMKigForYyQO4lpXJ3VlyqSrdGZRD1zAhkoPiF4v7R2dLUglKWzKuk03QAKLVlepDd5pR7AftPZcxKhkUAZaCKFSSWAlguWBGZrE3h0KD8CmWubMmJWTQ7qxlIzlrl02Kh4o6B2TlKThUZySoual2c0atmhDwpmZCmcl1KVlqMqiAALpYnxGpe0dIkoEuWlIoEpA9KQ6Az2ZiLxG4cNpAva+2pUkK3nUmuV9dAeDv7QtS+0ylHME0WsFOb7qh4gGqQAR6vaA50LQ7LXWE7ttjgSiUz/eLBKjqBukgnWoIMMmKxyZac6jTlV3szQm7U2omaVhUtCgFHKtt5gW+bfnBnNJZNBZsqS5stACQ9BxmCuobIWq+pj2IZiZblpy25kv7R5HP8xSkOvaLZRwuJmSh4czpp907yfYt5R1LsuofU8OT/uU/BMIv0iK/vquSU/6QYduzSc2Cw/HuvVv2eIcWJyR0zdxTPe1W3JKJXcLlqUZxynKGHiAJJHnZ/eFTa8gS5ikhQWkFsyTQkABQpqC7iOgTZkoMpcsKy2JSCxOWz+UJG3O7KAtAyqXMmKUng6gl355PWKciwIhX2itlhSSQW0oeFxAyVPmJXmSpi7kHXi/H94JbVRQHygaDWPKncJ2hZYY9okGcQqWkBKkpVoEhwHHkQfSCMvZcuWnNMUD/NRPkm6vN4QMJt+bJy92qiQQBSxJURX+Ik8ng3s3bgnjOp81jmuPPh0jr4+RSQ0ZWHp+1HogU4kfAQMOGdWYGrj2MSypRWpkAqPLTqTQeZgrJ7PlnmEK/hFvM3V7RZX4GpFHs/LIUoK1AqLHKVJ9WZ4OIXVjdr9DAvH7UQBlQAoizFkjo1+gpA49oSneWDlH3hzu4uPcRVS8MRoK9pR9nLUz5Zqfd7MCdNPWIuxs9IkLAI3ZqhcXZJNiavzJ4wJ25tBM7D/ZrutAvxOWoeocjjGdlcQSmaCR4goEF3Cg4PtwH5xWhLG2fjkgcYilYly70iiusSy0lNaQaBYy/XHyAlgG9Giz9eSlOY6mnTSF4SAsSyosHH6n4RV2h2llGcqXmS8tLkPRA/iOh5X6QtDWNcnGA+KnzTzgVtXtjKlq7uWQuaxIQNGfxEWroK9LxzjavbiZiVKlYYlCB4ppcBzTd4C7anSLuzkypaCEAZq55ijcGpB/CniPV4Dwa7Ke08SZuJcBYJCt+WVCpKwKVcOp+Twa2MkZTLTMSudLqqWtgQSQWWEHKo0oalJZ60Cn2h7bVKcN9ml6rTRStN3gOf8AU0OyewZ+MxHeSFmUlFVTjoRcJfxEjQ048wFRG7aeGmJQU92sgly6Qpt0ApokpcFRsjeo1XAWJ+ElmZMUBlVYM4LEgeHMfuvVkw/4nEslkm4u4BJFmLM+jmgsIAqwcuYcs3ImYQQlCRlYFyCUElJId9eJgpgasSUbHUmZLKZpTYksQS5KiMyXS+XTNpFhU2akrcOlTXASTckjLQh+Lxe25gvqyiQsFQDEqLF/C3INqFAPwgFitsKEsBSWUXO6aGrOClgbahV7w/ixGX8JtKWqZLBVkSlnBSGo6qZQ1X0SIsbT7TZirKxY5QxrcMQBVyCTwLcmKtIkpUpRXNEsVIUGNzwG9xpS0eplpVKFXXmNRR3DJtzGYiusTlJtZNRJtPGTJhPelRoNAHA/mF72o8UHJTpRTg61ppr0ghNlpWSglVAS7ubiprYljUBqwNODJdIBJe70fm9niW2MMGN2++HEoUUd07zli7EKuGYXBd7wGnSFJAIsaWcBg4B4K+dIrLklJGYWuat5tVvKJ5aCskB97hqRWmh6Uhm3JgSooFKufvGRJOkzZailyG0Gaj1/OPYahjqfb1ZOOmcso9EJh/7JJzYLDNfuz/8AaOcdtZj46d/N8AkflHQ+x6j9Qw+WhyluuZbD2iHF/JIrL7UFkYhg0xBqDQ8AGNDW0Km38f361J7ruxKQCGFHKmUHF7jhYxZ2TiZysaVrdSGW3IEOzHw1FoJdpMYfqpKEpAUoBRarEBSS46CsXllCRZzvaEvdUPOAigSWAfQQxzlOkji4gFs6fknb1AXAfQ/Lx5vNC5I0lZOnYqyHOUHg/wCkRSs0mYnMNQ40KXqxHJ4tzdtEPSopW7VjMftCWqWdTp1pXkLiDLi6K0FxW0OmA7TyDKHdiv4AGY8+HWsU8dtVS/GoBJNEiiX4H8R6+kc8UVpIKFkF3HTgRqIcsAU4iQBlKl52UNGYEU6hVTwi3HydlTMnZpMxhCiKAClbe0RTMLMJeU4Cr6oP8p48oL7O7P8AdZu+UFpUQ0sGgHM69Pcxtjtvy8PumqRZAAf00HOOiMQNgTDYSXKqfFq9jrQWDUNYqo27Kw6vsEgpUAFAHgVEMC34jYtFTbOKVO3wRkJokafzcYE4hHd0LFxwt6xVCV7HjB9pJc5gCyrsYJYae71jlyEFRZIJPKGDZ0ybKAKphPK7cuPvDiNUNXaXaCkYZ0KyKSpG9V8uYZgG1UHH6XjnuHw6TmcrAJSWoSrLm1tVwa2bWDOOxi5oZZt6RRnYhEkVqTYcf0HONZlkszcYBLSlQSiWiyQKObnipR43MAdpbaUoZRup4cevHp/WK20dolRcl+AFh0/WDuxOyuVIn4sFrplG54FfAfw668IWvZXWyt2c7KLxJEya6ZWg+8vpwT/F6cR0JMzupeSWyUAABKdBxbgS4fXnC1iNvkgpKRlPAt8LNRvOJsDtBC1hSpgSpLNmJSSA1MzsTS9IVu9Az5C5mLqpIZVGSTu+SdDYefSFPtBtJcjMlBKgXfMXyOx3FODlJuHrcvaGidtYZVNlceAhSTcEgBjahpz0N07tBJ+y71RYKoSljmLOEtx5wKoxY7RbSlnDyUzMyiUh1hnUycuZ9Q4N4VEkEVUwIytVnZ7i9WLGKq1FiXYA0BuBXjYfvGSJhyqILMz8CIEpOqFo3VJFWqT5FmvWnCI1zVJ8QYEUevn1ixNwruXyhrG51ZLRSUs5nO8W1rT54QkXYwQk4jJu5GJSzPQvUM1Az6/nTE45Ilbyd6gCrZWu41d2ivgsYAyVsQWYqS+U8jyNfOMmzRnJ3TWmorp6aPBapgaJUz0qYuXFS7sWp/SNcNtAIm5gA/C3JnMaJwIUGzFDne1FPN3qOA9Yml7JJJSFBRSC4U4Uq/huaU4Q0IraNgtTtszlElgPI6U4xkBwk6lIPNIfzpGQxqOi9rZj4yf/AMxTt1jpPYZYGAw5OgLf9a45Z2oL4uf/AMxfsox1HsGl8Dh+qv8AuLjn4v5GVl9qC23NsdzKUJaUpUUkgmztwDa89IA4vFGZs1KgTQSirmHyF/8AE0Xe0ezZYS85WfeGVLVqwY+WtOsVNqTpaxiMLIGUSsPmA/iQomhJc04x0MSxRnLaFza6TnLQcVMcRSxGFVNmJShJUoiw5ewDaxw8qtBehflmapaU5mJcO9uDluMQSpqiopDEg9XrWCGKllKik0ILNwIipJw7FyelmES72qYthBEwhuOpghsjbK5JmZHdWVuRBLvxBBIbzgM+Y1NeWvSL4UEZcrhYqSeP7Ql1oyHDFdogpLBBlry72bQ8uPU+kJOJlkgrJLvV7+usVNpYj75UQvTnyiEY4rAFuQ4x6PDPuglhU4ix843wmz1ziTp95R+amLGD2STWZ/06+f6Qz4Hu5aXWHYUSLefEx0N0JYKk4dEtLJBfVRuY8Ji5iVoUXTrUjQe9m9IXNqbdYlEvoVf+PAc7xrFSbLmK2pLQSCd7lUJP8XE8vWFzEKzqARmWpRYAVKidAI2wmCmYmamVKQVLVQAfnwHOH7D7Al7LQ6sszFKFTfuwbAcOlzqwjUV+1AzZHZhGEaZiWVOulDuEcy1CrnYaOawYn4o5ASO8StyqhADGjm0Bpk3MSpSiSff9IGzcarMWKh0Le3CFf1YAt2T7UltvJAynQF2Oo5QNQs8WMeYrEE1t0H6RrJlOyleX7wYxwNYd2NiAXSSzjwsGU2oPzeAe2doATZsoq3B91P4hq/EElw4ixMny0KIWVIKa0FXZwQbGAW2pkt2lLzJPEEEl7q1c/LWhXVUL5svYbDyjnSAczFsyBwdPhcubZQLHlAtZJcHIkuzMRajU/Orx5MxkxQBU5KQGUSfClmFbtwjwTFBIJSCKM/EafGFZjJiigpsCd3VgaFy9v2jZeMlFnDEGuXXjUCI5ic5AdgBQGu9r6xUm4cgPRnb416UhFFPZkWMVhwkBQIL8PL8zEUibYAV0FLVOsaSJ4BDjMkVZ/mlomUsEkgZSeFunR4o1SyHRIcSSBWo60p1oYIokqSnOgqUwfXmda6QJlrCVJJBLF1cxqBxo9YnxK1LKsr5Q+UHRLmgqfR4zjFLIj2emVn3gVl+h/OMikuZW8ZC0/Y1j5tuY+Jmn/iLr/iMdR7En/wBulaF1f9xUcp2yWxE12rMWPLMbeUdX7BLCsBL6q9lmJ8X3seegbt/EKVuhyoKGvOLG08PIw/1nEzZoSspyhKrHOy8gDupW6eDQz4rHSJDzFJGbiw+JtCPi5KdqLxCMyZYK5S8xchglUvhUnMPOOhUmTdgTFyO7WuX+BSkjoCQPYRRxM1SQFIUUqGoJF72hg7UYZKJqsqgplZCQRUhEtVW13i/SAK6pUI5praKAKaax6mPZqY8Co84RHilXI9OPnoY1XNCwHcUAJ1cC/I0jZ4q4tJbMBUX5gaEfnDRMD8ZJVn3i72J+aRmGC0rCkKylJoW1uxflBHDrE1JCr8OHBucEdnSEoKEz3KM1dC2j/ryvHTCbWDUMGwJv1iU6EjMGzFX4rnKeHFMS4kgbiksE3U/o3m7AcOsFJzS5KUpbuqd2oNu8jx6+vGLidnoxGGRLWSMo3F6oPTVJ1T6VjsTbQKViBj05nSlZSjyq34v0sOd4q7C7KTcdN7vDAlKfHNPhT6XPBIqeQrDPsv6OcTiZ6kT/ALHDyzvLBB7wX+zNiCNTQauaA7tvtJLw0v6ngU93LSGK03U92N66qNTBja2UbS0VF4iRsyUcNhGXPP8AtJ5YlJsQG1FbUHMvATbAOcrUQSUoLE1LoTvF7vd4HpZyTfTrHk3GChmBRJDGvRnJ5QxPZRmYgkxXVMD73rrG0yZHuDkKNTZVG4/tSKJGNZUl9424cevKLK1xvOSQSC7iK64KFso43BFQcHid43e7AA1P5RDhUy0IUWRmyvlUwUOQOpgthsYpD5TcMan1pqOMLu08XmmKSkADiKk2q5q8K1QSDELBoA2pqC5tQsKRIhCco362L8OIpFVK8tRw150iIjjEnGxqLQmCoBOXp81aNp0p9yW6iSAVPfW2jflFfDoJJAD8ouSsEsssEs70uk0r5PpCuovJtMHBLO9xRucWpmHygZrmrajr1pEWLlrc5mJGobWJEKUr/aP4nrcmtH16Q0n5RmRGYSOkWsCkKBLqC01DfNnbpHmL2duBaQR+IE9WVy4EaRBJSRcX4fq/tC4ksG8BNTihCD1AjIGLxFdTzjIn8bB1Y67aT/eZ3/NV8VR1D6Oj/wC3y/51/wCuMjIPF97KT0Tdrw+GmPwEBuziWlrIuyA+rd6KRkZFZfchEAUj7Od/8g/Bf6D0itHsZEX/AL/tlZb/AEv6AeI184jRHsZHnETUxHiBQdY8jIMdhN9lJGY0+WgjMQCVuAdw/ARkZHTDY3gJ9nZpOGAJJAUWBNqG0OOzw0tLfhjIyO1CvZb7UTlJ2Xukh5rFizitC1xHNpRc1rHkZDAZ4i/mPjFHEDeMZGQwEVRceXxguCztwj2MhwMgx6yWJJNP1igTSMjIKAQ7QG4r50MLUvSMjInMdEukRpN/nhGRkIMjfDliki7mDuJDKU1N39T8axkZHNy7EeynKLiXzCnipi7pGnDzMeRkPEJ5iJyszOWdVHLaxtM/2SeY+Dt8TGRkHwhmZISMopGRkZFTH//Z"/>
          <p:cNvSpPr>
            <a:spLocks noChangeAspect="1" noChangeArrowheads="1"/>
          </p:cNvSpPr>
          <p:nvPr/>
        </p:nvSpPr>
        <p:spPr bwMode="auto">
          <a:xfrm>
            <a:off x="684213" y="4032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endParaRPr lang="de-CH" altLang="de-DE" sz="2600">
              <a:solidFill>
                <a:srgbClr val="000000"/>
              </a:solidFill>
              <a:latin typeface="Arial Narrow" pitchFamily="34" charset="0"/>
              <a:cs typeface="Arial Nari"/>
            </a:endParaRPr>
          </a:p>
        </p:txBody>
      </p:sp>
      <p:sp>
        <p:nvSpPr>
          <p:cNvPr id="136201" name="AutoShape 21" descr="data:image/jpeg;base64,/9j/4AAQSkZJRgABAQAAAQABAAD/2wCEAAkGBhQSERUUEhQWFRUVGR4aGBgXGBofHRobHBwXGBwaGBsXHCYgGRojGhgXIC8gJCcpLCwsGB8xNTAqNSYrLCkBCQoKDgwOGg8PGikkHyQsLCwsLCwsLCwsLCwsLCksLCwsLCwsKSksLCwpLCksLCwpLCwsLCwsLCwsLCwsLCwpLP/AABEIAMIBAwMBIgACEQEDEQH/xAAbAAACAgMBAAAAAAAAAAAAAAAFBgMEAAIHAf/EAEcQAAECBAMFBgIIAwUHBQEAAAECEQADITEEEkEFIlFhcQYTMoGRobHwBxQjQlLB0eFicvEVJIKisjNTY3OSs9IWJXTC4kP/xAAZAQADAQEBAAAAAAAAAAAAAAABAgMABAX/xAAnEQACAgICAgEEAgMAAAAAAAAAAQIRITEDEkFREyIyYYEzsWLR8P/aAAwDAQACEQMRAD8Aj2ngvq6UKUrOJiXBBYCzO9zUFmipIxqSCVhKdAVFdT/CQC7ULQClbWUpKUqxLJT4UFJUHFr0tT2jyXiu8VkBPdpzFKlgULO26GDlIHJxwgOUvZz9IWMU4gjNLVLatAZn3bmqRRgSI92fNlLJzTEVG6yl0VzKkMQ+lOsB8VtVapaZZVPXmY5RlSlnDhm8QY1NLRawuCwedQlzMQ4RU5UhlWYg0PUawr5HX3DfHC9FzFiUF5UZVEqCXz2IZyXYNztfhFqbg0knNOw6VcFTerZQkl/NoVJuJAdMxKyoGhVM0OhCaOzWjWZhe/mJ7pJzEABIUpTsP4i4iT5a2zdY+hkxU/DpZKFpWokAliwBcuN9QJBYVa9uBHA4SUuUuYUIWlQ3Fgsc2YJYMQC1btpWKeyuw8xYHerynVKRmPmXYe8NuG7Ky5GH7ta8stySpZFCojUMAHaKRlJjKK9AH6ggS1bgzBJIBG/Qkubj7pDDr1u4CSlKUI7mUsqfMpQcOxVRmVQCjEAwRm4XDZgfrSLEM6S4NT4esCNnyVTsQJWHxAPdaGUUhRAIfNvOCH4aQW5+BkoLwV1bMCVqSoByAQyUAVKmqXYUNL01vGuL7QiRhRJCSozSreyJoKUobupLaNEu2Jc6TiN+ZmUgAMyAlQ8WoDneMCdj7Dmz5veSVpWpJzZcyaG4+9YQv1fkNxWkSbJ273cqbLyrCp6ksqzAhQKgWYkOKc4gUCKiatsw8QBeuZL1a6feLu2BNYSFyyFS1vugqrlZhlJoHBvpA9PZvELFQsh3LgDjwc6n1hX38FJuNXV7JE7Qmf71YB4MCLMxb3DGnOLQxmCSGmTp2Y+I2Yg1DMz3tQ1MKuKkTEKUhUuaoIq4StqAUfLWNzhJWeUlSpTzquVrOSv394ZS7huUFOXkliWkXVYxKUBX1ohZBygElncDMwoHFddWjWVjEyQiYpWfwKYU+8pbOeaWgSqVKGbwkheQAPUB96qywoeMa7ZwwQUhCsySmhZq3II8/jDRko7EcayNO3dtSp8pOK0UvuzKKnKSxIVusWIT/WKsjGYdakpcoQcpXmmKHiCFMa1ZWY00ArCckPYXDkdPn4xYKZeYUUafOnB/KCpIFjgMBhgBMWrdUrRRCWJQaVdqkRU2onBJRmRNOcKAMsKUTZ1MW40qWuwMLCFDIysxOazmg86OKxrhZUtdHGuVyw6Xg2FK9IKGdJKUlPiV4gpRAFRuu1bisXZmzJTn7SWUpl5syZjuoJBys7pGYs9BaA0+crDpGXIc6iQ6XoAluYqTEKtvLIYplkcGVxez8QPQRaME1Yri4umMGxMNKmKKJkxMu7F3DAPUpWSPRrmK8zBhExSUzJSkBwFApNiGYKJNR8IC/wBpjWTK8sw/OPBjUKO9JTXUKVy49B6QXxJ+TdgyjZ2ZmWnnUB+j0iJOA0JUegU3wgWFyCSTKbWiz+kaKnSC/wBkrjRQ/SE+H/J/9+jBZOyy5ASqgBc211apixJwGVW+jPSztU23gfbnAAIkfhmjzH6RH3cmp/vA8x7Vg/D+WFMNT8MmqjuirDh+ZaCezMNKAQVgLFyHZ7MG8oVkyZIr3k/1/Qx6TKH/APWZfXN+RikOPrvIJZDa50tBKTlodErI46CPYbdl/RilcmWtc+YlSkgkACjh9S9oyD3rAeoCwHZcTCfEALqJAAbR2qdGreCkjszOKVKQZYCSABuEmlwWL2uWgvgpqZM2UhQV9pm3VtfxMMuj2tB2fKSsJBSBlVmGVxVmbo2kcMVjJW60hUV2amMnfckVokMaUJBD624CINndjJqgvvEzL7hCQxrfWja84epOFSQ7gfPWJBhkBw4rQhhUdPKM0mbYp4DsfLlzD3shU1AysVEIv+LK1uMb7P2cnDTlp+yTLU6swW6meiSa0Bo5YAVPNsEhPA2a3C2lhGypQKTuuGsWY8ukFNGoSNq/SGZExSJUpEyWwZSVk3Ad2oS7+0Uf/XX1hK0ZMu69q04b3FtRR4v7a7SyFhSJ2ERUXWwWNN1XivWEGTNEtcwFQZiEAGqqPdukFTheQNuiPH41S1OKAcC3rGuDmzFEgKIA/ib0jO9SQQ3RxEOfLd25Xrr+UF2o4J1bC2WaxaaoltVKr+kEtjY+dJqmaqUTdSGLj0ofW8Lq5qknKer1+X5cIt4XFtqTTR/Lp8I53yTQaGCfjVzM0wzyovUrlhzzzG/X4Rcw22JgYJSVMPGFkAlgab/laF+WUpJpL/xZRf8Awl7GCGFwypiO8MtKqEKVmVlomZQJD6JPoYvFtq7Hw9HvZrtNiBPU8+axSol1kh3SHIN6U8xBTaW2QQpU2apWYGjEupmDvQCntC1siUEYspmZUtnBcsB51fkNYY5C5YSlSaoQPEQKm1zlOahJb8UHkU+306FWsidNxaCskukngUt5MW9hpB/ZG1sHLwmLRPKTOWkplhSCouUlmZO6y8pJpblFoFKikLklQTR8pY0G9lVcNqfziTE7IkqzNKQhxRSWqXBAASKENQ24wtXhjK1kz6PuzWGxEyZ3yQtCUAAWBKnDkpLlhzueUAsHjJAlzULlzAtIaUQSxvcBmYMBd4OFOTwoVlKRnSkliQGcbwGpuk3vWKipgApImgC/hIboW4QKd6sZNgadh5awEpVMBVuhwePEp51rAjE7JXh5xlqyrKGLy99NQCGIFb249Ibz2rSSmQUkSpb5VHKWdyWSxZ1flHu19t4dpe+Jm+7FCdwFsx8ANaU1rFXJtaoyj18iv2l2mJxkEJKMsoJY0qCoEhtCQ8Bj1V6w07a2pKSpKZOSaCkklQarlgmlB63gb/akpQrIlk8iKdWDx0QklEjK7BSBzPmBG2QwQmY7CndVJWDwB68FCNSnCH701DU1/Qw935NT9MFrd6lPvGV4JPmYLjD4ZQDTm6/uBGL2YhnTNQW6V4axqBYJAUqyHbgRGy5KyS6CLaj2iZRBQSWGpbUR7g55V0s1LN/T1jklzNaGK04qSA6SHrpGbPyrnywoskqGZ7AOHJfk8WsVKJQCEqPDpAx24xWPI3G2ah/x30k4gzFGWpKEOyUhKiABQMaPQPYRkJspRYb5EZHI5Mazq20dhz5s9E5JCShmBAahdvE4hrUgvupccy3lYxBgsSJktCxZaQr1EWp2LmDLkCVUq5ZmKAzaunMX4pA1eDT9hVGk/DkgCoBBCgSWLs9iHDU8zGuB2YhCsxbMC6Sxo+ZwHJ1Ws/4zG0pU0sZmRmqE5rsmxIZnzeRTzfMROyIUp8rXJeg11+TBDZJi3AUQkEAEkqJFgT+FtBV+PCoTs/2k7wlBUBU5MzndDAPvCvKK2M2/NdBAzpVn/wBm5zaXPAKQac+UR7C7HTpK0zJs6XKToHJVwZilteMTmpWmg2RYrZ6jInplKK5sueVB1EOhVcl2CQKg3fkYUMTPQkEd2nOLXJS2rir9Y6fsPs/KC5vdzzMKzvJ3cyblwSS7cxAlXY7DypinkhZBrmmTD55QQK3tGnBtJgoRMPJTO3FqKX1SzjU0JHPhDdsf6NsPPG9MnqKQHBSmXRQcH7z6F34QQX2blzCO7QZR/gAAOjENX2hl7M7FmyAQrfcBixFgka9IfjioxoVRaZRwv0b4VIZUsL/nUtX5ge0bzPo7wSy5ltyQcvplqIP4vY65qkEryBL0SbuGq3CKSsIjDHIFKcpcnlmIZxW7weq9D0jjO39jTELmICTuLUEuDVIJAq2o+MWtibSMmUqURU1Uop5TAw0bfPqY6nOwyFVypL6ux9RC3PmYUkibLVcg+Ej1YqiPxclOMWLiPkSt/wCthaHeYTvMSBmBSWy1BZ/UQen4OfLICJS1ob7q0gnqFMT1eG3Y+x0BOfDJQhKjUnMXL/8AEP5QUOEQaLXm5JS/7U6Q9SkqlsZJJbOaHFrdzKyj/irAPsr8o0mbSIY50pctuJUSdWzFnp1jpM7YOHLk4dJ5r6agax7I2bKSAAhG7bKh26FdOHvGjwpCuRy/DzVKdUvvVCu8qYEppf5eNcNPmT9Zcp3CcwCszA1FahheOpT5IJqH/mPlRtdPNoF4vASzdCVA65RzLGnz1h66oCpnOsTJdwt5qtAhyBTXKbWo9K9YqYjCeEFAzOEhISN6gADkGtGIzOOEdAxOxpOUnIzAtkLNxy1AT1p7QtTNjywnMZOIGQhQQuYhmcBWUBQYcw9odTTH6ihisA07elpS7nJRKa8DmGrh/OPf7JSCAhJUtRvLWrKNWJCSCebtSGYIlzGl92tE1dUBUtJASGVTPVg3jL0D6UrYLYiJqyAtILUUnM5NW8LMWL2AEPdmpLIBVsBQFZYCUgspCkqUS5O+cwFnBswAiNXZlal3UkAAkqRQEEDKcpJ1vBnaHZOdKCihbgsCEqFS9A1DdvQRQn4Kdh3TMC0qNyzi77theMl5TC5MHTMGpIO9LNfvJUPMZkRVTJJI8G9RwpNtaOD7cY6Fs7ZGeShZQZgVUEu+osVFrRBP7NS3YoUNLq8qn84HdaYvUScGjIDmqlj/AF6AxvghmAUwFA1dG/N4Y5vZiWAsJUpL0SHcC7u9To1dIgkdmMgSkTKalvdtfWOdqzdRY2htIlQSlTJS3rfr/SNUYdYB3FFxdj1pxh8wXZLCJqVhSuK3FeQCWHvAQ7YlhTAMz25PZ4eU6SSNVAQT1fOX84yOh4bamGyJzJLtXxet48hKXoNBj6P9rpnYcpF5Smr+FW8PfMPKG/DzWDWHP55COZ7O7LLw/fCXOUhMxFFpOUhQLpetrinHSLPZad/Z84zsRiFzsySkpKs/AghyWII94pJxXkVHSSQXqT0HzyivMwalpIKSUkFxRiPO8UsN2wzoSqXLpUh1Jdi9G9PSByu1+KzECUEJSCxyqNCzatpEnywQWE+zWKSypMtdOo8RfhStj5QUkdnDNAUVhtGFtGIahFmjmGC2wRiVKJTVVMrWvoKWMdS2NtV2WDmSqkwahTbq2/iFDzHKLKpRUgJ5osSOyMkHMqqmIdgCxuH4GCEnY8lNkA9axUndogCyZaief7OYqztuTT+FHkPzr7RvpHGGXLAsAOgb4RFNxiE+JaR519oTcbtNTjMpS7vU2BagoC6jlFLxJs/FXAqWBIDA0LKZxYAgPqQYbIndaGde1k6JWryYf5oE7Qn98QWAIDDKcxqXIpQxXZbhhLQH+8VLJHAOwSX0r+u/1Ukby1qoeCRXilLAjn8jCuRSxeBQR9pMWkcO8yCtqI3hxqYmwsmWlhLSzfeCGZqB1TN4vxIIi2jCJSScoSbEs5HBzcpidSANbe3pdMEXJGAPwv8AzEnybhGDM/DoG+ekbJW1gze3XingY2qeTacOv6wAkaZY1P56cTcRhPmf6RsZB/eJQniw+ecYyRCrecUDfPpFSdhyLDz42uT89Raxjp3dSzMy0SbmmvE/kIStr9s1lkpZLsHHNhdVdNBGNVBfaOCJcJSFg6LSMgtdRNqmz+cAJPZuaZveT8RvCg7tLlq0KlADXgY1GNmJFFqpYGo93iZG3ZgulKvUH8/hCS4b0MuReQgez8rLlAOrlRzEvd8wI9AIrYLsZkmZ5DBbMWSwa2hYdWh1weyEBKSreJALGwccoIqKUJqyR5ARlFopYgyewypLrouaslkqmUAoTlDJF2oOVYDYnDT5BUTglLDGvd5kjmMpNoaO1+MIXKnIzKEkuWLAuRcMXFOEUpW28binMkIkpGqgdbM4JV5CKxf4JvZQn41KJAC9zdALJZiWskczGuCw8yYEmWolBffUClNxqq5HAAmDcrYyArPMUvEr0VMLhPEpRUDzdmsImmTrOX5MbcOXk7O7CAogcxe2jgZiQpglfBWWgDi4Bez1eB+JkIzMzBr1HlDpLW4YU+FfOvW3MWhf292XnAibh5hYeKSWILD7hUHBtQn0sQ4hUrOb9psS5Hd52CiDwOU1HsYAYog9fn2gh2ix04rCZ4yrTdOUpI/mBrAyZiSoJFBlYP8AmYyQzPZqQCxuI9ivnjI1Go7/ANq+zwnYeUvOmUSHLqSkEkA61dibcIUZ3ZJUteWaAoMkghe4QRmcUB1tD52+dGClJo+cCo4JVFXbmCGSROOkpIVQmyEF2A5mOblipNr1WRksJiDtVXcZUhigg7oe7/igHMWSav0Uon2g52u2ghSElIUWLOwSGPxtAFJVM8KFEAAFhalHv8iH4IcaWASZvg8VlXVyKEaM19ODx1rZ+ORLGHmg7k2WEzUjRSd0nruhXrxjjSJZSoKe3nemujGHvYGMz4YpJBUhQNPQ26R2Vgi8MdNr7ZTJOXMCo+EVLg1ceUUxjUzQ9Rva/duH5kC3NT6RJhVomS0iaHCfCoNmQeKSbaUNDHmLw82WMwaaj8aRUfzpFQej9IlXUZtyMRJUjeVlAGlwGf2Qlm4qU8S4HEpTM3QUrWMu8XZWUlKQzfzKfUwLRjCapUFAnwlimhcB6NX7pa1YnQspKFk5C4NWJIBzrbipamD6CkNZOqGvZ+KMyWFLllKrFJHwfSJcyn+BOo4H+n7j9n7RKDMROdKUElExbAKQ761Uw1ANPe7K2hLmPkIVQEtShGYGtbctIQpRhlcTyHLkeVvblHqEtcMOeh4Vun56WEJzB0glwKsz9SesZNQ1SoXdhfQsSYFhUTVUuj8Plq6Hg0epw5PgHmbdHOnSIv7QQgbqQ4416s8VJ201r1p8+kI5odRCM0pS2dfkn9TFaZtQJ8CQ/E1PrAwr4knkP1MambwDdP1MI5D0WVY1RJ7wuDx/T9IpYrYWEnMTLTmuCndU/H+rx4YG7Q2/JkipzHlx+ep5QFd4M6J5nZEKfJMP+NI+KW+ECdpbHMls5Qf5VOfQgGJ9n7eVOBUuYuUlyAkCpYAl1FykVagBi2nAkKACEMfFMKiVaEgBQufCDwryi8XLyyMuvhBlW31zEgygJSDZS2Us9Eg5U+ZPSKP10HMUEzVC6irNU2APhGpYMAAY1wuxvEqevOpVkosH8QDin4ej8YtTNlEJYKIQHYMFE2cD/SLwQdmDMftNSEgMnMsgJDhV6C11ElmtTnEaMZkmsDSWD3hP3jTM/wDC4SgDkCIjx0sySJ8xs5U0tIqUqbxXbcDMnQkcIGqXRMoeNRBUDQ2dIrwSXPBzwhkSbdjLLxImpzS2IseIPAlq+d+tI1S3X50HLgajSBOH2gErJR4EJZtFBzQtYqUX5eUFZRTMTnlEkGhfQi6V8SOIr1gjbJEmr/PV/nmI9VPNtPn5b0OkahTfqfj/APoecRKVXV/104V4Gh0aCbQK7Vdi5ONTmO5NAZM0D2WPvD0I5WPKdp9isTJXk7sTD/w1BRL2ISDnNP4Y65trtCnDoNXUQWGjhh5sTrQVqbQqY/bEtac+XIonxVFfMnXUmAo28FE6WRJPZXFChkV/nR771DyjIPzJZJcKSeZAP5xkV+MX5GdX+kzEtJlANvKP+m/vBrD5DhZedz9mlgFM7oSGbW4pzhL+kvZeWaiaG+0Qx6op/pKfSHjY80DDynCaS0F1abieWlPeOGOZyv8AB0SX0o4t2qUsJKe6CFJZQLEkps7nSFETFgk5yCeBL/5Y7B2t2EvEqmJSkpzjdIcJZgQ+awerRyDE4CZLmKQpLKSWPX84SCcbRKSZrh5zKAclJu+nMVhq7K4ru5ikq8Cwz6P15wuJ2cW3jfhFzE42aQAHUzMHAt8Y6uPslkSsUdR2Up0lJpRvygngZipMpLnwUcfhdh7NCv2ax3eJBNzfrrbzgwnHd2N6qACD5Gnx+EFsCwFMTs2VN3mMpZ+/Lo/8yDQxUXsJbEKSmcjjLfg1UHeQeaYmwWJlTpbSyFJYjKRajsR5iJtmTJle8TlINGNKgGh4AuPKNQ1lrC9m5Spv1pUwglASUsDZOQ5nfg9RBP6zIQrdSCthvK8Tac26RAMWbK3g2t/UVjReBQog1DWBqH46EGJtPwOmjbFbWUsEOQP4aQExGHmOFZs7UdwlbcAoBi56QXmYBWjK6GvoWitMlEeIEdR+sSd+SioHScUoG+Y8JgyqHT7qonGPSSyt08FU9HofKJpklKgygCOdfjFOfgCxyKcN4JlUnlWqfL0hQlwqjRbWty+bebQLUtUqjKluWFcyH/CnVL+UXpAWRvJCP5WPtp7xqNZ7iJSSGXUHjc+nwrAjFdlkTC4KkDUUPkARujk/lDJgdmKmHcS/FSv1PwEHsHsFCKq3zzt6aw8U/AroUOzPZfupSc2+pKlEFmBszA8gLGC8/AqLuKaBqDnR4IdrVLGGV3RKVhmKdN4PYHR9IHbMxaiEBSsxKXUSEu7P91m9ItRN0YqWnKQAQSKkMSL1HPmeEaT5bJUUliBQE3PN9eQaCa+detfjAab2iwyZi5ayUKR4iUrCdLKAym4g9QCrtraAM1InSRM7pOZJCiCGGZmFKkNaKEvbEjfUVTkFbodQSsAmqiNagsX0UbPD6MNh5wzpyLBpmASp+ThjA7G9kMPMDZQODKIZ2/FTQawciOIoiXKKEy5U6XmKsyqqQVE0RdxRBtxUYYMLNVKmAoGaUEsSk5nArUJc5iokgi2bgIqYv6PRn7xC1JOjpcA5WG8nQU9IBr7EYlAVkUlRcVQtiwdxVmrl10gg60PSUiYAUWNX4al/wkag0IjXESlJlqKPupJKvgABWp0FTyEVux2zJwkH6wpYJUxzKcgADdFTmJcl6dKQU2ltESgCAwBAZlEB9XALnmW8hE5SKxj5OU7TBqqY/Q/m2vIUHvCxil5jRwNEuTHXsdiJc580uXMS9iKjzFQYG4nsFhpqc0smWo6A5wPWvvBjyexuop4DC5ZaQRVq+dYyD83svPBICpahxcj20jI6Plj7JdJDX9JiqyByUQPNMM2yp+WTKNA8uXX/AAH59YV/pIW8yUGsgn/N+0M+zZC14SUEKyky5ddfBpzqI4IfyS/Rd6RR7VJmKSV7wSkgAlgDm5DR2rHO9tbCEz7RA3xcfi/eOlY/ZKlpQkzUlEpBC95yVsGoLWrTWF+VsgCs1YFHYXb55Q0rTtGRyiYhixBB5xal7HmTBRJbiaR0THS8ORuSnVYTDcfmfaEvbiZ48ZOXimifPh5xRTvArTLPZmWmQoyswJuG04j54w0TJ6WcJcmrnmH+Mc3kTjLWlY+6fUa+0P6JgIQpNQpP7/mYZk2iXAKRnexKgXGtMpZqiiEwSw205iVHMApLkBTsaKy1ox0gGZYJdN7Ho4v/AJogk7QKUgK3FHS6STLUbdZRtAsFD+P2+Xiwi0UMHPzy0KpvAHlUCLkm0MMAMfjVyZ83+8FKc6SELqllBW6nOAA5KfCvSwsWpE2lDQ+kJ3aOk9dhmlpLsxLGWKkFJNjR1dNCz7OmZpMs8UJP+UcYxiaYhB8SR1FPhT2iI4BJsojrUe0SrEYgXeF6pjWzF7BUEioK1GgBYAcyan0i5hNgoTVZznhp6a+cXsQHydf0icJgdUNZqBoI2bjGFUeAQwAD2m26cOUkS84LA1YgHMSXrZveKC+0UgAKWQhTEkM5AFC+UWqPWKnb/EnMlCVIBJYBaSQWQSzsWqb094VDghmnLVKBJLPKOZwVJqQc1RkB0jE3Jpj5h9ryZoeXNQp7bwc1IsWNwRC/tTseVKnTJcwJXOrvIIbeSrxSyCbM7esJc5KJk+U00pyZVFK0EAsDNulx6tFEYzGSU/3WYspBr3cwLolKbpBLOTqNIYCd7Oodn9nKkYZEtZBUl8xBdyVFVyK3EQ9ocd3WGmTAcpSKGlCSEjxUudYSV/SLiZKskwS5mVDqcZVOEJeqSAHmEi3CCWE+kuRMlFc6UuWlyk2Wn7p5Ft5OkEJVlduJ6UyyciyslnCpZIzZAykul3CvaHJWLP3mV1D+9/eF2WnAYhaTLMrOgggIORVDnAKKOHJLNqYMTS0FL2Bui3L2mBRiOhceiq/5oHbRwSZyswWkKsGeWoDkbE63MV8VNiqidwN/nWM+OLAuRojxexZiUpF0JG7mTQOXotBGutYoLnTEfjHMb49fEPKDSMUpHhUU9C37GI8VtVAA74S2JbM+Qv8AzJYP1EK+J+GMuVAkbfmfjR55h7GseQVMuQa/aV5JPu4f0jIX4peg/LH2W/pLmf3mWOEv4qVDfsTEAYSUVAkd0i38o4xyDaO2JuKWFTllSrOQGA4MGAF46/2YnNhJGv2SPgkfGObifacpF5qkiDZOywEzFkqlpmnNkSLMCCByISk9X4wmS5mSaS5KVkgkmoSosCX0Dg8m5R0DEzjMnyyFFKUAqU5ZwxSUkWB3nc8I57OA3rs+vzeHnhYFR7KVxNo3KAXoC8DzMIUAkEqNgA59IObPwqCnNMUzUUk0KTwL1fkIimngIr7Q7KZqyBX8H/jw6GPdkpmyk93NSRlLpe44g/EQ4zNqJSGlJ8yGHpc+bQG2phBiB9oSSKgimU8gP3i0Z1sWUbPUrSwUmpIcH2HlWKRnAk94MtQbUO8kuOFJhDj10jbB4eakENmSPCsBhrfgbU9OEX5coC9XBHqCKc6J/aHwTr2GOz4Iw6EkMUjKz/hURemkFpKr8jAbYc3MFiwzEjopIUGOtYLSV6dIZGQvdsFZZiTbNJWODlOZTXD9N7pB3s3OKsJJJpuAW4OnVKeHAdIF9q01kltVpP8AiAFbUrqoDkYs9jJgODlsGAKgwDDxKNKCldB63JMS7bWtK0qQVpdJBIfK+/4qEP4TUeto87KbUXPw+eYpKlZinMkAAgBJHhUoPXl0EFVqaNZQSHygBy5YCppUtc2rGMHZswju21/SLArFdZDS35fARMVwBzYlo8FY8yteMBJjGEvtVLTMxCUk1zaKq32YdgCT6NzEJn/p8pTNUlZJUsHeqUkCYqpl5muPEE2FIZO1eDE3EZgWIKqsCN0niR+HR7WhXweExKJQQV5yVnKDqGQDuTgCGzGw4VjE2iMYbEGbNC1BSEIIDhM1jlyMbqBrUUhdxPcKmS0KlKSpaixlqKWzryVSvN+AWIhmXttf2xnS6ggVcFiorsvMB4BQEaWitK23ImTEBRYy0AssPUIK3zKCzc/7xMGzUCMdjMyphTiEl2ARPTQZ1Z2BVmAGUMKigForYyQO4lpXJ3VlyqSrdGZRD1zAhkoPiF4v7R2dLUglKWzKuk03QAKLVlepDd5pR7AftPZcxKhkUAZaCKFSSWAlguWBGZrE3h0KD8CmWubMmJWTQ7qxlIzlrl02Kh4o6B2TlKThUZySoual2c0atmhDwpmZCmcl1KVlqMqiAALpYnxGpe0dIkoEuWlIoEpA9KQ6Az2ZiLxG4cNpAva+2pUkK3nUmuV9dAeDv7QtS+0ylHME0WsFOb7qh4gGqQAR6vaA50LQ7LXWE7ttjgSiUz/eLBKjqBukgnWoIMMmKxyZac6jTlV3szQm7U2omaVhUtCgFHKtt5gW+bfnBnNJZNBZsqS5stACQ9BxmCuobIWq+pj2IZiZblpy25kv7R5HP8xSkOvaLZRwuJmSh4czpp907yfYt5R1LsuofU8OT/uU/BMIv0iK/vquSU/6QYduzSc2Cw/HuvVv2eIcWJyR0zdxTPe1W3JKJXcLlqUZxynKGHiAJJHnZ/eFTa8gS5ikhQWkFsyTQkABQpqC7iOgTZkoMpcsKy2JSCxOWz+UJG3O7KAtAyqXMmKUng6gl355PWKciwIhX2itlhSSQW0oeFxAyVPmJXmSpi7kHXi/H94JbVRQHygaDWPKncJ2hZYY9okGcQqWkBKkpVoEhwHHkQfSCMvZcuWnNMUD/NRPkm6vN4QMJt+bJy92qiQQBSxJURX+Ik8ng3s3bgnjOp81jmuPPh0jr4+RSQ0ZWHp+1HogU4kfAQMOGdWYGrj2MSypRWpkAqPLTqTQeZgrJ7PlnmEK/hFvM3V7RZX4GpFHs/LIUoK1AqLHKVJ9WZ4OIXVjdr9DAvH7UQBlQAoizFkjo1+gpA49oSneWDlH3hzu4uPcRVS8MRoK9pR9nLUz5Zqfd7MCdNPWIuxs9IkLAI3ZqhcXZJNiavzJ4wJ25tBM7D/ZrutAvxOWoeocjjGdlcQSmaCR4goEF3Cg4PtwH5xWhLG2fjkgcYilYly70iiusSy0lNaQaBYy/XHyAlgG9Giz9eSlOY6mnTSF4SAsSyosHH6n4RV2h2llGcqXmS8tLkPRA/iOh5X6QtDWNcnGA+KnzTzgVtXtjKlq7uWQuaxIQNGfxEWroK9LxzjavbiZiVKlYYlCB4ppcBzTd4C7anSLuzkypaCEAZq55ijcGpB/CniPV4Dwa7Ke08SZuJcBYJCt+WVCpKwKVcOp+Twa2MkZTLTMSudLqqWtgQSQWWEHKo0oalJZ60Cn2h7bVKcN9ml6rTRStN3gOf8AU0OyewZ+MxHeSFmUlFVTjoRcJfxEjQ048wFRG7aeGmJQU92sgly6Qpt0ApokpcFRsjeo1XAWJ+ElmZMUBlVYM4LEgeHMfuvVkw/4nEslkm4u4BJFmLM+jmgsIAqwcuYcs3ImYQQlCRlYFyCUElJId9eJgpgasSUbHUmZLKZpTYksQS5KiMyXS+XTNpFhU2akrcOlTXASTckjLQh+Lxe25gvqyiQsFQDEqLF/C3INqFAPwgFitsKEsBSWUXO6aGrOClgbahV7w/ixGX8JtKWqZLBVkSlnBSGo6qZQ1X0SIsbT7TZirKxY5QxrcMQBVyCTwLcmKtIkpUpRXNEsVIUGNzwG9xpS0eplpVKFXXmNRR3DJtzGYiusTlJtZNRJtPGTJhPelRoNAHA/mF72o8UHJTpRTg61ppr0ghNlpWSglVAS7ubiprYljUBqwNODJdIBJe70fm9niW2MMGN2++HEoUUd07zli7EKuGYXBd7wGnSFJAIsaWcBg4B4K+dIrLklJGYWuat5tVvKJ5aCskB97hqRWmh6Uhm3JgSooFKufvGRJOkzZailyG0Gaj1/OPYahjqfb1ZOOmcso9EJh/7JJzYLDNfuz/8AaOcdtZj46d/N8AkflHQ+x6j9Qw+WhyluuZbD2iHF/JIrL7UFkYhg0xBqDQ8AGNDW0Km38f361J7ruxKQCGFHKmUHF7jhYxZ2TiZysaVrdSGW3IEOzHw1FoJdpMYfqpKEpAUoBRarEBSS46CsXllCRZzvaEvdUPOAigSWAfQQxzlOkji4gFs6fknb1AXAfQ/Lx5vNC5I0lZOnYqyHOUHg/wCkRSs0mYnMNQ40KXqxHJ4tzdtEPSopW7VjMftCWqWdTp1pXkLiDLi6K0FxW0OmA7TyDKHdiv4AGY8+HWsU8dtVS/GoBJNEiiX4H8R6+kc8UVpIKFkF3HTgRqIcsAU4iQBlKl52UNGYEU6hVTwi3HydlTMnZpMxhCiKAClbe0RTMLMJeU4Cr6oP8p48oL7O7P8AdZu+UFpUQ0sGgHM69Pcxtjtvy8PumqRZAAf00HOOiMQNgTDYSXKqfFq9jrQWDUNYqo27Kw6vsEgpUAFAHgVEMC34jYtFTbOKVO3wRkJokafzcYE4hHd0LFxwt6xVCV7HjB9pJc5gCyrsYJYae71jlyEFRZIJPKGDZ0ybKAKphPK7cuPvDiNUNXaXaCkYZ0KyKSpG9V8uYZgG1UHH6XjnuHw6TmcrAJSWoSrLm1tVwa2bWDOOxi5oZZt6RRnYhEkVqTYcf0HONZlkszcYBLSlQSiWiyQKObnipR43MAdpbaUoZRup4cevHp/WK20dolRcl+AFh0/WDuxOyuVIn4sFrplG54FfAfw668IWvZXWyt2c7KLxJEya6ZWg+8vpwT/F6cR0JMzupeSWyUAABKdBxbgS4fXnC1iNvkgpKRlPAt8LNRvOJsDtBC1hSpgSpLNmJSSA1MzsTS9IVu9Az5C5mLqpIZVGSTu+SdDYefSFPtBtJcjMlBKgXfMXyOx3FODlJuHrcvaGidtYZVNlceAhSTcEgBjahpz0N07tBJ+y71RYKoSljmLOEtx5wKoxY7RbSlnDyUzMyiUh1hnUycuZ9Q4N4VEkEVUwIytVnZ7i9WLGKq1FiXYA0BuBXjYfvGSJhyqILMz8CIEpOqFo3VJFWqT5FmvWnCI1zVJ8QYEUevn1ixNwruXyhrG51ZLRSUs5nO8W1rT54QkXYwQk4jJu5GJSzPQvUM1Az6/nTE45Ilbyd6gCrZWu41d2ivgsYAyVsQWYqS+U8jyNfOMmzRnJ3TWmorp6aPBapgaJUz0qYuXFS7sWp/SNcNtAIm5gA/C3JnMaJwIUGzFDne1FPN3qOA9Yml7JJJSFBRSC4U4Uq/huaU4Q0IraNgtTtszlElgPI6U4xkBwk6lIPNIfzpGQxqOi9rZj4yf/AMxTt1jpPYZYGAw5OgLf9a45Z2oL4uf/AMxfsox1HsGl8Dh+qv8AuLjn4v5GVl9qC23NsdzKUJaUpUUkgmztwDa89IA4vFGZs1KgTQSirmHyF/8AE0Xe0ezZYS85WfeGVLVqwY+WtOsVNqTpaxiMLIGUSsPmA/iQomhJc04x0MSxRnLaFza6TnLQcVMcRSxGFVNmJShJUoiw5ewDaxw8qtBehflmapaU5mJcO9uDluMQSpqiopDEg9XrWCGKllKik0ILNwIipJw7FyelmES72qYthBEwhuOpghsjbK5JmZHdWVuRBLvxBBIbzgM+Y1NeWvSL4UEZcrhYqSeP7Ql1oyHDFdogpLBBlry72bQ8uPU+kJOJlkgrJLvV7+usVNpYj75UQvTnyiEY4rAFuQ4x6PDPuglhU4ix843wmz1ziTp95R+amLGD2STWZ/06+f6Qz4Hu5aXWHYUSLefEx0N0JYKk4dEtLJBfVRuY8Ji5iVoUXTrUjQe9m9IXNqbdYlEvoVf+PAc7xrFSbLmK2pLQSCd7lUJP8XE8vWFzEKzqARmWpRYAVKidAI2wmCmYmamVKQVLVQAfnwHOH7D7Al7LQ6sszFKFTfuwbAcOlzqwjUV+1AzZHZhGEaZiWVOulDuEcy1CrnYaOawYn4o5ASO8StyqhADGjm0Bpk3MSpSiSff9IGzcarMWKh0Le3CFf1YAt2T7UltvJAynQF2Oo5QNQs8WMeYrEE1t0H6RrJlOyleX7wYxwNYd2NiAXSSzjwsGU2oPzeAe2doATZsoq3B91P4hq/EElw4ixMny0KIWVIKa0FXZwQbGAW2pkt2lLzJPEEEl7q1c/LWhXVUL5svYbDyjnSAczFsyBwdPhcubZQLHlAtZJcHIkuzMRajU/Orx5MxkxQBU5KQGUSfClmFbtwjwTFBIJSCKM/EafGFZjJiigpsCd3VgaFy9v2jZeMlFnDEGuXXjUCI5ic5AdgBQGu9r6xUm4cgPRnb416UhFFPZkWMVhwkBQIL8PL8zEUibYAV0FLVOsaSJ4BDjMkVZ/mlomUsEkgZSeFunR4o1SyHRIcSSBWo60p1oYIokqSnOgqUwfXmda6QJlrCVJJBLF1cxqBxo9YnxK1LKsr5Q+UHRLmgqfR4zjFLIj2emVn3gVl+h/OMikuZW8ZC0/Y1j5tuY+Jmn/iLr/iMdR7En/wBulaF1f9xUcp2yWxE12rMWPLMbeUdX7BLCsBL6q9lmJ8X3seegbt/EKVuhyoKGvOLG08PIw/1nEzZoSspyhKrHOy8gDupW6eDQz4rHSJDzFJGbiw+JtCPi5KdqLxCMyZYK5S8xchglUvhUnMPOOhUmTdgTFyO7WuX+BSkjoCQPYRRxM1SQFIUUqGoJF72hg7UYZKJqsqgplZCQRUhEtVW13i/SAK6pUI5praKAKaax6mPZqY8Co84RHilXI9OPnoY1XNCwHcUAJ1cC/I0jZ4q4tJbMBUX5gaEfnDRMD8ZJVn3i72J+aRmGC0rCkKylJoW1uxflBHDrE1JCr8OHBucEdnSEoKEz3KM1dC2j/ryvHTCbWDUMGwJv1iU6EjMGzFX4rnKeHFMS4kgbiksE3U/o3m7AcOsFJzS5KUpbuqd2oNu8jx6+vGLidnoxGGRLWSMo3F6oPTVJ1T6VjsTbQKViBj05nSlZSjyq34v0sOd4q7C7KTcdN7vDAlKfHNPhT6XPBIqeQrDPsv6OcTiZ6kT/ALHDyzvLBB7wX+zNiCNTQauaA7tvtJLw0v6ngU93LSGK03U92N66qNTBja2UbS0VF4iRsyUcNhGXPP8AtJ5YlJsQG1FbUHMvATbAOcrUQSUoLE1LoTvF7vd4HpZyTfTrHk3GChmBRJDGvRnJ5QxPZRmYgkxXVMD73rrG0yZHuDkKNTZVG4/tSKJGNZUl9424cevKLK1xvOSQSC7iK64KFso43BFQcHid43e7AA1P5RDhUy0IUWRmyvlUwUOQOpgthsYpD5TcMan1pqOMLu08XmmKSkADiKk2q5q8K1QSDELBoA2pqC5tQsKRIhCco362L8OIpFVK8tRw150iIjjEnGxqLQmCoBOXp81aNp0p9yW6iSAVPfW2jflFfDoJJAD8ouSsEsssEs70uk0r5PpCuovJtMHBLO9xRucWpmHygZrmrajr1pEWLlrc5mJGobWJEKUr/aP4nrcmtH16Q0n5RmRGYSOkWsCkKBLqC01DfNnbpHmL2duBaQR+IE9WVy4EaRBJSRcX4fq/tC4ksG8BNTihCD1AjIGLxFdTzjIn8bB1Y67aT/eZ3/NV8VR1D6Oj/wC3y/51/wCuMjIPF97KT0Tdrw+GmPwEBuziWlrIuyA+rd6KRkZFZfchEAUj7Od/8g/Bf6D0itHsZEX/AL/tlZb/AEv6AeI184jRHsZHnETUxHiBQdY8jIMdhN9lJGY0+WgjMQCVuAdw/ARkZHTDY3gJ9nZpOGAJJAUWBNqG0OOzw0tLfhjIyO1CvZb7UTlJ2Xukh5rFizitC1xHNpRc1rHkZDAZ4i/mPjFHEDeMZGQwEVRceXxguCztwj2MhwMgx6yWJJNP1igTSMjIKAQ7QG4r50MLUvSMjInMdEukRpN/nhGRkIMjfDliki7mDuJDKU1N39T8axkZHNy7EeynKLiXzCnipi7pGnDzMeRkPEJ5iJyszOWdVHLaxtM/2SeY+Dt8TGRkHwhmZISMopGRkZFTH//Z"/>
          <p:cNvSpPr>
            <a:spLocks noChangeAspect="1" noChangeArrowheads="1"/>
          </p:cNvSpPr>
          <p:nvPr/>
        </p:nvSpPr>
        <p:spPr bwMode="auto">
          <a:xfrm>
            <a:off x="836613" y="5556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endParaRPr lang="de-CH" altLang="de-DE" sz="2600">
              <a:solidFill>
                <a:srgbClr val="000000"/>
              </a:solidFill>
              <a:latin typeface="Arial Narrow" pitchFamily="34" charset="0"/>
              <a:cs typeface="Arial Nari"/>
            </a:endParaRPr>
          </a:p>
        </p:txBody>
      </p:sp>
      <p:sp>
        <p:nvSpPr>
          <p:cNvPr id="136202" name="Textfeld 8"/>
          <p:cNvSpPr txBox="1">
            <a:spLocks noChangeArrowheads="1"/>
          </p:cNvSpPr>
          <p:nvPr/>
        </p:nvSpPr>
        <p:spPr bwMode="auto">
          <a:xfrm>
            <a:off x="0" y="7080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5225"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eaLnBrk="1" hangingPunct="1">
              <a:lnSpc>
                <a:spcPct val="100000"/>
              </a:lnSpc>
              <a:buFontTx/>
              <a:buNone/>
            </a:pPr>
            <a:r>
              <a:rPr lang="de-CH" altLang="de-DE" sz="3300" dirty="0">
                <a:solidFill>
                  <a:srgbClr val="000000"/>
                </a:solidFill>
                <a:latin typeface="Arial Narrow" pitchFamily="34" charset="0"/>
                <a:cs typeface="Arial Nari"/>
              </a:rPr>
              <a:t>Weltbekannter Forschungs- und Wissensstandort</a:t>
            </a:r>
          </a:p>
        </p:txBody>
      </p:sp>
      <p:pic>
        <p:nvPicPr>
          <p:cNvPr id="136203" name="Picture 19" descr="C:\Users\HAFL\Downloads\AB070411-N-210.jpg"/>
          <p:cNvPicPr>
            <a:picLocks noChangeAspect="1" noChangeArrowheads="1"/>
          </p:cNvPicPr>
          <p:nvPr/>
        </p:nvPicPr>
        <p:blipFill>
          <a:blip r:embed="rId2">
            <a:extLst>
              <a:ext uri="{28A0092B-C50C-407E-A947-70E740481C1C}">
                <a14:useLocalDpi xmlns:a14="http://schemas.microsoft.com/office/drawing/2010/main" val="0"/>
              </a:ext>
            </a:extLst>
          </a:blip>
          <a:srcRect t="18233" b="46704"/>
          <a:stretch>
            <a:fillRect/>
          </a:stretch>
        </p:blipFill>
        <p:spPr bwMode="auto">
          <a:xfrm>
            <a:off x="0" y="4729163"/>
            <a:ext cx="914400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elle 12"/>
          <p:cNvGraphicFramePr>
            <a:graphicFrameLocks noGrp="1"/>
          </p:cNvGraphicFramePr>
          <p:nvPr>
            <p:extLst>
              <p:ext uri="{D42A27DB-BD31-4B8C-83A1-F6EECF244321}">
                <p14:modId xmlns:p14="http://schemas.microsoft.com/office/powerpoint/2010/main" val="3646264416"/>
              </p:ext>
            </p:extLst>
          </p:nvPr>
        </p:nvGraphicFramePr>
        <p:xfrm>
          <a:off x="1187450" y="1387475"/>
          <a:ext cx="7561263" cy="3597275"/>
        </p:xfrm>
        <a:graphic>
          <a:graphicData uri="http://schemas.openxmlformats.org/drawingml/2006/table">
            <a:tbl>
              <a:tblPr firstRow="1" bandRow="1">
                <a:tableStyleId>{5940675A-B579-460E-94D1-54222C63F5DA}</a:tableStyleId>
              </a:tblPr>
              <a:tblGrid>
                <a:gridCol w="1637044"/>
                <a:gridCol w="5924219"/>
              </a:tblGrid>
              <a:tr h="396306">
                <a:tc>
                  <a:txBody>
                    <a:bodyPr/>
                    <a:lstStyle/>
                    <a:p>
                      <a:pPr marL="0" algn="l" defTabSz="914400" rtl="0" eaLnBrk="1" latinLnBrk="0" hangingPunct="1">
                        <a:lnSpc>
                          <a:spcPct val="100000"/>
                        </a:lnSpc>
                      </a:pPr>
                      <a:r>
                        <a:rPr lang="en-US" altLang="de-DE" sz="2000" kern="1200" dirty="0" smtClean="0">
                          <a:solidFill>
                            <a:srgbClr val="000000"/>
                          </a:solidFill>
                          <a:latin typeface="Arial Narrow" pitchFamily="34" charset="0"/>
                          <a:ea typeface="+mn-ea"/>
                          <a:cs typeface="Arial Nari"/>
                        </a:rPr>
                        <a:t>Zug</a:t>
                      </a: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fontAlgn="base" hangingPunct="1">
                        <a:lnSpc>
                          <a:spcPct val="100000"/>
                        </a:lnSpc>
                        <a:spcBef>
                          <a:spcPct val="0"/>
                        </a:spcBef>
                        <a:spcAft>
                          <a:spcPct val="0"/>
                        </a:spcAft>
                      </a:pPr>
                      <a:r>
                        <a:rPr lang="de-CH" altLang="de-DE" sz="2000" dirty="0" smtClean="0">
                          <a:solidFill>
                            <a:srgbClr val="000000"/>
                          </a:solidFill>
                          <a:latin typeface="Arial Narrow" pitchFamily="34" charset="0"/>
                          <a:cs typeface="Arial Nari"/>
                        </a:rPr>
                        <a:t>Institut für Finanzdienstleistungen Zug (HSLU)</a:t>
                      </a:r>
                      <a:endParaRPr lang="de-CH" altLang="de-DE" sz="2000" dirty="0">
                        <a:solidFill>
                          <a:srgbClr val="000000"/>
                        </a:solidFill>
                        <a:latin typeface="Arial Narrow" pitchFamily="34" charset="0"/>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96306">
                <a:tc>
                  <a:txBody>
                    <a:bodyPr/>
                    <a:lstStyle/>
                    <a:p>
                      <a:pPr marL="0" algn="l" defTabSz="914400" rtl="0" eaLnBrk="1" latinLnBrk="0" hangingPunct="1">
                        <a:lnSpc>
                          <a:spcPct val="100000"/>
                        </a:lnSpc>
                      </a:pP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lang="de-CH" sz="2000" kern="1200" dirty="0" smtClean="0">
                          <a:solidFill>
                            <a:srgbClr val="000000"/>
                          </a:solidFill>
                          <a:latin typeface="Arial Narrow" pitchFamily="34" charset="0"/>
                          <a:ea typeface="+mn-ea"/>
                          <a:cs typeface="Arial Nari"/>
                        </a:rPr>
                        <a:t>Departement</a:t>
                      </a:r>
                      <a:r>
                        <a:rPr lang="de-CH" sz="2000" kern="1200" baseline="0" dirty="0" smtClean="0">
                          <a:solidFill>
                            <a:srgbClr val="000000"/>
                          </a:solidFill>
                          <a:latin typeface="Arial Narrow" pitchFamily="34" charset="0"/>
                          <a:ea typeface="+mn-ea"/>
                          <a:cs typeface="Arial Nari"/>
                        </a:rPr>
                        <a:t> Informatik (HSLU)</a:t>
                      </a: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701170">
                <a:tc>
                  <a:txBody>
                    <a:bodyPr/>
                    <a:lstStyle/>
                    <a:p>
                      <a:pPr marL="0" algn="l" defTabSz="914400" rtl="0" eaLnBrk="1" latinLnBrk="0" hangingPunct="1">
                        <a:lnSpc>
                          <a:spcPct val="100000"/>
                        </a:lnSpc>
                      </a:pP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1" indent="0" algn="l" eaLnBrk="1" fontAlgn="base" hangingPunct="1">
                        <a:lnSpc>
                          <a:spcPct val="100000"/>
                        </a:lnSpc>
                        <a:spcBef>
                          <a:spcPct val="0"/>
                        </a:spcBef>
                        <a:spcAft>
                          <a:spcPct val="0"/>
                        </a:spcAft>
                        <a:buFont typeface="Arial" pitchFamily="34" charset="0"/>
                        <a:buNone/>
                      </a:pPr>
                      <a:r>
                        <a:rPr lang="de-CH" altLang="de-DE" sz="2000" dirty="0" smtClean="0">
                          <a:solidFill>
                            <a:srgbClr val="000000"/>
                          </a:solidFill>
                          <a:latin typeface="Arial Narrow" pitchFamily="34" charset="0"/>
                          <a:cs typeface="Arial Nari"/>
                        </a:rPr>
                        <a:t>Institut für Wissen, Energie und Rohstoffe Zug (WERZ)</a:t>
                      </a:r>
                    </a:p>
                    <a:p>
                      <a:pPr marL="0" algn="l" defTabSz="914400" rtl="0" eaLnBrk="1" latinLnBrk="0" hangingPunct="1">
                        <a:lnSpc>
                          <a:spcPct val="100000"/>
                        </a:lnSpc>
                      </a:pP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96306">
                <a:tc>
                  <a:txBody>
                    <a:bodyPr/>
                    <a:lstStyle/>
                    <a:p>
                      <a:pPr marL="0" algn="l" defTabSz="914400" rtl="0" eaLnBrk="1" latinLnBrk="0" hangingPunct="1">
                        <a:lnSpc>
                          <a:spcPct val="100000"/>
                        </a:lnSpc>
                      </a:pPr>
                      <a:r>
                        <a:rPr lang="de-CH" altLang="de-DE" sz="2000" dirty="0" smtClean="0">
                          <a:solidFill>
                            <a:srgbClr val="000000"/>
                          </a:solidFill>
                          <a:latin typeface="Arial Narrow" pitchFamily="34" charset="0"/>
                          <a:cs typeface="Arial Nari"/>
                        </a:rPr>
                        <a:t>Zürich </a:t>
                      </a: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fontAlgn="base" hangingPunct="1">
                        <a:lnSpc>
                          <a:spcPct val="100000"/>
                        </a:lnSpc>
                        <a:spcBef>
                          <a:spcPct val="0"/>
                        </a:spcBef>
                        <a:spcAft>
                          <a:spcPct val="0"/>
                        </a:spcAft>
                        <a:buFontTx/>
                        <a:buNone/>
                      </a:pPr>
                      <a:r>
                        <a:rPr lang="en-US" altLang="de-DE" sz="2000" dirty="0" err="1" smtClean="0">
                          <a:solidFill>
                            <a:srgbClr val="000000"/>
                          </a:solidFill>
                          <a:latin typeface="Arial Narrow" pitchFamily="34" charset="0"/>
                          <a:cs typeface="Arial Nari"/>
                        </a:rPr>
                        <a:t>Eidgenössische</a:t>
                      </a:r>
                      <a:r>
                        <a:rPr lang="en-US" altLang="de-DE" sz="2000" dirty="0" smtClean="0">
                          <a:solidFill>
                            <a:srgbClr val="000000"/>
                          </a:solidFill>
                          <a:latin typeface="Arial Narrow" pitchFamily="34" charset="0"/>
                          <a:cs typeface="Arial Nari"/>
                        </a:rPr>
                        <a:t> </a:t>
                      </a:r>
                      <a:r>
                        <a:rPr lang="en-US" altLang="de-DE" sz="2000" dirty="0" err="1" smtClean="0">
                          <a:solidFill>
                            <a:srgbClr val="000000"/>
                          </a:solidFill>
                          <a:latin typeface="Arial Narrow" pitchFamily="34" charset="0"/>
                          <a:cs typeface="Arial Nari"/>
                        </a:rPr>
                        <a:t>Technische</a:t>
                      </a:r>
                      <a:r>
                        <a:rPr lang="en-US" altLang="de-DE" sz="2000" dirty="0" smtClean="0">
                          <a:solidFill>
                            <a:srgbClr val="000000"/>
                          </a:solidFill>
                          <a:latin typeface="Arial Narrow" pitchFamily="34" charset="0"/>
                          <a:cs typeface="Arial Nari"/>
                        </a:rPr>
                        <a:t> </a:t>
                      </a:r>
                      <a:r>
                        <a:rPr lang="en-US" altLang="de-DE" sz="2000" dirty="0" err="1" smtClean="0">
                          <a:solidFill>
                            <a:srgbClr val="000000"/>
                          </a:solidFill>
                          <a:latin typeface="Arial Narrow" pitchFamily="34" charset="0"/>
                          <a:cs typeface="Arial Nari"/>
                        </a:rPr>
                        <a:t>Hochschule</a:t>
                      </a:r>
                      <a:r>
                        <a:rPr lang="en-US" altLang="de-DE" sz="2000" dirty="0" smtClean="0">
                          <a:solidFill>
                            <a:srgbClr val="000000"/>
                          </a:solidFill>
                          <a:latin typeface="Arial Narrow" pitchFamily="34" charset="0"/>
                          <a:cs typeface="Arial Nari"/>
                        </a:rPr>
                        <a:t> Zürich (ETHZ)</a:t>
                      </a:r>
                      <a:endParaRPr lang="en-US" altLang="de-DE" sz="2000" dirty="0">
                        <a:solidFill>
                          <a:srgbClr val="000000"/>
                        </a:solidFill>
                        <a:latin typeface="Arial Narrow" pitchFamily="34" charset="0"/>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701170">
                <a:tc>
                  <a:txBody>
                    <a:bodyPr/>
                    <a:lstStyle/>
                    <a:p>
                      <a:pPr marL="0" algn="l" defTabSz="914400" rtl="0" eaLnBrk="1" latinLnBrk="0" hangingPunct="1">
                        <a:lnSpc>
                          <a:spcPct val="100000"/>
                        </a:lnSpc>
                      </a:pPr>
                      <a:r>
                        <a:rPr lang="en-US" altLang="de-DE" sz="1400" dirty="0" smtClean="0">
                          <a:solidFill>
                            <a:srgbClr val="000000"/>
                          </a:solidFill>
                          <a:latin typeface="Arial Narrow" pitchFamily="34" charset="0"/>
                          <a:cs typeface="Arial Nari"/>
                        </a:rPr>
                        <a:t>(20 min von Zug)</a:t>
                      </a:r>
                      <a:endParaRPr lang="de-CH" sz="14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fontAlgn="base" hangingPunct="1">
                        <a:lnSpc>
                          <a:spcPct val="100000"/>
                        </a:lnSpc>
                        <a:spcBef>
                          <a:spcPct val="0"/>
                        </a:spcBef>
                        <a:spcAft>
                          <a:spcPct val="0"/>
                        </a:spcAft>
                        <a:buFontTx/>
                        <a:buNone/>
                      </a:pPr>
                      <a:r>
                        <a:rPr lang="de-CH" altLang="de-DE" sz="2000" dirty="0" smtClean="0">
                          <a:solidFill>
                            <a:srgbClr val="000000"/>
                          </a:solidFill>
                          <a:latin typeface="Arial Narrow" pitchFamily="34" charset="0"/>
                          <a:cs typeface="Arial Nari"/>
                        </a:rPr>
                        <a:t>Universität Zürich (UZH)</a:t>
                      </a:r>
                    </a:p>
                    <a:p>
                      <a:pPr marL="0" algn="l" defTabSz="914400" rtl="0" eaLnBrk="1" latinLnBrk="0" hangingPunct="1">
                        <a:lnSpc>
                          <a:spcPct val="100000"/>
                        </a:lnSpc>
                      </a:pP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96306">
                <a:tc>
                  <a:txBody>
                    <a:bodyPr/>
                    <a:lstStyle/>
                    <a:p>
                      <a:pPr marL="0" algn="l" defTabSz="914400" rtl="0" eaLnBrk="1" latinLnBrk="0" hangingPunct="1">
                        <a:lnSpc>
                          <a:spcPct val="100000"/>
                        </a:lnSpc>
                      </a:pPr>
                      <a:r>
                        <a:rPr lang="de-CH" sz="2000" kern="1200" dirty="0" smtClean="0">
                          <a:solidFill>
                            <a:srgbClr val="000000"/>
                          </a:solidFill>
                          <a:latin typeface="Arial Narrow" pitchFamily="34" charset="0"/>
                          <a:ea typeface="+mn-ea"/>
                          <a:cs typeface="Arial Nari"/>
                        </a:rPr>
                        <a:t>Luzern </a:t>
                      </a: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fontAlgn="base" hangingPunct="1">
                        <a:lnSpc>
                          <a:spcPct val="100000"/>
                        </a:lnSpc>
                        <a:spcBef>
                          <a:spcPct val="0"/>
                        </a:spcBef>
                        <a:spcAft>
                          <a:spcPct val="0"/>
                        </a:spcAft>
                        <a:buFontTx/>
                        <a:buNone/>
                      </a:pPr>
                      <a:r>
                        <a:rPr lang="de-CH" altLang="de-DE" sz="2000" dirty="0" smtClean="0">
                          <a:solidFill>
                            <a:srgbClr val="000000"/>
                          </a:solidFill>
                          <a:latin typeface="Arial Narrow" pitchFamily="34" charset="0"/>
                          <a:cs typeface="Arial Nari"/>
                        </a:rPr>
                        <a:t>Universität Luzern</a:t>
                      </a:r>
                      <a:endParaRPr lang="de-CH" altLang="de-DE" sz="2000" dirty="0">
                        <a:solidFill>
                          <a:srgbClr val="000000"/>
                        </a:solidFill>
                        <a:latin typeface="Arial Narrow" pitchFamily="34" charset="0"/>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097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altLang="de-DE" sz="1400" dirty="0" smtClean="0">
                          <a:solidFill>
                            <a:srgbClr val="000000"/>
                          </a:solidFill>
                          <a:latin typeface="Arial Narrow" pitchFamily="34" charset="0"/>
                          <a:cs typeface="Arial Nari"/>
                        </a:rPr>
                        <a:t>(20 min von Zug) </a:t>
                      </a:r>
                      <a:endParaRPr lang="de-CH" sz="1400" kern="1200" dirty="0" smtClean="0">
                        <a:solidFill>
                          <a:srgbClr val="000000"/>
                        </a:solidFill>
                        <a:latin typeface="Arial Narrow" pitchFamily="34" charset="0"/>
                        <a:ea typeface="+mn-ea"/>
                        <a:cs typeface="Arial Nari"/>
                      </a:endParaRPr>
                    </a:p>
                    <a:p>
                      <a:pPr marL="0" algn="l" defTabSz="914400" rtl="0" eaLnBrk="1" latinLnBrk="0" hangingPunct="1">
                        <a:lnSpc>
                          <a:spcPct val="100000"/>
                        </a:lnSpc>
                      </a:pP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00000"/>
                        </a:lnSpc>
                      </a:pPr>
                      <a:r>
                        <a:rPr lang="de-CH" altLang="de-DE" sz="2000" dirty="0" smtClean="0">
                          <a:solidFill>
                            <a:srgbClr val="000000"/>
                          </a:solidFill>
                          <a:latin typeface="Arial Narrow" pitchFamily="34" charset="0"/>
                          <a:cs typeface="Arial Nari"/>
                        </a:rPr>
                        <a:t>Hochschule Luzern (HSLU)</a:t>
                      </a:r>
                      <a:endParaRPr lang="de-CH" sz="2000" kern="1200" dirty="0">
                        <a:solidFill>
                          <a:srgbClr val="000000"/>
                        </a:solidFill>
                        <a:latin typeface="Arial Narrow" pitchFamily="34" charset="0"/>
                        <a:ea typeface="+mn-ea"/>
                        <a:cs typeface="Arial Nari"/>
                      </a:endParaRPr>
                    </a:p>
                  </a:txBody>
                  <a:tcPr marL="91445" marR="91445"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34977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9" name="Diagramm 2"/>
          <p:cNvGraphicFramePr>
            <a:graphicFrameLocks/>
          </p:cNvGraphicFramePr>
          <p:nvPr/>
        </p:nvGraphicFramePr>
        <p:xfrm>
          <a:off x="1055688" y="1668463"/>
          <a:ext cx="5095875" cy="4146550"/>
        </p:xfrm>
        <a:graphic>
          <a:graphicData uri="http://schemas.openxmlformats.org/presentationml/2006/ole">
            <mc:AlternateContent xmlns:mc="http://schemas.openxmlformats.org/markup-compatibility/2006">
              <mc:Choice xmlns:v="urn:schemas-microsoft-com:vml" Requires="v">
                <p:oleObj spid="_x0000_s270404" r:id="rId4" imgW="5096698" imgH="4145639" progId="Excel.Chart.8">
                  <p:embed/>
                </p:oleObj>
              </mc:Choice>
              <mc:Fallback>
                <p:oleObj r:id="rId4" imgW="5096698" imgH="414563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688" y="1668463"/>
                        <a:ext cx="509587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Tabelle 6"/>
          <p:cNvGraphicFramePr>
            <a:graphicFrameLocks noGrp="1"/>
          </p:cNvGraphicFramePr>
          <p:nvPr/>
        </p:nvGraphicFramePr>
        <p:xfrm>
          <a:off x="5967413" y="819150"/>
          <a:ext cx="3025775" cy="5030805"/>
        </p:xfrm>
        <a:graphic>
          <a:graphicData uri="http://schemas.openxmlformats.org/drawingml/2006/table">
            <a:tbl>
              <a:tblPr firstRow="1" bandRow="1">
                <a:tableStyleId>{5940675A-B579-460E-94D1-54222C63F5DA}</a:tableStyleId>
              </a:tblPr>
              <a:tblGrid>
                <a:gridCol w="3025775"/>
              </a:tblGrid>
              <a:tr h="406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err="1" smtClean="0">
                          <a:latin typeface="Arial Narrow" panose="020B0606020202030204" pitchFamily="34" charset="0"/>
                        </a:rPr>
                        <a:t>Kriterien</a:t>
                      </a:r>
                      <a:r>
                        <a:rPr lang="en-US" sz="1600" noProof="0" dirty="0" smtClean="0">
                          <a:latin typeface="Arial Narrow" panose="020B0606020202030204" pitchFamily="34" charset="0"/>
                        </a:rPr>
                        <a:t>:</a:t>
                      </a:r>
                    </a:p>
                  </a:txBody>
                  <a:tcPr marL="91484" marR="91484" marT="72006" marB="72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4624555">
                <a:tc>
                  <a:txBody>
                    <a:bodyPr/>
                    <a:lstStyle/>
                    <a:p>
                      <a:pPr marL="285750" indent="-285750">
                        <a:lnSpc>
                          <a:spcPct val="150000"/>
                        </a:lnSpc>
                        <a:buFont typeface="Symbol" panose="05050102010706020507" pitchFamily="18" charset="2"/>
                        <a:buChar char="-"/>
                      </a:pPr>
                      <a:r>
                        <a:rPr lang="en-US" sz="1400" noProof="0" dirty="0" err="1" smtClean="0">
                          <a:latin typeface="Arial Narrow" panose="020B0606020202030204" pitchFamily="34" charset="0"/>
                        </a:rPr>
                        <a:t>Personalabbaukosten</a:t>
                      </a:r>
                      <a:endParaRPr lang="en-US" sz="140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Einstellungen</a:t>
                      </a:r>
                      <a:r>
                        <a:rPr lang="en-US" sz="1400" baseline="0" noProof="0" dirty="0" smtClean="0">
                          <a:latin typeface="Arial Narrow" panose="020B0606020202030204" pitchFamily="34" charset="0"/>
                        </a:rPr>
                        <a:t> &amp; </a:t>
                      </a:r>
                      <a:r>
                        <a:rPr lang="en-US" sz="1400" baseline="0" noProof="0" dirty="0" err="1" smtClean="0">
                          <a:latin typeface="Arial Narrow" panose="020B0606020202030204" pitchFamily="34" charset="0"/>
                        </a:rPr>
                        <a:t>Entlassungen</a:t>
                      </a:r>
                      <a:endParaRPr lang="en-US" sz="140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Zusammenarbeit</a:t>
                      </a:r>
                      <a:r>
                        <a:rPr lang="en-US" sz="1400" baseline="0" noProof="0" dirty="0" smtClean="0">
                          <a:latin typeface="Arial Narrow" panose="020B0606020202030204" pitchFamily="34" charset="0"/>
                        </a:rPr>
                        <a:t> in </a:t>
                      </a:r>
                      <a:r>
                        <a:rPr lang="en-US" sz="1400" baseline="0" noProof="0" dirty="0" err="1" smtClean="0">
                          <a:latin typeface="Arial Narrow" panose="020B0606020202030204" pitchFamily="34" charset="0"/>
                        </a:rPr>
                        <a:t>Arbeitnehmer</a:t>
                      </a:r>
                      <a:r>
                        <a:rPr lang="en-US" sz="1400" baseline="0" noProof="0" dirty="0" smtClean="0">
                          <a:latin typeface="Arial Narrow" panose="020B0606020202030204" pitchFamily="34" charset="0"/>
                        </a:rPr>
                        <a:t> - </a:t>
                      </a:r>
                      <a:r>
                        <a:rPr lang="en-US" sz="1400" baseline="0" noProof="0" dirty="0" err="1" smtClean="0">
                          <a:latin typeface="Arial Narrow" panose="020B0606020202030204" pitchFamily="34" charset="0"/>
                        </a:rPr>
                        <a:t>Arbeitgeber</a:t>
                      </a:r>
                      <a:r>
                        <a:rPr lang="en-US" sz="1400" baseline="0" noProof="0" dirty="0" smtClean="0">
                          <a:latin typeface="Arial Narrow" panose="020B0606020202030204" pitchFamily="34" charset="0"/>
                        </a:rPr>
                        <a:t> </a:t>
                      </a:r>
                      <a:r>
                        <a:rPr lang="en-US" sz="1400" baseline="0" noProof="0" dirty="0" err="1" smtClean="0">
                          <a:latin typeface="Arial Narrow" panose="020B0606020202030204" pitchFamily="34" charset="0"/>
                        </a:rPr>
                        <a:t>Beziehungen</a:t>
                      </a:r>
                      <a:endParaRPr lang="en-US" sz="140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Flexibilität</a:t>
                      </a:r>
                      <a:r>
                        <a:rPr lang="en-US" sz="1400" baseline="0" noProof="0" dirty="0" smtClean="0">
                          <a:latin typeface="Arial Narrow" panose="020B0606020202030204" pitchFamily="34" charset="0"/>
                        </a:rPr>
                        <a:t> in </a:t>
                      </a:r>
                      <a:r>
                        <a:rPr lang="en-US" sz="1400" baseline="0" noProof="0" dirty="0" err="1" smtClean="0">
                          <a:latin typeface="Arial Narrow" panose="020B0606020202030204" pitchFamily="34" charset="0"/>
                        </a:rPr>
                        <a:t>Lohnfestsetzung</a:t>
                      </a:r>
                      <a:r>
                        <a:rPr lang="en-US" sz="1400" baseline="0" noProof="0" dirty="0" smtClean="0">
                          <a:latin typeface="Arial Narrow" panose="020B0606020202030204" pitchFamily="34" charset="0"/>
                        </a:rPr>
                        <a:t> </a:t>
                      </a:r>
                      <a:endParaRPr lang="en-US" sz="140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baseline="0" noProof="0" dirty="0" err="1" smtClean="0">
                          <a:latin typeface="Arial Narrow" panose="020B0606020202030204" pitchFamily="34" charset="0"/>
                        </a:rPr>
                        <a:t>Verfügbarkeit</a:t>
                      </a:r>
                      <a:r>
                        <a:rPr lang="en-US" sz="1400" baseline="0" noProof="0" dirty="0" smtClean="0">
                          <a:latin typeface="Arial Narrow" panose="020B0606020202030204" pitchFamily="34" charset="0"/>
                        </a:rPr>
                        <a:t> von </a:t>
                      </a:r>
                      <a:r>
                        <a:rPr lang="en-US" sz="1400" baseline="0" noProof="0" dirty="0" err="1" smtClean="0">
                          <a:latin typeface="Arial Narrow" panose="020B0606020202030204" pitchFamily="34" charset="0"/>
                        </a:rPr>
                        <a:t>Fachkräften</a:t>
                      </a:r>
                      <a:endParaRPr lang="en-US" sz="1400" baseline="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baseline="0" noProof="0" dirty="0" err="1" smtClean="0">
                          <a:latin typeface="Arial Narrow" panose="020B0606020202030204" pitchFamily="34" charset="0"/>
                        </a:rPr>
                        <a:t>Verfügbarkeit</a:t>
                      </a:r>
                      <a:r>
                        <a:rPr lang="en-US" sz="1400" baseline="0" noProof="0" dirty="0" smtClean="0">
                          <a:latin typeface="Arial Narrow" panose="020B0606020202030204" pitchFamily="34" charset="0"/>
                        </a:rPr>
                        <a:t> </a:t>
                      </a:r>
                      <a:r>
                        <a:rPr lang="en-US" sz="1400" baseline="0" noProof="0" dirty="0" err="1" smtClean="0">
                          <a:latin typeface="Arial Narrow" panose="020B0606020202030204" pitchFamily="34" charset="0"/>
                        </a:rPr>
                        <a:t>ausländischer</a:t>
                      </a:r>
                      <a:r>
                        <a:rPr lang="en-US" sz="1400" baseline="0" noProof="0" dirty="0" smtClean="0">
                          <a:latin typeface="Arial Narrow" panose="020B0606020202030204" pitchFamily="34" charset="0"/>
                        </a:rPr>
                        <a:t> </a:t>
                      </a:r>
                      <a:r>
                        <a:rPr lang="en-US" sz="1400" baseline="0" noProof="0" dirty="0" err="1" smtClean="0">
                          <a:latin typeface="Arial Narrow" panose="020B0606020202030204" pitchFamily="34" charset="0"/>
                        </a:rPr>
                        <a:t>Arbeitskräfte</a:t>
                      </a:r>
                      <a:endParaRPr lang="en-US" sz="1400" baseline="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Aktive</a:t>
                      </a:r>
                      <a:r>
                        <a:rPr lang="en-US" sz="1400" noProof="0" dirty="0" smtClean="0">
                          <a:latin typeface="Arial Narrow" panose="020B0606020202030204" pitchFamily="34" charset="0"/>
                        </a:rPr>
                        <a:t> </a:t>
                      </a:r>
                      <a:r>
                        <a:rPr lang="en-US" sz="1400" noProof="0" dirty="0" err="1" smtClean="0">
                          <a:latin typeface="Arial Narrow" panose="020B0606020202030204" pitchFamily="34" charset="0"/>
                        </a:rPr>
                        <a:t>Arbeitsmarktpolitik</a:t>
                      </a:r>
                      <a:r>
                        <a:rPr lang="en-US" sz="1400" baseline="0" noProof="0" dirty="0" smtClean="0">
                          <a:latin typeface="Arial Narrow" panose="020B0606020202030204" pitchFamily="34" charset="0"/>
                        </a:rPr>
                        <a:t> </a:t>
                      </a:r>
                      <a:endParaRPr lang="en-US" sz="140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Lohn</a:t>
                      </a:r>
                      <a:r>
                        <a:rPr lang="en-US" sz="1400" noProof="0" dirty="0" smtClean="0">
                          <a:latin typeface="Arial Narrow" panose="020B0606020202030204" pitchFamily="34" charset="0"/>
                        </a:rPr>
                        <a:t> &amp; </a:t>
                      </a:r>
                      <a:r>
                        <a:rPr lang="en-US" sz="1400" noProof="0" dirty="0" err="1" smtClean="0">
                          <a:latin typeface="Arial Narrow" panose="020B0606020202030204" pitchFamily="34" charset="0"/>
                        </a:rPr>
                        <a:t>Produktivität</a:t>
                      </a:r>
                      <a:r>
                        <a:rPr lang="en-US" sz="1400" noProof="0" dirty="0" smtClean="0">
                          <a:latin typeface="Arial Narrow" panose="020B0606020202030204" pitchFamily="34" charset="0"/>
                        </a:rPr>
                        <a:t> </a:t>
                      </a: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Professionelles</a:t>
                      </a:r>
                      <a:r>
                        <a:rPr lang="en-US" sz="1400" baseline="0" noProof="0" dirty="0" smtClean="0">
                          <a:latin typeface="Arial Narrow" panose="020B0606020202030204" pitchFamily="34" charset="0"/>
                        </a:rPr>
                        <a:t> Management </a:t>
                      </a:r>
                      <a:endParaRPr lang="en-US" sz="140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Anteil</a:t>
                      </a:r>
                      <a:r>
                        <a:rPr lang="en-US" sz="1400" noProof="0" dirty="0" smtClean="0">
                          <a:latin typeface="Arial Narrow" panose="020B0606020202030204" pitchFamily="34" charset="0"/>
                        </a:rPr>
                        <a:t> Frauen in</a:t>
                      </a:r>
                      <a:r>
                        <a:rPr lang="en-US" sz="1400" baseline="0" noProof="0" dirty="0" smtClean="0">
                          <a:latin typeface="Arial Narrow" panose="020B0606020202030204" pitchFamily="34" charset="0"/>
                        </a:rPr>
                        <a:t> der </a:t>
                      </a:r>
                      <a:r>
                        <a:rPr lang="en-US" sz="1400" baseline="0" noProof="0" dirty="0" err="1" smtClean="0">
                          <a:latin typeface="Arial Narrow" panose="020B0606020202030204" pitchFamily="34" charset="0"/>
                        </a:rPr>
                        <a:t>Arbeitswelt</a:t>
                      </a:r>
                      <a:r>
                        <a:rPr lang="en-US" sz="1400" baseline="0" noProof="0" dirty="0" smtClean="0">
                          <a:latin typeface="Arial Narrow" panose="020B0606020202030204" pitchFamily="34" charset="0"/>
                        </a:rPr>
                        <a:t> </a:t>
                      </a:r>
                      <a:endParaRPr lang="en-US" sz="1400" noProof="0" dirty="0" smtClean="0">
                        <a:latin typeface="Arial Narrow" panose="020B0606020202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Anteil</a:t>
                      </a:r>
                      <a:r>
                        <a:rPr lang="en-US" sz="1400" noProof="0" dirty="0" smtClean="0">
                          <a:latin typeface="Arial Narrow" panose="020B0606020202030204" pitchFamily="34" charset="0"/>
                        </a:rPr>
                        <a:t> </a:t>
                      </a:r>
                      <a:r>
                        <a:rPr lang="en-US" sz="1400" noProof="0" dirty="0" err="1" smtClean="0">
                          <a:latin typeface="Arial Narrow" panose="020B0606020202030204" pitchFamily="34" charset="0"/>
                        </a:rPr>
                        <a:t>Männer</a:t>
                      </a:r>
                      <a:r>
                        <a:rPr lang="en-US" sz="1400" noProof="0" dirty="0" smtClean="0">
                          <a:latin typeface="Arial Narrow" panose="020B0606020202030204" pitchFamily="34" charset="0"/>
                        </a:rPr>
                        <a:t> in der </a:t>
                      </a:r>
                      <a:r>
                        <a:rPr lang="en-US" sz="1400" noProof="0" dirty="0" err="1" smtClean="0">
                          <a:latin typeface="Arial Narrow" panose="020B0606020202030204" pitchFamily="34" charset="0"/>
                        </a:rPr>
                        <a:t>Arbeitswelt</a:t>
                      </a:r>
                      <a:r>
                        <a:rPr lang="en-US" sz="1400" noProof="0" dirty="0" smtClean="0">
                          <a:latin typeface="Arial Narrow" panose="020B0606020202030204" pitchFamily="34" charset="0"/>
                        </a:rPr>
                        <a:t> </a:t>
                      </a:r>
                    </a:p>
                    <a:p>
                      <a:pPr marL="285750" marR="0" indent="-28575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noProof="0" dirty="0" err="1" smtClean="0">
                          <a:latin typeface="Arial Narrow" panose="020B0606020202030204" pitchFamily="34" charset="0"/>
                        </a:rPr>
                        <a:t>Steuerkeil</a:t>
                      </a:r>
                      <a:endParaRPr lang="en-US" sz="1400" noProof="0" dirty="0" smtClean="0">
                        <a:latin typeface="Arial Narrow" panose="020B0606020202030204" pitchFamily="34" charset="0"/>
                      </a:endParaRPr>
                    </a:p>
                  </a:txBody>
                  <a:tcPr marL="91484" marR="91484" marT="72006" marB="72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bl>
          </a:graphicData>
        </a:graphic>
      </p:graphicFrame>
      <p:sp>
        <p:nvSpPr>
          <p:cNvPr id="11" name="TextBox 2"/>
          <p:cNvSpPr txBox="1">
            <a:spLocks noChangeArrowheads="1"/>
          </p:cNvSpPr>
          <p:nvPr/>
        </p:nvSpPr>
        <p:spPr bwMode="auto">
          <a:xfrm>
            <a:off x="1916705" y="6322615"/>
            <a:ext cx="6526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algn="r" eaLnBrk="1" fontAlgn="auto" hangingPunct="1">
              <a:lnSpc>
                <a:spcPct val="100000"/>
              </a:lnSpc>
              <a:spcBef>
                <a:spcPts val="0"/>
              </a:spcBef>
              <a:spcAft>
                <a:spcPts val="0"/>
              </a:spcAft>
              <a:buFontTx/>
              <a:buNone/>
              <a:defRPr/>
            </a:pPr>
            <a:r>
              <a:rPr lang="en-US" altLang="de-DE" sz="1000" dirty="0" err="1" smtClean="0">
                <a:solidFill>
                  <a:srgbClr val="000000"/>
                </a:solidFill>
                <a:latin typeface="Arial Narrow" pitchFamily="34" charset="0"/>
                <a:ea typeface="+mn-ea"/>
                <a:cs typeface="Arial Nari"/>
              </a:rPr>
              <a:t>Auswahl</a:t>
            </a:r>
            <a:r>
              <a:rPr lang="en-US" altLang="de-DE" sz="1000" dirty="0" smtClean="0">
                <a:solidFill>
                  <a:srgbClr val="000000"/>
                </a:solidFill>
                <a:latin typeface="Arial Narrow" pitchFamily="34" charset="0"/>
                <a:ea typeface="+mn-ea"/>
                <a:cs typeface="Arial Nari"/>
              </a:rPr>
              <a:t> an </a:t>
            </a:r>
            <a:r>
              <a:rPr lang="en-US" altLang="de-DE" sz="1000" dirty="0" err="1" smtClean="0">
                <a:solidFill>
                  <a:srgbClr val="000000"/>
                </a:solidFill>
                <a:latin typeface="Arial Narrow" pitchFamily="34" charset="0"/>
                <a:ea typeface="+mn-ea"/>
                <a:cs typeface="Arial Nari"/>
              </a:rPr>
              <a:t>Ländern</a:t>
            </a:r>
            <a:r>
              <a:rPr lang="en-US" altLang="de-DE" sz="1000" dirty="0" smtClean="0">
                <a:solidFill>
                  <a:srgbClr val="000000"/>
                </a:solidFill>
                <a:latin typeface="Arial Narrow" pitchFamily="34" charset="0"/>
                <a:ea typeface="+mn-ea"/>
                <a:cs typeface="Arial Nari"/>
              </a:rPr>
              <a:t/>
            </a:r>
            <a:br>
              <a:rPr lang="en-US" altLang="de-DE" sz="1000" dirty="0" smtClean="0">
                <a:solidFill>
                  <a:srgbClr val="000000"/>
                </a:solidFill>
                <a:latin typeface="Arial Narrow" pitchFamily="34" charset="0"/>
                <a:ea typeface="+mn-ea"/>
                <a:cs typeface="Arial Nari"/>
              </a:rPr>
            </a:br>
            <a:r>
              <a:rPr lang="en-US" altLang="de-DE" sz="1000" dirty="0" err="1" smtClean="0">
                <a:solidFill>
                  <a:srgbClr val="000000"/>
                </a:solidFill>
                <a:latin typeface="Arial Narrow" pitchFamily="34" charset="0"/>
                <a:ea typeface="+mn-ea"/>
                <a:cs typeface="Arial Nari"/>
              </a:rPr>
              <a:t>Quelle</a:t>
            </a:r>
            <a:r>
              <a:rPr lang="en-US" altLang="de-DE" sz="1000" dirty="0" smtClean="0">
                <a:solidFill>
                  <a:srgbClr val="000000"/>
                </a:solidFill>
                <a:latin typeface="Arial Narrow" pitchFamily="34" charset="0"/>
                <a:ea typeface="+mn-ea"/>
                <a:cs typeface="Arial Nari"/>
              </a:rPr>
              <a:t>: Global Competitiveness  Index 2015-2016, World Economic Forum</a:t>
            </a:r>
            <a:endParaRPr lang="en-US" altLang="de-DE" sz="700" dirty="0" smtClean="0">
              <a:solidFill>
                <a:srgbClr val="000000"/>
              </a:solidFill>
              <a:latin typeface="Arial Narrow" pitchFamily="34" charset="0"/>
              <a:ea typeface="+mn-ea"/>
              <a:cs typeface="Arial Nari"/>
            </a:endParaRPr>
          </a:p>
        </p:txBody>
      </p:sp>
      <p:sp>
        <p:nvSpPr>
          <p:cNvPr id="137224" name="Textfeld 8"/>
          <p:cNvSpPr txBox="1">
            <a:spLocks noChangeArrowheads="1"/>
          </p:cNvSpPr>
          <p:nvPr/>
        </p:nvSpPr>
        <p:spPr bwMode="auto">
          <a:xfrm>
            <a:off x="-15875" y="7080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5225"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3300">
                <a:solidFill>
                  <a:srgbClr val="000000"/>
                </a:solidFill>
                <a:latin typeface="Arial Narrow" pitchFamily="34" charset="0"/>
              </a:rPr>
              <a:t>Arbeitsmarkteffizienz </a:t>
            </a:r>
          </a:p>
        </p:txBody>
      </p:sp>
      <p:sp>
        <p:nvSpPr>
          <p:cNvPr id="2" name="Foliennummernplatzhalter 1"/>
          <p:cNvSpPr>
            <a:spLocks noGrp="1"/>
          </p:cNvSpPr>
          <p:nvPr>
            <p:ph type="sldNum" sz="quarter" idx="11"/>
          </p:nvPr>
        </p:nvSpPr>
        <p:spPr/>
        <p:txBody>
          <a:bodyPr/>
          <a:lstStyle/>
          <a:p>
            <a:pPr>
              <a:defRPr/>
            </a:pPr>
            <a:r>
              <a:rPr lang="de-CH" dirty="0" smtClean="0"/>
              <a:t> </a:t>
            </a:r>
            <a:fld id="{26926897-B356-4EAC-86EB-73A1E856B94F}" type="slidenum">
              <a:rPr lang="de-CH" smtClean="0"/>
              <a:pPr>
                <a:defRPr/>
              </a:pPr>
              <a:t>21</a:t>
            </a:fld>
            <a:endParaRPr lang="de-CH" dirty="0"/>
          </a:p>
        </p:txBody>
      </p:sp>
    </p:spTree>
    <p:extLst>
      <p:ext uri="{BB962C8B-B14F-4D97-AF65-F5344CB8AC3E}">
        <p14:creationId xmlns:p14="http://schemas.microsoft.com/office/powerpoint/2010/main" val="859247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ctrTitle"/>
          </p:nvPr>
        </p:nvSpPr>
        <p:spPr>
          <a:xfrm>
            <a:off x="323850" y="3357563"/>
            <a:ext cx="8569325" cy="2087562"/>
          </a:xfrm>
        </p:spPr>
        <p:txBody>
          <a:bodyPr/>
          <a:lstStyle/>
          <a:p>
            <a:pPr marL="1524000" eaLnBrk="1" hangingPunct="1">
              <a:lnSpc>
                <a:spcPts val="4800"/>
              </a:lnSpc>
            </a:pPr>
            <a:r>
              <a:rPr lang="en-GB" altLang="de-DE" sz="4700" b="0" dirty="0" smtClean="0">
                <a:latin typeface="Arial Narrow" pitchFamily="34" charset="0"/>
              </a:rPr>
              <a:t>Zug: </a:t>
            </a:r>
            <a:r>
              <a:rPr lang="en-GB" altLang="de-DE" sz="4700" b="0" dirty="0" err="1" smtClean="0">
                <a:latin typeface="Arial Narrow" pitchFamily="34" charset="0"/>
              </a:rPr>
              <a:t>Höchste</a:t>
            </a:r>
            <a:r>
              <a:rPr lang="en-GB" altLang="de-DE" sz="4700" b="0" dirty="0" smtClean="0">
                <a:latin typeface="Arial Narrow" pitchFamily="34" charset="0"/>
              </a:rPr>
              <a:t> Lebensqualität </a:t>
            </a:r>
            <a:endParaRPr lang="de-CH" altLang="de-DE" sz="4700" b="0" dirty="0" smtClean="0">
              <a:latin typeface="Arial Narrow" pitchFamily="34" charset="0"/>
            </a:endParaRPr>
          </a:p>
        </p:txBody>
      </p:sp>
    </p:spTree>
    <p:extLst>
      <p:ext uri="{BB962C8B-B14F-4D97-AF65-F5344CB8AC3E}">
        <p14:creationId xmlns:p14="http://schemas.microsoft.com/office/powerpoint/2010/main" val="2038755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Page </a:t>
            </a:r>
            <a:fld id="{797816AA-2F35-40EE-B911-748A03491F30}" type="slidenum">
              <a:rPr lang="de-CH" altLang="de-DE" sz="900" smtClean="0">
                <a:latin typeface="Arial Narrow" pitchFamily="34" charset="0"/>
              </a:rPr>
              <a:pPr eaLnBrk="1" hangingPunct="1">
                <a:lnSpc>
                  <a:spcPts val="1200"/>
                </a:lnSpc>
                <a:buFontTx/>
                <a:buNone/>
              </a:pPr>
              <a:t>23</a:t>
            </a:fld>
            <a:endParaRPr lang="de-CH" altLang="de-DE" sz="900" smtClean="0">
              <a:latin typeface="Arial Narrow" pitchFamily="34" charset="0"/>
            </a:endParaRPr>
          </a:p>
        </p:txBody>
      </p:sp>
      <p:sp>
        <p:nvSpPr>
          <p:cNvPr id="175107" name="AutoShape 7" descr="DataServe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CH" altLang="de-DE" sz="2600">
              <a:latin typeface="Arial Narrow" pitchFamily="34" charset="0"/>
            </a:endParaRPr>
          </a:p>
        </p:txBody>
      </p:sp>
      <p:sp>
        <p:nvSpPr>
          <p:cNvPr id="175108" name="Rectangle 22"/>
          <p:cNvSpPr>
            <a:spLocks noChangeArrowheads="1"/>
          </p:cNvSpPr>
          <p:nvPr/>
        </p:nvSpPr>
        <p:spPr bwMode="auto">
          <a:xfrm>
            <a:off x="1187450" y="6524625"/>
            <a:ext cx="215900"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CH" altLang="de-DE" sz="2600">
              <a:latin typeface="Arial Narrow" pitchFamily="34" charset="0"/>
            </a:endParaRPr>
          </a:p>
        </p:txBody>
      </p:sp>
      <p:sp>
        <p:nvSpPr>
          <p:cNvPr id="8" name="Rectangle 4"/>
          <p:cNvSpPr txBox="1">
            <a:spLocks noChangeArrowheads="1"/>
          </p:cNvSpPr>
          <p:nvPr/>
        </p:nvSpPr>
        <p:spPr bwMode="auto">
          <a:xfrm>
            <a:off x="1270816" y="1132098"/>
            <a:ext cx="7658579"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eaLnBrk="1" hangingPunct="1">
              <a:lnSpc>
                <a:spcPts val="2400"/>
              </a:lnSpc>
              <a:defRPr/>
            </a:pPr>
            <a:r>
              <a:rPr lang="de-CH" sz="2000" b="0" kern="0" dirty="0" smtClean="0">
                <a:latin typeface="Arial Narrow" pitchFamily="34" charset="0"/>
              </a:rPr>
              <a:t>«Der Kanton Zug bietet eine gute internationale Infrastruktur, hervorragende Schulen sowie politische Stabilität.»</a:t>
            </a:r>
            <a:r>
              <a:rPr lang="en-GB" sz="2000" b="0" dirty="0">
                <a:latin typeface="Arial Narrow" panose="020B0606020202030204" pitchFamily="34" charset="0"/>
              </a:rPr>
              <a:t> </a:t>
            </a:r>
            <a:endParaRPr lang="en-GB" sz="2000" b="0" dirty="0" smtClean="0">
              <a:latin typeface="Arial Narrow" panose="020B0606020202030204" pitchFamily="34" charset="0"/>
            </a:endParaRPr>
          </a:p>
          <a:p>
            <a:pPr eaLnBrk="1" hangingPunct="1">
              <a:lnSpc>
                <a:spcPts val="2400"/>
              </a:lnSpc>
              <a:defRPr/>
            </a:pPr>
            <a:r>
              <a:rPr lang="en-US" sz="1400" b="0" dirty="0" smtClean="0">
                <a:latin typeface="Arial Narrow" panose="020B0606020202030204" pitchFamily="34" charset="0"/>
              </a:rPr>
              <a:t>Alexandre </a:t>
            </a:r>
            <a:r>
              <a:rPr lang="en-US" sz="1400" b="0" dirty="0">
                <a:latin typeface="Arial Narrow" panose="020B0606020202030204" pitchFamily="34" charset="0"/>
              </a:rPr>
              <a:t>Bueno, VP Procurement Operations, Anheuser-Busch </a:t>
            </a:r>
            <a:r>
              <a:rPr lang="en-US" sz="1400" b="0" dirty="0" err="1">
                <a:latin typeface="Arial Narrow" panose="020B0606020202030204" pitchFamily="34" charset="0"/>
              </a:rPr>
              <a:t>InBev</a:t>
            </a:r>
            <a:r>
              <a:rPr lang="en-US" sz="1400" b="0" dirty="0">
                <a:latin typeface="Arial Narrow" panose="020B0606020202030204" pitchFamily="34" charset="0"/>
              </a:rPr>
              <a:t> Procurement </a:t>
            </a:r>
            <a:r>
              <a:rPr lang="en-US" sz="1400" b="0" dirty="0" smtClean="0">
                <a:latin typeface="Arial Narrow" panose="020B0606020202030204" pitchFamily="34" charset="0"/>
              </a:rPr>
              <a:t> </a:t>
            </a:r>
          </a:p>
          <a:p>
            <a:pPr eaLnBrk="1" hangingPunct="1">
              <a:lnSpc>
                <a:spcPts val="1200"/>
              </a:lnSpc>
              <a:defRPr/>
            </a:pPr>
            <a:endParaRPr lang="en-GB" sz="2400" b="0" dirty="0">
              <a:latin typeface="Arial Narrow" panose="020B0606020202030204" pitchFamily="34" charset="0"/>
            </a:endParaRPr>
          </a:p>
          <a:p>
            <a:pPr eaLnBrk="1" hangingPunct="1">
              <a:lnSpc>
                <a:spcPts val="2400"/>
              </a:lnSpc>
              <a:defRPr/>
            </a:pPr>
            <a:r>
              <a:rPr lang="en-US" sz="2000" b="0" kern="0" dirty="0" smtClean="0">
                <a:latin typeface="Arial Narrow" pitchFamily="34" charset="0"/>
              </a:rPr>
              <a:t>«</a:t>
            </a:r>
            <a:r>
              <a:rPr lang="en-US" sz="2000" b="0" kern="0" dirty="0" err="1" smtClean="0">
                <a:latin typeface="Arial Narrow" pitchFamily="34" charset="0"/>
              </a:rPr>
              <a:t>Unsere</a:t>
            </a:r>
            <a:r>
              <a:rPr lang="en-US" sz="2000" b="0" kern="0" dirty="0" smtClean="0">
                <a:latin typeface="Arial Narrow" pitchFamily="34" charset="0"/>
              </a:rPr>
              <a:t> </a:t>
            </a:r>
            <a:r>
              <a:rPr lang="en-US" sz="2000" b="0" kern="0" dirty="0" err="1" smtClean="0">
                <a:latin typeface="Arial Narrow" pitchFamily="34" charset="0"/>
              </a:rPr>
              <a:t>Mitarbeitenden</a:t>
            </a:r>
            <a:r>
              <a:rPr lang="en-US" sz="2000" b="0" kern="0" dirty="0" smtClean="0">
                <a:latin typeface="Arial Narrow" pitchFamily="34" charset="0"/>
              </a:rPr>
              <a:t> </a:t>
            </a:r>
            <a:r>
              <a:rPr lang="en-US" sz="2000" b="0" kern="0" dirty="0" err="1" smtClean="0">
                <a:latin typeface="Arial Narrow" pitchFamily="34" charset="0"/>
              </a:rPr>
              <a:t>geniessen</a:t>
            </a:r>
            <a:r>
              <a:rPr lang="en-US" sz="2000" b="0" kern="0" dirty="0" smtClean="0">
                <a:latin typeface="Arial Narrow" pitchFamily="34" charset="0"/>
              </a:rPr>
              <a:t> den </a:t>
            </a:r>
            <a:r>
              <a:rPr lang="en-US" sz="2000" b="0" kern="0" dirty="0" err="1" smtClean="0">
                <a:latin typeface="Arial Narrow" pitchFamily="34" charset="0"/>
              </a:rPr>
              <a:t>hohen</a:t>
            </a:r>
            <a:r>
              <a:rPr lang="en-US" sz="2000" b="0" kern="0" dirty="0" smtClean="0">
                <a:latin typeface="Arial Narrow" pitchFamily="34" charset="0"/>
              </a:rPr>
              <a:t> </a:t>
            </a:r>
            <a:r>
              <a:rPr lang="en-US" sz="2000" b="0" kern="0" dirty="0" err="1" smtClean="0">
                <a:latin typeface="Arial Narrow" pitchFamily="34" charset="0"/>
              </a:rPr>
              <a:t>Lebensstandard</a:t>
            </a:r>
            <a:r>
              <a:rPr lang="en-US" sz="2000" b="0" kern="0" dirty="0" smtClean="0">
                <a:latin typeface="Arial Narrow" pitchFamily="34" charset="0"/>
              </a:rPr>
              <a:t> </a:t>
            </a:r>
            <a:r>
              <a:rPr lang="en-US" sz="2000" b="0" kern="0" dirty="0" err="1" smtClean="0">
                <a:latin typeface="Arial Narrow" pitchFamily="34" charset="0"/>
              </a:rPr>
              <a:t>hier</a:t>
            </a:r>
            <a:r>
              <a:rPr lang="en-US" sz="2000" b="0" kern="0" dirty="0" smtClean="0">
                <a:latin typeface="Arial Narrow" pitchFamily="34" charset="0"/>
              </a:rPr>
              <a:t>. </a:t>
            </a:r>
            <a:r>
              <a:rPr lang="en-US" sz="2000" b="0" kern="0" dirty="0" err="1" smtClean="0">
                <a:latin typeface="Arial Narrow" pitchFamily="34" charset="0"/>
              </a:rPr>
              <a:t>Ich</a:t>
            </a:r>
            <a:r>
              <a:rPr lang="en-US" sz="2000" b="0" kern="0" dirty="0" smtClean="0">
                <a:latin typeface="Arial Narrow" pitchFamily="34" charset="0"/>
              </a:rPr>
              <a:t> </a:t>
            </a:r>
            <a:r>
              <a:rPr lang="en-US" sz="2000" b="0" kern="0" dirty="0" err="1" smtClean="0">
                <a:latin typeface="Arial Narrow" pitchFamily="34" charset="0"/>
              </a:rPr>
              <a:t>empfehle</a:t>
            </a:r>
            <a:r>
              <a:rPr lang="en-US" sz="2000" b="0" kern="0" dirty="0" smtClean="0">
                <a:latin typeface="Arial Narrow" pitchFamily="34" charset="0"/>
              </a:rPr>
              <a:t> Zug </a:t>
            </a:r>
            <a:r>
              <a:rPr lang="en-US" sz="2000" b="0" kern="0" dirty="0" err="1" smtClean="0">
                <a:latin typeface="Arial Narrow" pitchFamily="34" charset="0"/>
              </a:rPr>
              <a:t>als</a:t>
            </a:r>
            <a:r>
              <a:rPr lang="en-US" sz="2000" b="0" kern="0" dirty="0" smtClean="0">
                <a:latin typeface="Arial Narrow" pitchFamily="34" charset="0"/>
              </a:rPr>
              <a:t> </a:t>
            </a:r>
            <a:r>
              <a:rPr lang="en-US" sz="2000" b="0" kern="0" dirty="0" err="1" smtClean="0">
                <a:latin typeface="Arial Narrow" pitchFamily="34" charset="0"/>
              </a:rPr>
              <a:t>einzigartigen</a:t>
            </a:r>
            <a:r>
              <a:rPr lang="en-US" sz="2000" b="0" kern="0" dirty="0" smtClean="0">
                <a:latin typeface="Arial Narrow" pitchFamily="34" charset="0"/>
              </a:rPr>
              <a:t> </a:t>
            </a:r>
            <a:r>
              <a:rPr lang="en-US" sz="2000" b="0" kern="0" dirty="0" err="1" smtClean="0">
                <a:latin typeface="Arial Narrow" pitchFamily="34" charset="0"/>
              </a:rPr>
              <a:t>Wirtschaftsstandort</a:t>
            </a:r>
            <a:r>
              <a:rPr lang="en-US" sz="2000" b="0" kern="0" dirty="0" smtClean="0">
                <a:latin typeface="Arial Narrow" pitchFamily="34" charset="0"/>
              </a:rPr>
              <a:t> </a:t>
            </a:r>
            <a:r>
              <a:rPr lang="en-US" sz="2000" b="0" kern="0" dirty="0" err="1" smtClean="0">
                <a:latin typeface="Arial Narrow" pitchFamily="34" charset="0"/>
              </a:rPr>
              <a:t>gepaart</a:t>
            </a:r>
            <a:r>
              <a:rPr lang="en-US" sz="2000" b="0" kern="0" dirty="0" smtClean="0">
                <a:latin typeface="Arial Narrow" pitchFamily="34" charset="0"/>
              </a:rPr>
              <a:t> </a:t>
            </a:r>
            <a:r>
              <a:rPr lang="en-US" sz="2000" b="0" kern="0" dirty="0" err="1" smtClean="0">
                <a:latin typeface="Arial Narrow" pitchFamily="34" charset="0"/>
              </a:rPr>
              <a:t>mit</a:t>
            </a:r>
            <a:r>
              <a:rPr lang="en-US" sz="2000" b="0" kern="0" dirty="0" smtClean="0">
                <a:latin typeface="Arial Narrow" pitchFamily="34" charset="0"/>
              </a:rPr>
              <a:t> </a:t>
            </a:r>
            <a:r>
              <a:rPr lang="en-US" sz="2000" b="0" kern="0" dirty="0" err="1" smtClean="0">
                <a:latin typeface="Arial Narrow" pitchFamily="34" charset="0"/>
              </a:rPr>
              <a:t>höchster</a:t>
            </a:r>
            <a:r>
              <a:rPr lang="en-US" sz="2000" b="0" kern="0" dirty="0" smtClean="0">
                <a:latin typeface="Arial Narrow" pitchFamily="34" charset="0"/>
              </a:rPr>
              <a:t> </a:t>
            </a:r>
            <a:r>
              <a:rPr lang="en-US" sz="2000" b="0" kern="0" dirty="0" err="1" smtClean="0">
                <a:latin typeface="Arial Narrow" pitchFamily="34" charset="0"/>
              </a:rPr>
              <a:t>Lebensqualität</a:t>
            </a:r>
            <a:r>
              <a:rPr lang="en-US" sz="2000" b="0" kern="0" dirty="0" smtClean="0">
                <a:latin typeface="Arial Narrow" pitchFamily="34" charset="0"/>
              </a:rPr>
              <a:t>.»</a:t>
            </a:r>
          </a:p>
          <a:p>
            <a:pPr eaLnBrk="1" hangingPunct="1">
              <a:lnSpc>
                <a:spcPts val="2400"/>
              </a:lnSpc>
              <a:defRPr/>
            </a:pPr>
            <a:r>
              <a:rPr lang="en-US" sz="1400" b="0" kern="0" dirty="0" smtClean="0">
                <a:latin typeface="Arial Narrow" pitchFamily="34" charset="0"/>
              </a:rPr>
              <a:t>Joe Vazquez, CEO, East Metals </a:t>
            </a:r>
            <a:r>
              <a:rPr lang="en-US" sz="2000" b="0" kern="0" dirty="0" smtClean="0">
                <a:latin typeface="Arial Narrow" pitchFamily="34" charset="0"/>
              </a:rPr>
              <a:t>	</a:t>
            </a:r>
          </a:p>
          <a:p>
            <a:pPr eaLnBrk="1" hangingPunct="1">
              <a:lnSpc>
                <a:spcPts val="1400"/>
              </a:lnSpc>
              <a:defRPr/>
            </a:pPr>
            <a:endParaRPr lang="de-CH" sz="2000" b="0" kern="0" dirty="0" smtClean="0">
              <a:latin typeface="Arial Narrow" pitchFamily="34" charset="0"/>
            </a:endParaRPr>
          </a:p>
          <a:p>
            <a:pPr eaLnBrk="1" hangingPunct="1">
              <a:lnSpc>
                <a:spcPts val="2400"/>
              </a:lnSpc>
              <a:defRPr/>
            </a:pPr>
            <a:r>
              <a:rPr lang="de-CH" sz="2000" b="0" kern="0" dirty="0" smtClean="0">
                <a:latin typeface="Arial Narrow" pitchFamily="34" charset="0"/>
              </a:rPr>
              <a:t>«Unsere Angestellten und ihre Familien schätzen die herausragende Lebensqualität, den Zugang zu Bildung und die intakten Lebensräume.» </a:t>
            </a:r>
          </a:p>
          <a:p>
            <a:pPr eaLnBrk="1" hangingPunct="1">
              <a:lnSpc>
                <a:spcPts val="2400"/>
              </a:lnSpc>
              <a:defRPr/>
            </a:pPr>
            <a:r>
              <a:rPr lang="de-CH" sz="1400" b="0" kern="0" dirty="0" smtClean="0">
                <a:latin typeface="Arial Narrow" pitchFamily="34" charset="0"/>
              </a:rPr>
              <a:t>André Wismer, CPO, Siemens Smart Infrastructure Project Business</a:t>
            </a:r>
          </a:p>
          <a:p>
            <a:pPr eaLnBrk="1" hangingPunct="1">
              <a:lnSpc>
                <a:spcPts val="2400"/>
              </a:lnSpc>
              <a:defRPr/>
            </a:pPr>
            <a:endParaRPr lang="de-CH" sz="1400" b="0" kern="0" dirty="0">
              <a:latin typeface="Arial Narrow" pitchFamily="34" charset="0"/>
            </a:endParaRPr>
          </a:p>
          <a:p>
            <a:pPr eaLnBrk="1" hangingPunct="1">
              <a:lnSpc>
                <a:spcPts val="2400"/>
              </a:lnSpc>
              <a:defRPr/>
            </a:pPr>
            <a:endParaRPr lang="de-CH" sz="2000" b="0" kern="0" dirty="0" smtClean="0">
              <a:latin typeface="Arial Narrow" pitchFamily="34" charset="0"/>
            </a:endParaRPr>
          </a:p>
          <a:p>
            <a:pPr eaLnBrk="1" hangingPunct="1">
              <a:lnSpc>
                <a:spcPts val="2400"/>
              </a:lnSpc>
              <a:defRPr/>
            </a:pPr>
            <a:endParaRPr lang="de-CH" sz="1400" b="0" kern="0" dirty="0">
              <a:latin typeface="Arial Narrow" pitchFamily="34" charset="0"/>
            </a:endParaRPr>
          </a:p>
          <a:p>
            <a:pPr eaLnBrk="1" hangingPunct="1">
              <a:lnSpc>
                <a:spcPts val="2400"/>
              </a:lnSpc>
              <a:defRPr/>
            </a:pPr>
            <a:endParaRPr lang="de-CH" sz="1400" b="0" kern="0" dirty="0">
              <a:latin typeface="Arial Narrow" pitchFamily="34" charset="0"/>
            </a:endParaRPr>
          </a:p>
        </p:txBody>
      </p:sp>
      <p:pic>
        <p:nvPicPr>
          <p:cNvPr id="175110" name="Picture 8" descr="C:\Users\HAFL\Downloads\AB100831-N-161.jpg"/>
          <p:cNvPicPr>
            <a:picLocks noChangeAspect="1" noChangeArrowheads="1"/>
          </p:cNvPicPr>
          <p:nvPr/>
        </p:nvPicPr>
        <p:blipFill>
          <a:blip r:embed="rId3" cstate="print">
            <a:extLst>
              <a:ext uri="{28A0092B-C50C-407E-A947-70E740481C1C}">
                <a14:useLocalDpi xmlns:a14="http://schemas.microsoft.com/office/drawing/2010/main" val="0"/>
              </a:ext>
            </a:extLst>
          </a:blip>
          <a:srcRect t="30815" b="25349"/>
          <a:stretch>
            <a:fillRect/>
          </a:stretch>
        </p:blipFill>
        <p:spPr bwMode="auto">
          <a:xfrm>
            <a:off x="-6350" y="4329100"/>
            <a:ext cx="9150350" cy="25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p:nvSpPr>
        <p:spPr>
          <a:xfrm>
            <a:off x="-6350" y="548680"/>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smtClean="0">
                <a:solidFill>
                  <a:schemeClr val="tx1"/>
                </a:solidFill>
                <a:latin typeface="Arial Narrow" pitchFamily="34" charset="0"/>
              </a:rPr>
              <a:t>Lebensqualität</a:t>
            </a:r>
          </a:p>
        </p:txBody>
      </p:sp>
    </p:spTree>
    <p:extLst>
      <p:ext uri="{BB962C8B-B14F-4D97-AF65-F5344CB8AC3E}">
        <p14:creationId xmlns:p14="http://schemas.microsoft.com/office/powerpoint/2010/main" val="237790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7"/>
          <p:cNvSpPr>
            <a:spLocks noGrp="1" noChangeArrowheads="1"/>
          </p:cNvSpPr>
          <p:nvPr>
            <p:ph type="body" idx="1"/>
          </p:nvPr>
        </p:nvSpPr>
        <p:spPr>
          <a:xfrm>
            <a:off x="1285875" y="1646238"/>
            <a:ext cx="7489825" cy="4281487"/>
          </a:xfrm>
        </p:spPr>
        <p:txBody>
          <a:bodyPr/>
          <a:lstStyle/>
          <a:p>
            <a:pPr marL="0" indent="0" eaLnBrk="1" hangingPunct="1">
              <a:lnSpc>
                <a:spcPct val="125000"/>
              </a:lnSpc>
              <a:tabLst>
                <a:tab pos="1790700" algn="l"/>
              </a:tabLst>
            </a:pPr>
            <a:r>
              <a:rPr lang="en-GB" altLang="de-DE" sz="2000" dirty="0" smtClean="0">
                <a:latin typeface="Arial Narrow" pitchFamily="34" charset="0"/>
              </a:rPr>
              <a:t>Menschen aus 131 verschiedenen Nationen </a:t>
            </a:r>
            <a:r>
              <a:rPr lang="en-GB" altLang="de-DE" sz="2000" dirty="0" err="1" smtClean="0">
                <a:latin typeface="Arial Narrow" pitchFamily="34" charset="0"/>
              </a:rPr>
              <a:t>wohnen</a:t>
            </a:r>
            <a:r>
              <a:rPr lang="en-GB" altLang="de-DE" sz="2000" dirty="0" smtClean="0">
                <a:latin typeface="Arial Narrow" pitchFamily="34" charset="0"/>
              </a:rPr>
              <a:t> </a:t>
            </a:r>
            <a:r>
              <a:rPr lang="en-GB" altLang="de-DE" sz="2000" dirty="0" err="1" smtClean="0">
                <a:latin typeface="Arial Narrow" pitchFamily="34" charset="0"/>
              </a:rPr>
              <a:t>im</a:t>
            </a:r>
            <a:r>
              <a:rPr lang="en-GB" altLang="de-DE" sz="2000" dirty="0" smtClean="0">
                <a:latin typeface="Arial Narrow" pitchFamily="34" charset="0"/>
              </a:rPr>
              <a:t> Kanton (total: 32'977).</a:t>
            </a:r>
          </a:p>
          <a:p>
            <a:pPr marL="0" indent="0" eaLnBrk="1" hangingPunct="1">
              <a:lnSpc>
                <a:spcPct val="125000"/>
              </a:lnSpc>
              <a:tabLst>
                <a:tab pos="1790700" algn="l"/>
              </a:tabLst>
            </a:pPr>
            <a:r>
              <a:rPr lang="en-GB" altLang="de-DE" sz="2000" dirty="0" err="1" smtClean="0">
                <a:latin typeface="Arial Narrow" pitchFamily="34" charset="0"/>
              </a:rPr>
              <a:t>Aufteilung</a:t>
            </a:r>
            <a:r>
              <a:rPr lang="en-GB" altLang="de-DE" sz="2000" dirty="0" smtClean="0">
                <a:latin typeface="Arial Narrow" pitchFamily="34" charset="0"/>
              </a:rPr>
              <a:t> </a:t>
            </a:r>
            <a:r>
              <a:rPr lang="en-GB" altLang="de-DE" sz="2000" dirty="0" err="1" smtClean="0">
                <a:latin typeface="Arial Narrow" pitchFamily="34" charset="0"/>
              </a:rPr>
              <a:t>nach</a:t>
            </a:r>
            <a:r>
              <a:rPr lang="en-GB" altLang="de-DE" sz="2000" dirty="0" smtClean="0">
                <a:latin typeface="Arial Narrow" pitchFamily="34" charset="0"/>
              </a:rPr>
              <a:t> </a:t>
            </a:r>
            <a:r>
              <a:rPr lang="en-GB" altLang="de-DE" sz="2000" dirty="0" err="1" smtClean="0">
                <a:latin typeface="Arial Narrow" pitchFamily="34" charset="0"/>
              </a:rPr>
              <a:t>Kontinenten</a:t>
            </a:r>
            <a:r>
              <a:rPr lang="en-GB" altLang="de-DE" sz="2000" dirty="0" smtClean="0">
                <a:latin typeface="Arial Narrow" pitchFamily="34" charset="0"/>
              </a:rPr>
              <a:t>:</a:t>
            </a:r>
          </a:p>
          <a:p>
            <a:pPr marL="0" indent="0" eaLnBrk="1" hangingPunct="1">
              <a:lnSpc>
                <a:spcPct val="125000"/>
              </a:lnSpc>
              <a:tabLst>
                <a:tab pos="1790700" algn="l"/>
              </a:tabLst>
            </a:pPr>
            <a:r>
              <a:rPr lang="en-GB" altLang="de-DE" sz="2000" dirty="0" smtClean="0">
                <a:latin typeface="Arial Narrow" pitchFamily="34" charset="0"/>
              </a:rPr>
              <a:t>Europa 88 %, </a:t>
            </a:r>
            <a:r>
              <a:rPr lang="en-GB" altLang="de-DE" sz="2000" dirty="0" err="1" smtClean="0">
                <a:latin typeface="Arial Narrow" pitchFamily="34" charset="0"/>
              </a:rPr>
              <a:t>Asien</a:t>
            </a:r>
            <a:r>
              <a:rPr lang="en-GB" altLang="de-DE" sz="2000" dirty="0" smtClean="0">
                <a:latin typeface="Arial Narrow" pitchFamily="34" charset="0"/>
              </a:rPr>
              <a:t> 5 %, Amerika 4 %, </a:t>
            </a:r>
            <a:r>
              <a:rPr lang="en-GB" altLang="de-DE" sz="2000" dirty="0" err="1" smtClean="0">
                <a:latin typeface="Arial Narrow" pitchFamily="34" charset="0"/>
              </a:rPr>
              <a:t>Afrika</a:t>
            </a:r>
            <a:r>
              <a:rPr lang="en-GB" altLang="de-DE" sz="2000" dirty="0" smtClean="0">
                <a:latin typeface="Arial Narrow" pitchFamily="34" charset="0"/>
              </a:rPr>
              <a:t> 2 %, </a:t>
            </a:r>
            <a:r>
              <a:rPr lang="en-GB" altLang="de-DE" sz="2000" dirty="0" err="1" smtClean="0">
                <a:latin typeface="Arial Narrow" pitchFamily="34" charset="0"/>
              </a:rPr>
              <a:t>Australien</a:t>
            </a:r>
            <a:r>
              <a:rPr lang="en-GB" altLang="de-DE" sz="2000" dirty="0" smtClean="0">
                <a:latin typeface="Arial Narrow" pitchFamily="34" charset="0"/>
              </a:rPr>
              <a:t> 1 % </a:t>
            </a:r>
          </a:p>
          <a:p>
            <a:pPr marL="0" indent="0" eaLnBrk="1" hangingPunct="1">
              <a:lnSpc>
                <a:spcPct val="125000"/>
              </a:lnSpc>
              <a:tabLst>
                <a:tab pos="1790700" algn="l"/>
              </a:tabLst>
            </a:pPr>
            <a:endParaRPr lang="en-GB" altLang="de-DE" sz="2000" dirty="0" smtClean="0">
              <a:latin typeface="Arial Narrow" pitchFamily="34" charset="0"/>
            </a:endParaRPr>
          </a:p>
          <a:p>
            <a:pPr marL="0" indent="0" eaLnBrk="1" hangingPunct="1">
              <a:lnSpc>
                <a:spcPct val="125000"/>
              </a:lnSpc>
              <a:tabLst>
                <a:tab pos="1790700" algn="l"/>
              </a:tabLst>
            </a:pPr>
            <a:r>
              <a:rPr lang="en-GB" altLang="de-DE" sz="2000" dirty="0" smtClean="0">
                <a:latin typeface="Arial Narrow" pitchFamily="34" charset="0"/>
              </a:rPr>
              <a:t>Top 12 </a:t>
            </a:r>
            <a:r>
              <a:rPr lang="en-GB" altLang="de-DE" sz="2000" dirty="0" err="1" smtClean="0">
                <a:latin typeface="Arial Narrow" pitchFamily="34" charset="0"/>
              </a:rPr>
              <a:t>Nationen</a:t>
            </a:r>
            <a:r>
              <a:rPr lang="en-GB" altLang="de-DE" sz="2000" dirty="0" smtClean="0">
                <a:latin typeface="Arial Narrow" pitchFamily="34" charset="0"/>
              </a:rPr>
              <a:t> in </a:t>
            </a:r>
            <a:r>
              <a:rPr lang="en-GB" altLang="de-DE" sz="2000" dirty="0" err="1" smtClean="0">
                <a:latin typeface="Arial Narrow" pitchFamily="34" charset="0"/>
              </a:rPr>
              <a:t>Prozent</a:t>
            </a:r>
            <a:r>
              <a:rPr lang="en-GB" altLang="de-DE" sz="2000" dirty="0" smtClean="0">
                <a:latin typeface="Arial Narrow" pitchFamily="34" charset="0"/>
              </a:rPr>
              <a:t>:</a:t>
            </a:r>
          </a:p>
          <a:p>
            <a:pPr marL="0" indent="0" eaLnBrk="1" hangingPunct="1">
              <a:lnSpc>
                <a:spcPct val="125000"/>
              </a:lnSpc>
              <a:tabLst>
                <a:tab pos="1790700" algn="l"/>
              </a:tabLst>
            </a:pPr>
            <a:endParaRPr lang="en-GB" altLang="de-DE" sz="2000" dirty="0">
              <a:latin typeface="Arial Narrow" pitchFamily="34" charset="0"/>
            </a:endParaRPr>
          </a:p>
          <a:p>
            <a:pPr marL="0" indent="0" eaLnBrk="1" hangingPunct="1">
              <a:lnSpc>
                <a:spcPct val="125000"/>
              </a:lnSpc>
              <a:tabLst>
                <a:tab pos="1790700" algn="l"/>
              </a:tabLst>
            </a:pPr>
            <a:r>
              <a:rPr lang="en-GB" altLang="de-DE" sz="2000" dirty="0" smtClean="0">
                <a:latin typeface="Arial Narrow" pitchFamily="34" charset="0"/>
              </a:rPr>
              <a:t/>
            </a:r>
            <a:br>
              <a:rPr lang="en-GB" altLang="de-DE" sz="2000" dirty="0" smtClean="0">
                <a:latin typeface="Arial Narrow" pitchFamily="34" charset="0"/>
              </a:rPr>
            </a:br>
            <a:endParaRPr lang="en-GB" altLang="de-DE" sz="2000" dirty="0" smtClean="0">
              <a:latin typeface="Arial Narrow" pitchFamily="34" charset="0"/>
            </a:endParaRPr>
          </a:p>
        </p:txBody>
      </p:sp>
      <p:sp>
        <p:nvSpPr>
          <p:cNvPr id="141317" name="Textfeld 1"/>
          <p:cNvSpPr txBox="1">
            <a:spLocks noChangeArrowheads="1"/>
          </p:cNvSpPr>
          <p:nvPr/>
        </p:nvSpPr>
        <p:spPr bwMode="auto">
          <a:xfrm>
            <a:off x="6372225" y="6173788"/>
            <a:ext cx="24749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cs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cs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cs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cs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cs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cs typeface="Arial" pitchFamily="34" charset="0"/>
              </a:defRPr>
            </a:lvl9pPr>
          </a:lstStyle>
          <a:p>
            <a:pPr algn="r" eaLnBrk="1" hangingPunct="1">
              <a:lnSpc>
                <a:spcPct val="100000"/>
              </a:lnSpc>
              <a:buFontTx/>
              <a:buNone/>
            </a:pPr>
            <a:r>
              <a:rPr lang="de-CH" altLang="de-DE" sz="1000" dirty="0">
                <a:latin typeface="Arial Narrow" pitchFamily="34" charset="0"/>
                <a:cs typeface="Arial Nari"/>
              </a:rPr>
              <a:t>Quelle: Fachstelle Statistik Kanton Zug, </a:t>
            </a:r>
            <a:r>
              <a:rPr lang="de-CH" altLang="de-DE" sz="1000" dirty="0" smtClean="0">
                <a:latin typeface="Arial Narrow" pitchFamily="34" charset="0"/>
                <a:cs typeface="Arial Nari"/>
              </a:rPr>
              <a:t>2016</a:t>
            </a:r>
            <a:endParaRPr lang="de-CH" altLang="de-DE" sz="1000" dirty="0">
              <a:latin typeface="Arial Narrow" pitchFamily="34" charset="0"/>
              <a:cs typeface="Arial Nari"/>
            </a:endParaRPr>
          </a:p>
        </p:txBody>
      </p:sp>
      <p:sp>
        <p:nvSpPr>
          <p:cNvPr id="141318" name="Rectangle 4"/>
          <p:cNvSpPr>
            <a:spLocks noGrp="1" noChangeArrowheads="1"/>
          </p:cNvSpPr>
          <p:nvPr>
            <p:ph type="title"/>
          </p:nvPr>
        </p:nvSpPr>
        <p:spPr>
          <a:xfrm>
            <a:off x="0" y="765175"/>
            <a:ext cx="9144000" cy="576263"/>
          </a:xfrm>
        </p:spPr>
        <p:txBody>
          <a:bodyPr anchor="ctr"/>
          <a:lstStyle/>
          <a:p>
            <a:pPr marL="1257300" eaLnBrk="1" hangingPunct="1"/>
            <a:r>
              <a:rPr lang="de-CH" altLang="de-DE" sz="3300" b="0" smtClean="0">
                <a:solidFill>
                  <a:schemeClr val="tx1"/>
                </a:solidFill>
                <a:latin typeface="Arial Narrow" pitchFamily="34" charset="0"/>
              </a:rPr>
              <a:t>Internationale Bevölkerung </a:t>
            </a:r>
          </a:p>
        </p:txBody>
      </p:sp>
      <p:graphicFrame>
        <p:nvGraphicFramePr>
          <p:cNvPr id="10" name="Diagramm 9"/>
          <p:cNvGraphicFramePr>
            <a:graphicFrameLocks/>
          </p:cNvGraphicFramePr>
          <p:nvPr>
            <p:extLst>
              <p:ext uri="{D42A27DB-BD31-4B8C-83A1-F6EECF244321}">
                <p14:modId xmlns:p14="http://schemas.microsoft.com/office/powerpoint/2010/main" val="1753139388"/>
              </p:ext>
            </p:extLst>
          </p:nvPr>
        </p:nvGraphicFramePr>
        <p:xfrm>
          <a:off x="3941930" y="2663915"/>
          <a:ext cx="5040560" cy="3755935"/>
        </p:xfrm>
        <a:graphic>
          <a:graphicData uri="http://schemas.openxmlformats.org/drawingml/2006/chart">
            <c:chart xmlns:c="http://schemas.openxmlformats.org/drawingml/2006/chart" xmlns:r="http://schemas.openxmlformats.org/officeDocument/2006/relationships" r:id="rId2"/>
          </a:graphicData>
        </a:graphic>
      </p:graphicFrame>
      <p:sp>
        <p:nvSpPr>
          <p:cNvPr id="2" name="Foliennummernplatzhalter 1"/>
          <p:cNvSpPr>
            <a:spLocks noGrp="1"/>
          </p:cNvSpPr>
          <p:nvPr>
            <p:ph type="sldNum" sz="quarter" idx="11"/>
          </p:nvPr>
        </p:nvSpPr>
        <p:spPr/>
        <p:txBody>
          <a:bodyPr/>
          <a:lstStyle/>
          <a:p>
            <a:pPr>
              <a:defRPr/>
            </a:pPr>
            <a:fld id="{26926897-B356-4EAC-86EB-73A1E856B94F}" type="slidenum">
              <a:rPr lang="de-CH" smtClean="0"/>
              <a:pPr>
                <a:defRPr/>
              </a:pPr>
              <a:t>24</a:t>
            </a:fld>
            <a:endParaRPr lang="de-CH" dirty="0"/>
          </a:p>
        </p:txBody>
      </p:sp>
    </p:spTree>
    <p:extLst>
      <p:ext uri="{BB962C8B-B14F-4D97-AF65-F5344CB8AC3E}">
        <p14:creationId xmlns:p14="http://schemas.microsoft.com/office/powerpoint/2010/main" val="3562032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a:xfrm>
            <a:off x="1241425" y="1668463"/>
            <a:ext cx="3384550" cy="4281487"/>
          </a:xfrm>
        </p:spPr>
        <p:txBody>
          <a:bodyPr/>
          <a:lstStyle/>
          <a:p>
            <a:pPr lvl="1" indent="-342900">
              <a:lnSpc>
                <a:spcPts val="3000"/>
              </a:lnSpc>
              <a:buFont typeface="Arial" pitchFamily="34" charset="0"/>
              <a:buChar char="•"/>
              <a:tabLst>
                <a:tab pos="361950" algn="l"/>
              </a:tabLst>
              <a:defRPr/>
            </a:pPr>
            <a:r>
              <a:rPr lang="en-GB" altLang="de-DE" sz="2000" dirty="0" err="1" smtClean="0">
                <a:latin typeface="Arial Narrow" pitchFamily="34" charset="0"/>
              </a:rPr>
              <a:t>Infomaterial</a:t>
            </a:r>
            <a:r>
              <a:rPr lang="en-GB" altLang="de-DE" sz="2000" dirty="0" smtClean="0">
                <a:latin typeface="Arial Narrow" pitchFamily="34" charset="0"/>
              </a:rPr>
              <a:t> &amp; </a:t>
            </a:r>
            <a:r>
              <a:rPr lang="en-GB" altLang="de-DE" sz="2000" dirty="0" err="1" smtClean="0">
                <a:latin typeface="Arial Narrow" pitchFamily="34" charset="0"/>
              </a:rPr>
              <a:t>Nachrichten</a:t>
            </a:r>
            <a:endParaRPr lang="en-GB" altLang="de-DE" sz="2300" dirty="0" smtClean="0">
              <a:latin typeface="Arial Narrow" pitchFamily="34" charset="0"/>
            </a:endParaRPr>
          </a:p>
          <a:p>
            <a:pPr lvl="2" indent="-342900">
              <a:buFont typeface="Symbol" pitchFamily="18" charset="2"/>
              <a:buChar char="-"/>
              <a:tabLst>
                <a:tab pos="361950" algn="l"/>
              </a:tabLst>
              <a:defRPr/>
            </a:pPr>
            <a:r>
              <a:rPr lang="en-GB" altLang="de-DE" sz="1600" dirty="0" smtClean="0">
                <a:latin typeface="Arial Narrow" pitchFamily="34" charset="0"/>
              </a:rPr>
              <a:t>Newcomer set</a:t>
            </a:r>
          </a:p>
          <a:p>
            <a:pPr lvl="2" indent="-342900">
              <a:lnSpc>
                <a:spcPts val="3000"/>
              </a:lnSpc>
              <a:buFont typeface="Symbol" pitchFamily="18" charset="2"/>
              <a:buChar char="-"/>
              <a:tabLst>
                <a:tab pos="361950" algn="l"/>
              </a:tabLst>
              <a:defRPr/>
            </a:pPr>
            <a:r>
              <a:rPr lang="en-GB" altLang="de-DE" sz="1600" dirty="0" smtClean="0">
                <a:latin typeface="Arial Narrow" pitchFamily="34" charset="0"/>
                <a:hlinkClick r:id="rId3"/>
              </a:rPr>
              <a:t>www.zg.ch</a:t>
            </a:r>
            <a:r>
              <a:rPr lang="en-GB" altLang="de-DE" sz="1600" dirty="0" smtClean="0">
                <a:latin typeface="Arial Narrow" pitchFamily="34" charset="0"/>
              </a:rPr>
              <a:t> </a:t>
            </a:r>
          </a:p>
          <a:p>
            <a:pPr lvl="2" indent="-342900">
              <a:buFont typeface="Symbol" pitchFamily="18" charset="2"/>
              <a:buChar char="-"/>
              <a:tabLst>
                <a:tab pos="361950" algn="l"/>
              </a:tabLst>
              <a:defRPr/>
            </a:pPr>
            <a:r>
              <a:rPr lang="en-GB" altLang="de-DE" sz="1600" dirty="0" smtClean="0">
                <a:latin typeface="Arial Narrow" pitchFamily="34" charset="0"/>
                <a:hlinkClick r:id="rId4"/>
              </a:rPr>
              <a:t>www.zug4you.ch</a:t>
            </a:r>
            <a:r>
              <a:rPr lang="en-GB" altLang="de-DE" sz="1600" dirty="0" smtClean="0">
                <a:latin typeface="Arial Narrow" pitchFamily="34" charset="0"/>
              </a:rPr>
              <a:t> und The Zug Post</a:t>
            </a:r>
          </a:p>
          <a:p>
            <a:pPr lvl="1">
              <a:lnSpc>
                <a:spcPts val="3000"/>
              </a:lnSpc>
              <a:buFont typeface="Arial" pitchFamily="34" charset="0"/>
              <a:buChar char="•"/>
              <a:tabLst>
                <a:tab pos="361950" algn="l"/>
              </a:tabLst>
              <a:defRPr/>
            </a:pPr>
            <a:r>
              <a:rPr lang="de-CH" altLang="de-DE" sz="2000" dirty="0">
                <a:latin typeface="Arial Narrow" pitchFamily="34" charset="0"/>
              </a:rPr>
              <a:t>Migrationsberatungsstelle</a:t>
            </a:r>
          </a:p>
          <a:p>
            <a:pPr lvl="1" indent="-342900">
              <a:lnSpc>
                <a:spcPts val="3000"/>
              </a:lnSpc>
              <a:buFont typeface="Arial" pitchFamily="34" charset="0"/>
              <a:buChar char="•"/>
              <a:tabLst>
                <a:tab pos="361950" algn="l"/>
              </a:tabLst>
              <a:defRPr/>
            </a:pPr>
            <a:r>
              <a:rPr lang="de-CH" altLang="de-DE" sz="2000" dirty="0" smtClean="0">
                <a:latin typeface="Arial Narrow" pitchFamily="34" charset="0"/>
              </a:rPr>
              <a:t>Mehrsprachige Behörden</a:t>
            </a:r>
          </a:p>
          <a:p>
            <a:pPr lvl="1" indent="-342900">
              <a:buFont typeface="Arial" pitchFamily="34" charset="0"/>
              <a:buChar char="•"/>
              <a:tabLst>
                <a:tab pos="361950" algn="l"/>
              </a:tabLst>
              <a:defRPr/>
            </a:pPr>
            <a:endParaRPr lang="de-CH" altLang="de-DE" sz="1700" dirty="0" smtClean="0">
              <a:latin typeface="Arial Narrow" pitchFamily="34" charset="0"/>
            </a:endParaRPr>
          </a:p>
          <a:p>
            <a:pPr marL="0" indent="0">
              <a:tabLst>
                <a:tab pos="361950" algn="l"/>
              </a:tabLst>
              <a:defRPr/>
            </a:pPr>
            <a:endParaRPr lang="en-GB" altLang="de-DE" sz="2400" dirty="0" smtClean="0">
              <a:latin typeface="Arial Narrow" pitchFamily="34" charset="0"/>
            </a:endParaRPr>
          </a:p>
        </p:txBody>
      </p:sp>
      <p:sp>
        <p:nvSpPr>
          <p:cNvPr id="142339" name="Rectangle 3"/>
          <p:cNvSpPr txBox="1">
            <a:spLocks noChangeArrowheads="1"/>
          </p:cNvSpPr>
          <p:nvPr/>
        </p:nvSpPr>
        <p:spPr bwMode="auto">
          <a:xfrm>
            <a:off x="4678363" y="1668463"/>
            <a:ext cx="4484687" cy="42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eaLnBrk="0" hangingPunct="0">
              <a:lnSpc>
                <a:spcPts val="3600"/>
              </a:lnSpc>
              <a:buFont typeface="Arial" pitchFamily="34" charset="0"/>
              <a:tabLst>
                <a:tab pos="361950" algn="l"/>
              </a:tabLst>
              <a:defRPr sz="3000">
                <a:solidFill>
                  <a:schemeClr val="tx1"/>
                </a:solidFill>
                <a:latin typeface="Arial" pitchFamily="34" charset="0"/>
              </a:defRPr>
            </a:lvl1pPr>
            <a:lvl2pPr marL="350838" indent="-342900" eaLnBrk="0" hangingPunct="0">
              <a:lnSpc>
                <a:spcPts val="3600"/>
              </a:lnSpc>
              <a:buFont typeface="Arial" pitchFamily="34" charset="0"/>
              <a:buChar char="–"/>
              <a:tabLst>
                <a:tab pos="361950" algn="l"/>
              </a:tabLst>
              <a:defRPr sz="3000">
                <a:solidFill>
                  <a:schemeClr val="tx1"/>
                </a:solidFill>
                <a:latin typeface="Arial" pitchFamily="34" charset="0"/>
              </a:defRPr>
            </a:lvl2pPr>
            <a:lvl3pPr marL="712788" indent="-360363" eaLnBrk="0" hangingPunct="0">
              <a:lnSpc>
                <a:spcPts val="3100"/>
              </a:lnSpc>
              <a:buFont typeface="Arial" pitchFamily="34" charset="0"/>
              <a:buChar char="–"/>
              <a:tabLst>
                <a:tab pos="361950" algn="l"/>
              </a:tabLst>
              <a:defRPr sz="2600">
                <a:solidFill>
                  <a:schemeClr val="tx1"/>
                </a:solidFill>
                <a:latin typeface="Arial" pitchFamily="34" charset="0"/>
              </a:defRPr>
            </a:lvl3pPr>
            <a:lvl4pPr marL="1000125" indent="-285750" eaLnBrk="0" hangingPunct="0">
              <a:lnSpc>
                <a:spcPts val="2800"/>
              </a:lnSpc>
              <a:buFont typeface="Arial" pitchFamily="34" charset="0"/>
              <a:buChar char="–"/>
              <a:tabLst>
                <a:tab pos="361950" algn="l"/>
              </a:tabLst>
              <a:defRPr sz="2200">
                <a:solidFill>
                  <a:schemeClr val="tx1"/>
                </a:solidFill>
                <a:latin typeface="Arial" pitchFamily="34" charset="0"/>
              </a:defRPr>
            </a:lvl4pPr>
            <a:lvl5pPr marL="1265238" indent="-263525" eaLnBrk="0" hangingPunct="0">
              <a:lnSpc>
                <a:spcPts val="2800"/>
              </a:lnSpc>
              <a:buFont typeface="Arial" pitchFamily="34" charset="0"/>
              <a:buChar char="–"/>
              <a:tabLst>
                <a:tab pos="361950" algn="l"/>
              </a:tabLst>
              <a:defRPr sz="2200">
                <a:solidFill>
                  <a:schemeClr val="tx1"/>
                </a:solidFill>
                <a:latin typeface="Arial" pitchFamily="34" charset="0"/>
              </a:defRPr>
            </a:lvl5pPr>
            <a:lvl6pPr marL="1722438" indent="-263525" eaLnBrk="0" fontAlgn="base" hangingPunct="0">
              <a:lnSpc>
                <a:spcPts val="2800"/>
              </a:lnSpc>
              <a:spcBef>
                <a:spcPct val="0"/>
              </a:spcBef>
              <a:spcAft>
                <a:spcPct val="0"/>
              </a:spcAft>
              <a:buFont typeface="Arial" pitchFamily="34" charset="0"/>
              <a:buChar char="–"/>
              <a:tabLst>
                <a:tab pos="361950" algn="l"/>
              </a:tabLst>
              <a:defRPr sz="2200">
                <a:solidFill>
                  <a:schemeClr val="tx1"/>
                </a:solidFill>
                <a:latin typeface="Arial" pitchFamily="34" charset="0"/>
              </a:defRPr>
            </a:lvl6pPr>
            <a:lvl7pPr marL="2179638" indent="-263525" eaLnBrk="0" fontAlgn="base" hangingPunct="0">
              <a:lnSpc>
                <a:spcPts val="2800"/>
              </a:lnSpc>
              <a:spcBef>
                <a:spcPct val="0"/>
              </a:spcBef>
              <a:spcAft>
                <a:spcPct val="0"/>
              </a:spcAft>
              <a:buFont typeface="Arial" pitchFamily="34" charset="0"/>
              <a:buChar char="–"/>
              <a:tabLst>
                <a:tab pos="361950" algn="l"/>
              </a:tabLst>
              <a:defRPr sz="2200">
                <a:solidFill>
                  <a:schemeClr val="tx1"/>
                </a:solidFill>
                <a:latin typeface="Arial" pitchFamily="34" charset="0"/>
              </a:defRPr>
            </a:lvl7pPr>
            <a:lvl8pPr marL="2636838" indent="-263525" eaLnBrk="0" fontAlgn="base" hangingPunct="0">
              <a:lnSpc>
                <a:spcPts val="2800"/>
              </a:lnSpc>
              <a:spcBef>
                <a:spcPct val="0"/>
              </a:spcBef>
              <a:spcAft>
                <a:spcPct val="0"/>
              </a:spcAft>
              <a:buFont typeface="Arial" pitchFamily="34" charset="0"/>
              <a:buChar char="–"/>
              <a:tabLst>
                <a:tab pos="361950" algn="l"/>
              </a:tabLst>
              <a:defRPr sz="2200">
                <a:solidFill>
                  <a:schemeClr val="tx1"/>
                </a:solidFill>
                <a:latin typeface="Arial" pitchFamily="34" charset="0"/>
              </a:defRPr>
            </a:lvl8pPr>
            <a:lvl9pPr marL="3094038" indent="-263525" eaLnBrk="0" fontAlgn="base" hangingPunct="0">
              <a:lnSpc>
                <a:spcPts val="2800"/>
              </a:lnSpc>
              <a:spcBef>
                <a:spcPct val="0"/>
              </a:spcBef>
              <a:spcAft>
                <a:spcPct val="0"/>
              </a:spcAft>
              <a:buFont typeface="Arial" pitchFamily="34" charset="0"/>
              <a:buChar char="–"/>
              <a:tabLst>
                <a:tab pos="361950" algn="l"/>
              </a:tabLst>
              <a:defRPr sz="2200">
                <a:solidFill>
                  <a:schemeClr val="tx1"/>
                </a:solidFill>
                <a:latin typeface="Arial" pitchFamily="34" charset="0"/>
              </a:defRPr>
            </a:lvl9pPr>
          </a:lstStyle>
          <a:p>
            <a:pPr lvl="1">
              <a:lnSpc>
                <a:spcPts val="3000"/>
              </a:lnSpc>
              <a:spcBef>
                <a:spcPts val="1400"/>
              </a:spcBef>
              <a:buFont typeface="Arial" pitchFamily="34" charset="0"/>
              <a:buChar char="•"/>
            </a:pPr>
            <a:r>
              <a:rPr lang="de-CH" altLang="de-DE" sz="2000">
                <a:latin typeface="Arial Narrow" pitchFamily="34" charset="0"/>
              </a:rPr>
              <a:t>Umzugsservice</a:t>
            </a:r>
          </a:p>
          <a:p>
            <a:pPr lvl="1">
              <a:lnSpc>
                <a:spcPts val="3000"/>
              </a:lnSpc>
              <a:spcBef>
                <a:spcPts val="1400"/>
              </a:spcBef>
              <a:buFont typeface="Arial" pitchFamily="34" charset="0"/>
              <a:buChar char="•"/>
            </a:pPr>
            <a:r>
              <a:rPr lang="en-GB" altLang="de-DE" sz="2000">
                <a:latin typeface="Arial Narrow" pitchFamily="34" charset="0"/>
              </a:rPr>
              <a:t>Clubs (z.B. International Women's Club, Kiwanis, Lions, Rotary)</a:t>
            </a:r>
          </a:p>
          <a:p>
            <a:pPr lvl="1">
              <a:lnSpc>
                <a:spcPts val="3000"/>
              </a:lnSpc>
              <a:spcBef>
                <a:spcPts val="1400"/>
              </a:spcBef>
              <a:buFont typeface="Arial" pitchFamily="34" charset="0"/>
              <a:buChar char="•"/>
            </a:pPr>
            <a:r>
              <a:rPr lang="en-GB" altLang="de-DE" sz="2000">
                <a:latin typeface="Arial Narrow" pitchFamily="34" charset="0"/>
              </a:rPr>
              <a:t>Events (z.B. </a:t>
            </a:r>
            <a:r>
              <a:rPr lang="en-GB" altLang="de-DE" sz="2000">
                <a:solidFill>
                  <a:srgbClr val="000000"/>
                </a:solidFill>
                <a:latin typeface="Arial Narrow" pitchFamily="34" charset="0"/>
              </a:rPr>
              <a:t>Grüezi Switzerland, Back to work Seminar</a:t>
            </a:r>
            <a:r>
              <a:rPr lang="en-GB" altLang="de-DE" sz="2000">
                <a:latin typeface="Arial Narrow" pitchFamily="34" charset="0"/>
              </a:rPr>
              <a:t>)</a:t>
            </a:r>
          </a:p>
        </p:txBody>
      </p:sp>
      <p:sp>
        <p:nvSpPr>
          <p:cNvPr id="142340" name="Foliennummernplatzhalter 5"/>
          <p:cNvSpPr txBox="1">
            <a:spLocks/>
          </p:cNvSpPr>
          <p:nvPr/>
        </p:nvSpPr>
        <p:spPr bwMode="auto">
          <a:xfrm>
            <a:off x="6615113" y="6326188"/>
            <a:ext cx="21336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hangingPunct="1">
              <a:lnSpc>
                <a:spcPts val="1200"/>
              </a:lnSpc>
              <a:buFontTx/>
              <a:buNone/>
            </a:pPr>
            <a:r>
              <a:rPr lang="de-CH" altLang="de-DE" sz="900">
                <a:latin typeface="Arial Narrow" pitchFamily="34" charset="0"/>
              </a:rPr>
              <a:t>Page </a:t>
            </a:r>
            <a:fld id="{108FBF83-367F-49AF-88A6-6F402235E0D6}" type="slidenum">
              <a:rPr lang="de-CH" altLang="de-DE" sz="900">
                <a:latin typeface="Arial Narrow" pitchFamily="34" charset="0"/>
              </a:rPr>
              <a:pPr algn="r" eaLnBrk="1" hangingPunct="1">
                <a:lnSpc>
                  <a:spcPts val="1200"/>
                </a:lnSpc>
                <a:buFontTx/>
                <a:buNone/>
              </a:pPr>
              <a:t>25</a:t>
            </a:fld>
            <a:endParaRPr lang="de-CH" altLang="de-DE" sz="900">
              <a:latin typeface="Arial Narrow" pitchFamily="34" charset="0"/>
            </a:endParaRPr>
          </a:p>
        </p:txBody>
      </p:sp>
      <p:sp>
        <p:nvSpPr>
          <p:cNvPr id="142341" name="Foliennummernplatzhalter 1"/>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solidFill>
                  <a:srgbClr val="000000"/>
                </a:solidFill>
                <a:latin typeface="Arial Narrow" pitchFamily="34" charset="0"/>
              </a:rPr>
              <a:t>Page </a:t>
            </a:r>
            <a:fld id="{6D7B6B5F-4A52-4E24-B3A8-D4272421267C}" type="slidenum">
              <a:rPr lang="de-CH" altLang="de-DE" sz="900" smtClean="0">
                <a:solidFill>
                  <a:srgbClr val="000000"/>
                </a:solidFill>
                <a:latin typeface="Arial Narrow" pitchFamily="34" charset="0"/>
              </a:rPr>
              <a:pPr eaLnBrk="1" hangingPunct="1">
                <a:lnSpc>
                  <a:spcPts val="1200"/>
                </a:lnSpc>
                <a:buFontTx/>
                <a:buNone/>
              </a:pPr>
              <a:t>25</a:t>
            </a:fld>
            <a:endParaRPr lang="de-CH" altLang="de-DE" sz="900" smtClean="0">
              <a:solidFill>
                <a:srgbClr val="000000"/>
              </a:solidFill>
              <a:latin typeface="Arial Narrow" pitchFamily="34" charset="0"/>
            </a:endParaRPr>
          </a:p>
        </p:txBody>
      </p:sp>
      <p:pic>
        <p:nvPicPr>
          <p:cNvPr id="142342" name="Picture 6" descr="C:\Users\hafl\Downloads\AB130717-N-058.jpg"/>
          <p:cNvPicPr>
            <a:picLocks noChangeAspect="1" noChangeArrowheads="1"/>
          </p:cNvPicPr>
          <p:nvPr/>
        </p:nvPicPr>
        <p:blipFill>
          <a:blip r:embed="rId5">
            <a:extLst>
              <a:ext uri="{28A0092B-C50C-407E-A947-70E740481C1C}">
                <a14:useLocalDpi xmlns:a14="http://schemas.microsoft.com/office/drawing/2010/main" val="0"/>
              </a:ext>
            </a:extLst>
          </a:blip>
          <a:srcRect l="1067" t="19868" b="42549"/>
          <a:stretch>
            <a:fillRect/>
          </a:stretch>
        </p:blipFill>
        <p:spPr bwMode="auto">
          <a:xfrm>
            <a:off x="-17463" y="4535488"/>
            <a:ext cx="916146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Rectangle 4"/>
          <p:cNvSpPr>
            <a:spLocks noGrp="1" noChangeArrowheads="1"/>
          </p:cNvSpPr>
          <p:nvPr>
            <p:ph type="title"/>
          </p:nvPr>
        </p:nvSpPr>
        <p:spPr>
          <a:xfrm>
            <a:off x="0" y="765175"/>
            <a:ext cx="9144000" cy="576263"/>
          </a:xfrm>
        </p:spPr>
        <p:txBody>
          <a:bodyPr anchor="ctr"/>
          <a:lstStyle/>
          <a:p>
            <a:pPr marL="1257300" eaLnBrk="1" hangingPunct="1"/>
            <a:r>
              <a:rPr lang="de-CH" altLang="de-DE" sz="3300" b="0" smtClean="0">
                <a:solidFill>
                  <a:schemeClr val="tx1"/>
                </a:solidFill>
                <a:latin typeface="Arial Narrow" pitchFamily="34" charset="0"/>
              </a:rPr>
              <a:t>Integration von Ausländern</a:t>
            </a:r>
          </a:p>
        </p:txBody>
      </p:sp>
    </p:spTree>
    <p:extLst>
      <p:ext uri="{BB962C8B-B14F-4D97-AF65-F5344CB8AC3E}">
        <p14:creationId xmlns:p14="http://schemas.microsoft.com/office/powerpoint/2010/main" val="3798246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Page </a:t>
            </a:r>
            <a:fld id="{7C447929-B6D1-4335-812E-2DD117802DA8}" type="slidenum">
              <a:rPr lang="de-CH" altLang="de-DE" sz="900" smtClean="0">
                <a:latin typeface="Arial Narrow" pitchFamily="34" charset="0"/>
              </a:rPr>
              <a:pPr eaLnBrk="1" hangingPunct="1">
                <a:lnSpc>
                  <a:spcPts val="1200"/>
                </a:lnSpc>
                <a:buFontTx/>
                <a:buNone/>
              </a:pPr>
              <a:t>26</a:t>
            </a:fld>
            <a:endParaRPr lang="de-CH" altLang="de-DE" sz="900" smtClean="0">
              <a:latin typeface="Arial Narrow" pitchFamily="34" charset="0"/>
            </a:endParaRPr>
          </a:p>
        </p:txBody>
      </p:sp>
      <p:pic>
        <p:nvPicPr>
          <p:cNvPr id="143363" name="Picture 11" descr="C:\Users\HAFL\Downloads\AB111018-N-208.jpg"/>
          <p:cNvPicPr>
            <a:picLocks noChangeAspect="1" noChangeArrowheads="1"/>
          </p:cNvPicPr>
          <p:nvPr/>
        </p:nvPicPr>
        <p:blipFill>
          <a:blip r:embed="rId2">
            <a:extLst>
              <a:ext uri="{28A0092B-C50C-407E-A947-70E740481C1C}">
                <a14:useLocalDpi xmlns:a14="http://schemas.microsoft.com/office/drawing/2010/main" val="0"/>
              </a:ext>
            </a:extLst>
          </a:blip>
          <a:srcRect t="50900" b="17638"/>
          <a:stretch>
            <a:fillRect/>
          </a:stretch>
        </p:blipFill>
        <p:spPr bwMode="auto">
          <a:xfrm>
            <a:off x="-26988" y="4972050"/>
            <a:ext cx="91709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4"/>
          <p:cNvSpPr>
            <a:spLocks noGrp="1" noChangeArrowheads="1"/>
          </p:cNvSpPr>
          <p:nvPr>
            <p:ph type="title"/>
          </p:nvPr>
        </p:nvSpPr>
        <p:spPr>
          <a:xfrm>
            <a:off x="0" y="765175"/>
            <a:ext cx="9144000" cy="576263"/>
          </a:xfrm>
        </p:spPr>
        <p:txBody>
          <a:bodyPr anchor="ctr"/>
          <a:lstStyle/>
          <a:p>
            <a:pPr marL="1257300" eaLnBrk="1" hangingPunct="1"/>
            <a:r>
              <a:rPr lang="de-CH" altLang="de-DE" sz="3300" b="0" smtClean="0">
                <a:solidFill>
                  <a:schemeClr val="tx1"/>
                </a:solidFill>
                <a:latin typeface="Arial Narrow" pitchFamily="34" charset="0"/>
              </a:rPr>
              <a:t>Internationale Schulen </a:t>
            </a:r>
          </a:p>
        </p:txBody>
      </p:sp>
      <p:sp>
        <p:nvSpPr>
          <p:cNvPr id="10" name="Rectangle 3"/>
          <p:cNvSpPr txBox="1">
            <a:spLocks noChangeArrowheads="1"/>
          </p:cNvSpPr>
          <p:nvPr/>
        </p:nvSpPr>
        <p:spPr bwMode="auto">
          <a:xfrm>
            <a:off x="1241425" y="1668463"/>
            <a:ext cx="3384550" cy="42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lvl="1" eaLnBrk="1" hangingPunct="1">
              <a:lnSpc>
                <a:spcPts val="3000"/>
              </a:lnSpc>
              <a:spcAft>
                <a:spcPts val="800"/>
              </a:spcAft>
              <a:buFont typeface="Arial" pitchFamily="34" charset="0"/>
              <a:buChar char="•"/>
              <a:tabLst>
                <a:tab pos="266700" algn="l"/>
              </a:tabLst>
              <a:defRPr/>
            </a:pPr>
            <a:r>
              <a:rPr lang="de-DE" altLang="de-DE" sz="2000" dirty="0">
                <a:latin typeface="Arial Narrow" pitchFamily="34" charset="0"/>
              </a:rPr>
              <a:t>International School </a:t>
            </a:r>
            <a:r>
              <a:rPr lang="de-DE" altLang="de-DE" sz="2000" dirty="0" err="1">
                <a:latin typeface="Arial Narrow" pitchFamily="34" charset="0"/>
              </a:rPr>
              <a:t>of</a:t>
            </a:r>
            <a:r>
              <a:rPr lang="de-DE" altLang="de-DE" sz="2000" dirty="0">
                <a:latin typeface="Arial Narrow" pitchFamily="34" charset="0"/>
              </a:rPr>
              <a:t> Zug </a:t>
            </a:r>
            <a:r>
              <a:rPr lang="de-DE" altLang="de-DE" sz="2000" dirty="0" err="1">
                <a:latin typeface="Arial Narrow" pitchFamily="34" charset="0"/>
              </a:rPr>
              <a:t>and</a:t>
            </a:r>
            <a:r>
              <a:rPr lang="de-DE" altLang="de-DE" sz="2000" dirty="0">
                <a:latin typeface="Arial Narrow" pitchFamily="34" charset="0"/>
              </a:rPr>
              <a:t> Luzern, </a:t>
            </a:r>
            <a:r>
              <a:rPr lang="de-DE" altLang="de-DE" sz="2000" u="sng" dirty="0" smtClean="0">
                <a:solidFill>
                  <a:srgbClr val="006FB5"/>
                </a:solidFill>
                <a:latin typeface="Arial Narrow" pitchFamily="34" charset="0"/>
                <a:hlinkClick r:id="rId3"/>
              </a:rPr>
              <a:t>www.</a:t>
            </a:r>
            <a:r>
              <a:rPr lang="de-DE" altLang="de-DE" sz="2000" u="sng" dirty="0" smtClean="0">
                <a:solidFill>
                  <a:srgbClr val="006FB5"/>
                </a:solidFill>
                <a:latin typeface="Arial Narrow" pitchFamily="34" charset="0"/>
              </a:rPr>
              <a:t>iszl.ch</a:t>
            </a:r>
            <a:endParaRPr lang="de-DE" altLang="de-DE" sz="2000" dirty="0" smtClean="0">
              <a:latin typeface="Arial Narrow" pitchFamily="34" charset="0"/>
            </a:endParaRPr>
          </a:p>
          <a:p>
            <a:pPr lvl="2" eaLnBrk="1" hangingPunct="1">
              <a:lnSpc>
                <a:spcPts val="3000"/>
              </a:lnSpc>
              <a:spcAft>
                <a:spcPts val="800"/>
              </a:spcAft>
              <a:buFont typeface="Arial" pitchFamily="34" charset="0"/>
              <a:buChar char="•"/>
              <a:tabLst>
                <a:tab pos="266700" algn="l"/>
              </a:tabLst>
              <a:defRPr/>
            </a:pPr>
            <a:r>
              <a:rPr lang="de-DE" altLang="de-DE" sz="1600" dirty="0" err="1" smtClean="0">
                <a:latin typeface="Arial Narrow" pitchFamily="34" charset="0"/>
              </a:rPr>
              <a:t>Walterswil</a:t>
            </a:r>
            <a:r>
              <a:rPr lang="de-DE" altLang="de-DE" sz="1600" dirty="0" smtClean="0">
                <a:latin typeface="Arial Narrow" pitchFamily="34" charset="0"/>
              </a:rPr>
              <a:t>/Baar </a:t>
            </a:r>
            <a:endParaRPr lang="de-DE" altLang="de-DE" sz="1600" dirty="0">
              <a:latin typeface="Arial Narrow" pitchFamily="34" charset="0"/>
            </a:endParaRPr>
          </a:p>
          <a:p>
            <a:pPr marL="720725" lvl="2" indent="-358775" eaLnBrk="1" hangingPunct="1">
              <a:lnSpc>
                <a:spcPts val="3000"/>
              </a:lnSpc>
              <a:spcAft>
                <a:spcPts val="800"/>
              </a:spcAft>
              <a:buFont typeface="Arial" pitchFamily="34" charset="0"/>
              <a:buChar char="•"/>
              <a:tabLst>
                <a:tab pos="266700" algn="l"/>
              </a:tabLst>
              <a:defRPr/>
            </a:pPr>
            <a:r>
              <a:rPr lang="de-DE" altLang="de-DE" sz="1600" dirty="0" smtClean="0">
                <a:latin typeface="Arial Narrow" pitchFamily="34" charset="0"/>
              </a:rPr>
              <a:t>Riverside </a:t>
            </a:r>
            <a:r>
              <a:rPr lang="de-DE" altLang="de-DE" sz="1600" dirty="0">
                <a:latin typeface="Arial Narrow" pitchFamily="34" charset="0"/>
              </a:rPr>
              <a:t>Campus, </a:t>
            </a:r>
            <a:r>
              <a:rPr lang="de-DE" altLang="de-DE" sz="1600" dirty="0" smtClean="0">
                <a:latin typeface="Arial Narrow" pitchFamily="34" charset="0"/>
              </a:rPr>
              <a:t>Hünenberg</a:t>
            </a:r>
          </a:p>
          <a:p>
            <a:pPr marL="358775" lvl="1" indent="-358775" eaLnBrk="1" hangingPunct="1">
              <a:lnSpc>
                <a:spcPts val="3000"/>
              </a:lnSpc>
              <a:spcAft>
                <a:spcPts val="800"/>
              </a:spcAft>
              <a:buFont typeface="Arial" pitchFamily="34" charset="0"/>
              <a:buChar char="•"/>
              <a:tabLst>
                <a:tab pos="266700" algn="l"/>
              </a:tabLst>
              <a:defRPr/>
            </a:pPr>
            <a:r>
              <a:rPr lang="de-DE" altLang="de-DE" sz="2000" dirty="0" smtClean="0">
                <a:latin typeface="Arial Narrow" pitchFamily="34" charset="0"/>
              </a:rPr>
              <a:t>Institut </a:t>
            </a:r>
            <a:r>
              <a:rPr lang="de-DE" altLang="de-DE" sz="2000" dirty="0">
                <a:latin typeface="Arial Narrow" pitchFamily="34" charset="0"/>
              </a:rPr>
              <a:t>Montana, Zug/</a:t>
            </a:r>
            <a:r>
              <a:rPr lang="de-DE" altLang="de-DE" sz="2000" dirty="0" err="1">
                <a:latin typeface="Arial Narrow" pitchFamily="34" charset="0"/>
              </a:rPr>
              <a:t>Zugerberg</a:t>
            </a:r>
            <a:r>
              <a:rPr lang="de-DE" altLang="de-DE" sz="2000" dirty="0">
                <a:latin typeface="Arial Narrow" pitchFamily="34" charset="0"/>
              </a:rPr>
              <a:t/>
            </a:r>
            <a:br>
              <a:rPr lang="de-DE" altLang="de-DE" sz="2000" dirty="0">
                <a:latin typeface="Arial Narrow" pitchFamily="34" charset="0"/>
              </a:rPr>
            </a:br>
            <a:r>
              <a:rPr lang="de-DE" altLang="de-DE" sz="2000" u="sng" dirty="0">
                <a:solidFill>
                  <a:srgbClr val="006FB5"/>
                </a:solidFill>
                <a:latin typeface="Arial Narrow" pitchFamily="34" charset="0"/>
              </a:rPr>
              <a:t>www.montana-zug.ch</a:t>
            </a:r>
          </a:p>
          <a:p>
            <a:pPr marL="7938" lvl="1" indent="0">
              <a:buFont typeface="Arial" pitchFamily="34" charset="0"/>
              <a:buNone/>
              <a:tabLst>
                <a:tab pos="361950" algn="l"/>
              </a:tabLst>
              <a:defRPr/>
            </a:pPr>
            <a:endParaRPr lang="de-CH" altLang="de-DE" sz="2000" kern="0" dirty="0" smtClean="0">
              <a:latin typeface="Arial Narrow" pitchFamily="34" charset="0"/>
            </a:endParaRPr>
          </a:p>
          <a:p>
            <a:pPr marL="0" indent="0">
              <a:tabLst>
                <a:tab pos="361950" algn="l"/>
              </a:tabLst>
              <a:defRPr/>
            </a:pPr>
            <a:endParaRPr lang="en-GB" altLang="de-DE" sz="2400" kern="0" dirty="0" smtClean="0">
              <a:latin typeface="Arial Narrow" pitchFamily="34" charset="0"/>
            </a:endParaRPr>
          </a:p>
        </p:txBody>
      </p:sp>
      <p:sp>
        <p:nvSpPr>
          <p:cNvPr id="143366" name="Rectangle 3"/>
          <p:cNvSpPr txBox="1">
            <a:spLocks noChangeArrowheads="1"/>
          </p:cNvSpPr>
          <p:nvPr/>
        </p:nvSpPr>
        <p:spPr bwMode="auto">
          <a:xfrm>
            <a:off x="4678363" y="1668463"/>
            <a:ext cx="4484687" cy="42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eaLnBrk="0" hangingPunct="0">
              <a:lnSpc>
                <a:spcPts val="3600"/>
              </a:lnSpc>
              <a:buFont typeface="Arial" pitchFamily="34" charset="0"/>
              <a:tabLst>
                <a:tab pos="266700" algn="l"/>
              </a:tabLst>
              <a:defRPr sz="3000">
                <a:solidFill>
                  <a:schemeClr val="tx1"/>
                </a:solidFill>
                <a:latin typeface="Arial" pitchFamily="34" charset="0"/>
              </a:defRPr>
            </a:lvl1pPr>
            <a:lvl2pPr marL="350838" indent="-342900" eaLnBrk="0" hangingPunct="0">
              <a:lnSpc>
                <a:spcPts val="3600"/>
              </a:lnSpc>
              <a:buFont typeface="Arial" pitchFamily="34" charset="0"/>
              <a:buChar char="–"/>
              <a:tabLst>
                <a:tab pos="266700" algn="l"/>
              </a:tabLst>
              <a:defRPr sz="3000">
                <a:solidFill>
                  <a:schemeClr val="tx1"/>
                </a:solidFill>
                <a:latin typeface="Arial" pitchFamily="34" charset="0"/>
              </a:defRPr>
            </a:lvl2pPr>
            <a:lvl3pPr marL="712788" indent="-360363" eaLnBrk="0" hangingPunct="0">
              <a:lnSpc>
                <a:spcPts val="3100"/>
              </a:lnSpc>
              <a:buFont typeface="Arial" pitchFamily="34" charset="0"/>
              <a:buChar char="–"/>
              <a:tabLst>
                <a:tab pos="266700" algn="l"/>
              </a:tabLst>
              <a:defRPr sz="2600">
                <a:solidFill>
                  <a:schemeClr val="tx1"/>
                </a:solidFill>
                <a:latin typeface="Arial" pitchFamily="34" charset="0"/>
              </a:defRPr>
            </a:lvl3pPr>
            <a:lvl4pPr marL="1000125" indent="-285750" eaLnBrk="0" hangingPunct="0">
              <a:lnSpc>
                <a:spcPts val="2800"/>
              </a:lnSpc>
              <a:buFont typeface="Arial" pitchFamily="34" charset="0"/>
              <a:buChar char="–"/>
              <a:tabLst>
                <a:tab pos="266700" algn="l"/>
              </a:tabLst>
              <a:defRPr sz="2200">
                <a:solidFill>
                  <a:schemeClr val="tx1"/>
                </a:solidFill>
                <a:latin typeface="Arial" pitchFamily="34" charset="0"/>
              </a:defRPr>
            </a:lvl4pPr>
            <a:lvl5pPr marL="1265238" indent="-263525" eaLnBrk="0" hangingPunct="0">
              <a:lnSpc>
                <a:spcPts val="2800"/>
              </a:lnSpc>
              <a:buFont typeface="Arial" pitchFamily="34" charset="0"/>
              <a:buChar char="–"/>
              <a:tabLst>
                <a:tab pos="266700" algn="l"/>
              </a:tabLst>
              <a:defRPr sz="2200">
                <a:solidFill>
                  <a:schemeClr val="tx1"/>
                </a:solidFill>
                <a:latin typeface="Arial" pitchFamily="34" charset="0"/>
              </a:defRPr>
            </a:lvl5pPr>
            <a:lvl6pPr marL="1722438" indent="-263525" eaLnBrk="0" fontAlgn="base" hangingPunct="0">
              <a:lnSpc>
                <a:spcPts val="2800"/>
              </a:lnSpc>
              <a:spcBef>
                <a:spcPct val="0"/>
              </a:spcBef>
              <a:spcAft>
                <a:spcPct val="0"/>
              </a:spcAft>
              <a:buFont typeface="Arial" pitchFamily="34" charset="0"/>
              <a:buChar char="–"/>
              <a:tabLst>
                <a:tab pos="266700" algn="l"/>
              </a:tabLst>
              <a:defRPr sz="2200">
                <a:solidFill>
                  <a:schemeClr val="tx1"/>
                </a:solidFill>
                <a:latin typeface="Arial" pitchFamily="34" charset="0"/>
              </a:defRPr>
            </a:lvl6pPr>
            <a:lvl7pPr marL="2179638" indent="-263525" eaLnBrk="0" fontAlgn="base" hangingPunct="0">
              <a:lnSpc>
                <a:spcPts val="2800"/>
              </a:lnSpc>
              <a:spcBef>
                <a:spcPct val="0"/>
              </a:spcBef>
              <a:spcAft>
                <a:spcPct val="0"/>
              </a:spcAft>
              <a:buFont typeface="Arial" pitchFamily="34" charset="0"/>
              <a:buChar char="–"/>
              <a:tabLst>
                <a:tab pos="266700" algn="l"/>
              </a:tabLst>
              <a:defRPr sz="2200">
                <a:solidFill>
                  <a:schemeClr val="tx1"/>
                </a:solidFill>
                <a:latin typeface="Arial" pitchFamily="34" charset="0"/>
              </a:defRPr>
            </a:lvl7pPr>
            <a:lvl8pPr marL="2636838" indent="-263525" eaLnBrk="0" fontAlgn="base" hangingPunct="0">
              <a:lnSpc>
                <a:spcPts val="2800"/>
              </a:lnSpc>
              <a:spcBef>
                <a:spcPct val="0"/>
              </a:spcBef>
              <a:spcAft>
                <a:spcPct val="0"/>
              </a:spcAft>
              <a:buFont typeface="Arial" pitchFamily="34" charset="0"/>
              <a:buChar char="–"/>
              <a:tabLst>
                <a:tab pos="266700" algn="l"/>
              </a:tabLst>
              <a:defRPr sz="2200">
                <a:solidFill>
                  <a:schemeClr val="tx1"/>
                </a:solidFill>
                <a:latin typeface="Arial" pitchFamily="34" charset="0"/>
              </a:defRPr>
            </a:lvl8pPr>
            <a:lvl9pPr marL="3094038" indent="-263525" eaLnBrk="0" fontAlgn="base" hangingPunct="0">
              <a:lnSpc>
                <a:spcPts val="2800"/>
              </a:lnSpc>
              <a:spcBef>
                <a:spcPct val="0"/>
              </a:spcBef>
              <a:spcAft>
                <a:spcPct val="0"/>
              </a:spcAft>
              <a:buFont typeface="Arial" pitchFamily="34" charset="0"/>
              <a:buChar char="–"/>
              <a:tabLst>
                <a:tab pos="266700" algn="l"/>
              </a:tabLst>
              <a:defRPr sz="2200">
                <a:solidFill>
                  <a:schemeClr val="tx1"/>
                </a:solidFill>
                <a:latin typeface="Arial" pitchFamily="34" charset="0"/>
              </a:defRPr>
            </a:lvl9pPr>
          </a:lstStyle>
          <a:p>
            <a:pPr lvl="1" eaLnBrk="1" hangingPunct="1">
              <a:lnSpc>
                <a:spcPts val="3000"/>
              </a:lnSpc>
              <a:spcAft>
                <a:spcPts val="800"/>
              </a:spcAft>
              <a:buFont typeface="Arial" pitchFamily="34" charset="0"/>
              <a:buChar char="•"/>
            </a:pPr>
            <a:r>
              <a:rPr lang="de-DE" altLang="de-DE" sz="2000" dirty="0" smtClean="0">
                <a:latin typeface="Arial Narrow" pitchFamily="34" charset="0"/>
              </a:rPr>
              <a:t>SIS </a:t>
            </a:r>
            <a:r>
              <a:rPr lang="de-DE" altLang="de-DE" sz="2000" dirty="0">
                <a:latin typeface="Arial Narrow" pitchFamily="34" charset="0"/>
              </a:rPr>
              <a:t>Swiss International School, </a:t>
            </a:r>
            <a:r>
              <a:rPr lang="de-DE" altLang="de-DE" sz="2000" dirty="0" err="1">
                <a:latin typeface="Arial Narrow" pitchFamily="34" charset="0"/>
              </a:rPr>
              <a:t>Rotkreuz</a:t>
            </a:r>
            <a:r>
              <a:rPr lang="de-DE" altLang="de-DE" sz="2000" dirty="0">
                <a:latin typeface="Arial Narrow" pitchFamily="34" charset="0"/>
              </a:rPr>
              <a:t> </a:t>
            </a:r>
            <a:br>
              <a:rPr lang="de-DE" altLang="de-DE" sz="2000" dirty="0">
                <a:latin typeface="Arial Narrow" pitchFamily="34" charset="0"/>
              </a:rPr>
            </a:br>
            <a:r>
              <a:rPr lang="de-DE" altLang="de-DE" sz="2000" dirty="0">
                <a:latin typeface="Arial Narrow" pitchFamily="34" charset="0"/>
                <a:hlinkClick r:id="rId4"/>
              </a:rPr>
              <a:t>www.swissinternationalschool.ch</a:t>
            </a:r>
            <a:r>
              <a:rPr lang="de-DE" altLang="de-DE" sz="2000" dirty="0">
                <a:latin typeface="Arial Narrow" pitchFamily="34" charset="0"/>
              </a:rPr>
              <a:t> </a:t>
            </a:r>
          </a:p>
          <a:p>
            <a:pPr lvl="1" eaLnBrk="1" hangingPunct="1">
              <a:lnSpc>
                <a:spcPts val="3000"/>
              </a:lnSpc>
              <a:spcAft>
                <a:spcPts val="800"/>
              </a:spcAft>
              <a:buFont typeface="Arial" pitchFamily="34" charset="0"/>
              <a:buChar char="•"/>
            </a:pPr>
            <a:r>
              <a:rPr lang="de-DE" altLang="de-DE" sz="2000" dirty="0" err="1">
                <a:latin typeface="Arial Narrow" pitchFamily="34" charset="0"/>
              </a:rPr>
              <a:t>Four</a:t>
            </a:r>
            <a:r>
              <a:rPr lang="de-DE" altLang="de-DE" sz="2000" dirty="0">
                <a:latin typeface="Arial Narrow" pitchFamily="34" charset="0"/>
              </a:rPr>
              <a:t> </a:t>
            </a:r>
            <a:r>
              <a:rPr lang="de-DE" altLang="de-DE" sz="2000" dirty="0" err="1">
                <a:latin typeface="Arial Narrow" pitchFamily="34" charset="0"/>
              </a:rPr>
              <a:t>Forest</a:t>
            </a:r>
            <a:r>
              <a:rPr lang="de-DE" altLang="de-DE" sz="2000" dirty="0">
                <a:latin typeface="Arial Narrow" pitchFamily="34" charset="0"/>
              </a:rPr>
              <a:t> Bilingual International School, Cham </a:t>
            </a:r>
            <a:br>
              <a:rPr lang="de-DE" altLang="de-DE" sz="2000" dirty="0">
                <a:latin typeface="Arial Narrow" pitchFamily="34" charset="0"/>
              </a:rPr>
            </a:br>
            <a:r>
              <a:rPr lang="de-DE" altLang="de-DE" sz="2000" u="sng" dirty="0">
                <a:solidFill>
                  <a:srgbClr val="4093C8"/>
                </a:solidFill>
                <a:latin typeface="Arial Narrow" pitchFamily="34" charset="0"/>
              </a:rPr>
              <a:t>www.four-forestschool.ch</a:t>
            </a:r>
            <a:r>
              <a:rPr lang="de-DE" altLang="de-DE" sz="2000" dirty="0">
                <a:latin typeface="Arial Narrow" pitchFamily="34" charset="0"/>
              </a:rPr>
              <a:t>  </a:t>
            </a:r>
            <a:endParaRPr lang="de-DE" altLang="de-DE" sz="2000" dirty="0" smtClean="0">
              <a:latin typeface="Arial Narrow" pitchFamily="34" charset="0"/>
            </a:endParaRPr>
          </a:p>
          <a:p>
            <a:pPr lvl="1" eaLnBrk="1" hangingPunct="1">
              <a:lnSpc>
                <a:spcPts val="3000"/>
              </a:lnSpc>
              <a:spcAft>
                <a:spcPts val="800"/>
              </a:spcAft>
              <a:buFont typeface="Arial" pitchFamily="34" charset="0"/>
              <a:buChar char="•"/>
            </a:pPr>
            <a:r>
              <a:rPr lang="de-DE" altLang="de-DE" sz="2000" dirty="0">
                <a:latin typeface="Arial Narrow" pitchFamily="34" charset="0"/>
              </a:rPr>
              <a:t>International School </a:t>
            </a:r>
            <a:r>
              <a:rPr lang="de-DE" altLang="de-DE" sz="2000" dirty="0" err="1">
                <a:latin typeface="Arial Narrow" pitchFamily="34" charset="0"/>
              </a:rPr>
              <a:t>of</a:t>
            </a:r>
            <a:r>
              <a:rPr lang="de-DE" altLang="de-DE" sz="2000" dirty="0">
                <a:latin typeface="Arial Narrow" pitchFamily="34" charset="0"/>
              </a:rPr>
              <a:t> Central    </a:t>
            </a:r>
            <a:r>
              <a:rPr lang="de-DE" altLang="de-DE" sz="2000" dirty="0" err="1">
                <a:latin typeface="Arial Narrow" pitchFamily="34" charset="0"/>
              </a:rPr>
              <a:t>Switzerland</a:t>
            </a:r>
            <a:r>
              <a:rPr lang="de-DE" altLang="de-DE" sz="2000" dirty="0">
                <a:latin typeface="Arial Narrow" pitchFamily="34" charset="0"/>
              </a:rPr>
              <a:t>, Cham</a:t>
            </a:r>
            <a:br>
              <a:rPr lang="de-DE" altLang="de-DE" sz="2000" dirty="0">
                <a:latin typeface="Arial Narrow" pitchFamily="34" charset="0"/>
              </a:rPr>
            </a:br>
            <a:r>
              <a:rPr lang="de-DE" altLang="de-DE" sz="2000" u="sng" dirty="0">
                <a:solidFill>
                  <a:srgbClr val="006FB5"/>
                </a:solidFill>
                <a:latin typeface="Arial Narrow" pitchFamily="34" charset="0"/>
                <a:hlinkClick r:id="rId5"/>
              </a:rPr>
              <a:t>www.isocs.ch</a:t>
            </a:r>
            <a:endParaRPr lang="de-DE" altLang="de-DE" sz="2000" u="sng" dirty="0">
              <a:solidFill>
                <a:srgbClr val="006FB5"/>
              </a:solidFill>
              <a:latin typeface="Arial Narrow" pitchFamily="34" charset="0"/>
            </a:endParaRPr>
          </a:p>
          <a:p>
            <a:pPr lvl="1" eaLnBrk="1" hangingPunct="1">
              <a:lnSpc>
                <a:spcPts val="3000"/>
              </a:lnSpc>
              <a:spcAft>
                <a:spcPts val="800"/>
              </a:spcAft>
              <a:buFont typeface="Arial" pitchFamily="34" charset="0"/>
              <a:buChar char="•"/>
            </a:pPr>
            <a:endParaRPr lang="de-DE" altLang="de-DE" sz="2000" dirty="0">
              <a:latin typeface="Arial Narrow" pitchFamily="34" charset="0"/>
            </a:endParaRPr>
          </a:p>
        </p:txBody>
      </p:sp>
    </p:spTree>
    <p:extLst>
      <p:ext uri="{BB962C8B-B14F-4D97-AF65-F5344CB8AC3E}">
        <p14:creationId xmlns:p14="http://schemas.microsoft.com/office/powerpoint/2010/main" val="579940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4"/>
          <p:cNvSpPr>
            <a:spLocks noGrp="1" noChangeArrowheads="1"/>
          </p:cNvSpPr>
          <p:nvPr>
            <p:ph idx="1"/>
          </p:nvPr>
        </p:nvSpPr>
        <p:spPr>
          <a:xfrm>
            <a:off x="1241630" y="1493785"/>
            <a:ext cx="8605838" cy="4824413"/>
          </a:xfrm>
        </p:spPr>
        <p:txBody>
          <a:bodyPr/>
          <a:lstStyle/>
          <a:p>
            <a:pPr lvl="1" eaLnBrk="1" hangingPunct="1">
              <a:lnSpc>
                <a:spcPts val="3000"/>
              </a:lnSpc>
              <a:spcAft>
                <a:spcPct val="25000"/>
              </a:spcAft>
              <a:buFont typeface="Arial" pitchFamily="34" charset="0"/>
              <a:buChar char="•"/>
              <a:tabLst>
                <a:tab pos="266700" algn="l"/>
              </a:tabLst>
              <a:defRPr/>
            </a:pPr>
            <a:r>
              <a:rPr lang="en-US" altLang="de-DE" sz="2000" dirty="0" err="1" smtClean="0">
                <a:latin typeface="Arial Narrow" pitchFamily="34" charset="0"/>
              </a:rPr>
              <a:t>Zuger</a:t>
            </a:r>
            <a:r>
              <a:rPr lang="en-US" altLang="de-DE" sz="2000" dirty="0" smtClean="0">
                <a:latin typeface="Arial Narrow" pitchFamily="34" charset="0"/>
              </a:rPr>
              <a:t> </a:t>
            </a:r>
            <a:r>
              <a:rPr lang="en-US" altLang="de-DE" sz="2000" dirty="0" err="1" smtClean="0">
                <a:latin typeface="Arial Narrow" pitchFamily="34" charset="0"/>
              </a:rPr>
              <a:t>Kantonsspital</a:t>
            </a:r>
            <a:r>
              <a:rPr lang="en-US" altLang="de-DE" sz="2000" dirty="0" smtClean="0">
                <a:latin typeface="Arial Narrow" pitchFamily="34" charset="0"/>
              </a:rPr>
              <a:t> in </a:t>
            </a:r>
            <a:r>
              <a:rPr lang="en-US" altLang="de-DE" sz="2000" dirty="0" err="1" smtClean="0">
                <a:latin typeface="Arial Narrow" pitchFamily="34" charset="0"/>
              </a:rPr>
              <a:t>Baar</a:t>
            </a:r>
            <a:r>
              <a:rPr lang="en-US" altLang="de-DE" sz="2000" dirty="0" smtClean="0">
                <a:latin typeface="Arial Narrow" pitchFamily="34" charset="0"/>
              </a:rPr>
              <a:t> </a:t>
            </a:r>
          </a:p>
          <a:p>
            <a:pPr lvl="1" eaLnBrk="1" hangingPunct="1">
              <a:lnSpc>
                <a:spcPts val="3000"/>
              </a:lnSpc>
              <a:spcAft>
                <a:spcPct val="25000"/>
              </a:spcAft>
              <a:buFont typeface="Arial" pitchFamily="34" charset="0"/>
              <a:buChar char="•"/>
              <a:tabLst>
                <a:tab pos="266700" algn="l"/>
              </a:tabLst>
              <a:defRPr/>
            </a:pPr>
            <a:r>
              <a:rPr lang="en-US" altLang="de-DE" sz="2000" dirty="0" err="1" smtClean="0">
                <a:latin typeface="Arial Narrow" pitchFamily="34" charset="0"/>
              </a:rPr>
              <a:t>Pflegezentren</a:t>
            </a:r>
            <a:r>
              <a:rPr lang="en-US" altLang="de-DE" sz="2000" dirty="0" smtClean="0">
                <a:latin typeface="Arial Narrow" pitchFamily="34" charset="0"/>
              </a:rPr>
              <a:t> </a:t>
            </a:r>
          </a:p>
          <a:p>
            <a:pPr lvl="1" eaLnBrk="1" hangingPunct="1">
              <a:lnSpc>
                <a:spcPts val="3000"/>
              </a:lnSpc>
              <a:spcAft>
                <a:spcPct val="25000"/>
              </a:spcAft>
              <a:buFont typeface="Arial" pitchFamily="34" charset="0"/>
              <a:buChar char="•"/>
              <a:tabLst>
                <a:tab pos="266700" algn="l"/>
              </a:tabLst>
              <a:defRPr/>
            </a:pPr>
            <a:r>
              <a:rPr lang="en-US" altLang="de-DE" sz="2000" dirty="0" err="1" smtClean="0">
                <a:latin typeface="Arial Narrow" pitchFamily="34" charset="0"/>
              </a:rPr>
              <a:t>Privatklinik</a:t>
            </a:r>
            <a:r>
              <a:rPr lang="en-US" altLang="de-DE" sz="2000" dirty="0" smtClean="0">
                <a:latin typeface="Arial Narrow" pitchFamily="34" charset="0"/>
              </a:rPr>
              <a:t> St. Andreas Cham (</a:t>
            </a:r>
            <a:r>
              <a:rPr lang="en-US" altLang="de-DE" sz="2000" dirty="0" err="1" smtClean="0">
                <a:latin typeface="Arial Narrow" pitchFamily="34" charset="0"/>
              </a:rPr>
              <a:t>Hirslanden</a:t>
            </a:r>
            <a:r>
              <a:rPr lang="en-US" altLang="de-DE" sz="2000" dirty="0" smtClean="0">
                <a:latin typeface="Arial Narrow" pitchFamily="34" charset="0"/>
              </a:rPr>
              <a:t> Group)	</a:t>
            </a:r>
          </a:p>
          <a:p>
            <a:pPr lvl="1" eaLnBrk="1" hangingPunct="1">
              <a:lnSpc>
                <a:spcPts val="3000"/>
              </a:lnSpc>
              <a:spcAft>
                <a:spcPct val="25000"/>
              </a:spcAft>
              <a:buFont typeface="Arial" pitchFamily="34" charset="0"/>
              <a:buChar char="•"/>
              <a:tabLst>
                <a:tab pos="266700" algn="l"/>
              </a:tabLst>
              <a:defRPr/>
            </a:pPr>
            <a:r>
              <a:rPr lang="en-US" altLang="de-DE" sz="2000" dirty="0" err="1" smtClean="0">
                <a:latin typeface="Arial Narrow" pitchFamily="34" charset="0"/>
              </a:rPr>
              <a:t>Ausgebaute</a:t>
            </a:r>
            <a:r>
              <a:rPr lang="en-US" altLang="de-DE" sz="2000" dirty="0" smtClean="0">
                <a:latin typeface="Arial Narrow" pitchFamily="34" charset="0"/>
              </a:rPr>
              <a:t> </a:t>
            </a:r>
            <a:r>
              <a:rPr lang="en-US" altLang="de-DE" sz="2000" dirty="0" err="1" smtClean="0">
                <a:latin typeface="Arial Narrow" pitchFamily="34" charset="0"/>
              </a:rPr>
              <a:t>spitalexterne</a:t>
            </a:r>
            <a:r>
              <a:rPr lang="en-US" altLang="de-DE" sz="2000" dirty="0" smtClean="0">
                <a:latin typeface="Arial Narrow" pitchFamily="34" charset="0"/>
              </a:rPr>
              <a:t> </a:t>
            </a:r>
            <a:r>
              <a:rPr lang="en-US" altLang="de-DE" sz="2000" dirty="0" err="1" smtClean="0">
                <a:latin typeface="Arial Narrow" pitchFamily="34" charset="0"/>
              </a:rPr>
              <a:t>Krankenpflege</a:t>
            </a:r>
            <a:r>
              <a:rPr lang="en-US" altLang="de-DE" sz="2000" dirty="0" smtClean="0">
                <a:latin typeface="Arial Narrow" pitchFamily="34" charset="0"/>
              </a:rPr>
              <a:t> (</a:t>
            </a:r>
            <a:r>
              <a:rPr lang="en-US" altLang="de-DE" sz="2000" dirty="0" err="1" smtClean="0">
                <a:latin typeface="Arial Narrow" pitchFamily="34" charset="0"/>
              </a:rPr>
              <a:t>Spitex</a:t>
            </a:r>
            <a:r>
              <a:rPr lang="en-US" altLang="de-DE" sz="2000" dirty="0" smtClean="0">
                <a:latin typeface="Arial Narrow" pitchFamily="34" charset="0"/>
              </a:rPr>
              <a:t>)</a:t>
            </a:r>
          </a:p>
          <a:p>
            <a:pPr lvl="1" eaLnBrk="1" hangingPunct="1">
              <a:lnSpc>
                <a:spcPts val="3000"/>
              </a:lnSpc>
              <a:spcAft>
                <a:spcPct val="25000"/>
              </a:spcAft>
              <a:buFont typeface="Arial" pitchFamily="34" charset="0"/>
              <a:buChar char="•"/>
              <a:tabLst>
                <a:tab pos="266700" algn="l"/>
              </a:tabLst>
              <a:defRPr/>
            </a:pPr>
            <a:r>
              <a:rPr lang="en-US" altLang="de-DE" sz="2000" dirty="0" err="1" smtClean="0">
                <a:latin typeface="Arial Narrow" pitchFamily="34" charset="0"/>
              </a:rPr>
              <a:t>Weitere</a:t>
            </a:r>
            <a:r>
              <a:rPr lang="en-US" altLang="de-DE" sz="2000" dirty="0" smtClean="0">
                <a:latin typeface="Arial Narrow" pitchFamily="34" charset="0"/>
              </a:rPr>
              <a:t> </a:t>
            </a:r>
            <a:r>
              <a:rPr lang="en-US" altLang="de-DE" sz="2000" dirty="0" err="1" smtClean="0">
                <a:latin typeface="Arial Narrow" pitchFamily="34" charset="0"/>
              </a:rPr>
              <a:t>Spitäler</a:t>
            </a:r>
            <a:r>
              <a:rPr lang="en-US" altLang="de-DE" sz="2000" dirty="0" smtClean="0">
                <a:latin typeface="Arial Narrow" pitchFamily="34" charset="0"/>
              </a:rPr>
              <a:t> in der </a:t>
            </a:r>
            <a:r>
              <a:rPr lang="en-US" altLang="de-DE" sz="2000" dirty="0" err="1" smtClean="0">
                <a:latin typeface="Arial Narrow" pitchFamily="34" charset="0"/>
              </a:rPr>
              <a:t>Umgebung</a:t>
            </a:r>
            <a:r>
              <a:rPr lang="en-US" altLang="de-DE" sz="2000" dirty="0" smtClean="0">
                <a:latin typeface="Arial Narrow" pitchFamily="34" charset="0"/>
              </a:rPr>
              <a:t> Zürich und Luzern</a:t>
            </a:r>
          </a:p>
          <a:p>
            <a:pPr marL="1588" lvl="1" indent="261938" eaLnBrk="1" hangingPunct="1">
              <a:lnSpc>
                <a:spcPct val="100000"/>
              </a:lnSpc>
              <a:spcAft>
                <a:spcPct val="25000"/>
              </a:spcAft>
              <a:buFontTx/>
              <a:buChar char="-"/>
              <a:tabLst>
                <a:tab pos="266700" algn="l"/>
              </a:tabLst>
              <a:defRPr/>
            </a:pPr>
            <a:endParaRPr lang="en-US" altLang="de-DE" sz="2000" dirty="0" smtClean="0">
              <a:latin typeface="Arial Narrow" pitchFamily="34" charset="0"/>
            </a:endParaRPr>
          </a:p>
        </p:txBody>
      </p:sp>
      <p:sp>
        <p:nvSpPr>
          <p:cNvPr id="144387"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Page </a:t>
            </a:r>
            <a:fld id="{7698E177-CD28-4721-9E69-228427F45772}" type="slidenum">
              <a:rPr lang="de-CH" altLang="de-DE" sz="900" smtClean="0">
                <a:latin typeface="Arial Narrow" pitchFamily="34" charset="0"/>
              </a:rPr>
              <a:pPr eaLnBrk="1" hangingPunct="1">
                <a:lnSpc>
                  <a:spcPts val="1200"/>
                </a:lnSpc>
                <a:buFontTx/>
                <a:buNone/>
              </a:pPr>
              <a:t>27</a:t>
            </a:fld>
            <a:endParaRPr lang="de-CH" altLang="de-DE" sz="900" smtClean="0">
              <a:latin typeface="Arial Narrow" pitchFamily="34" charset="0"/>
            </a:endParaRPr>
          </a:p>
        </p:txBody>
      </p:sp>
      <p:pic>
        <p:nvPicPr>
          <p:cNvPr id="144388" name="Picture 7" descr="\\0000osnt02.msworld.zg.ch\Home2\HAFL\desktop\Gebaeude_aussen_mit_Beschriftung_300.jpg"/>
          <p:cNvPicPr>
            <a:picLocks noChangeAspect="1" noChangeArrowheads="1"/>
          </p:cNvPicPr>
          <p:nvPr/>
        </p:nvPicPr>
        <p:blipFill>
          <a:blip r:embed="rId2" cstate="print">
            <a:extLst>
              <a:ext uri="{28A0092B-C50C-407E-A947-70E740481C1C}">
                <a14:useLocalDpi xmlns:a14="http://schemas.microsoft.com/office/drawing/2010/main" val="0"/>
              </a:ext>
            </a:extLst>
          </a:blip>
          <a:srcRect t="26724" b="18172"/>
          <a:stretch>
            <a:fillRect/>
          </a:stretch>
        </p:blipFill>
        <p:spPr bwMode="auto">
          <a:xfrm>
            <a:off x="0" y="4014788"/>
            <a:ext cx="914400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Gesundheitswesen</a:t>
            </a:r>
          </a:p>
        </p:txBody>
      </p:sp>
    </p:spTree>
    <p:extLst>
      <p:ext uri="{BB962C8B-B14F-4D97-AF65-F5344CB8AC3E}">
        <p14:creationId xmlns:p14="http://schemas.microsoft.com/office/powerpoint/2010/main" val="2087845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Freeform 2"/>
          <p:cNvSpPr>
            <a:spLocks/>
          </p:cNvSpPr>
          <p:nvPr/>
        </p:nvSpPr>
        <p:spPr bwMode="auto">
          <a:xfrm>
            <a:off x="5538788" y="2300288"/>
            <a:ext cx="1597025" cy="2324100"/>
          </a:xfrm>
          <a:custGeom>
            <a:avLst/>
            <a:gdLst>
              <a:gd name="T0" fmla="*/ 2147483647 w 1501"/>
              <a:gd name="T1" fmla="*/ 2147483647 h 1999"/>
              <a:gd name="T2" fmla="*/ 2147483647 w 1501"/>
              <a:gd name="T3" fmla="*/ 2147483647 h 1999"/>
              <a:gd name="T4" fmla="*/ 2147483647 w 1501"/>
              <a:gd name="T5" fmla="*/ 2147483647 h 1999"/>
              <a:gd name="T6" fmla="*/ 2147483647 w 1501"/>
              <a:gd name="T7" fmla="*/ 2147483647 h 1999"/>
              <a:gd name="T8" fmla="*/ 2147483647 w 1501"/>
              <a:gd name="T9" fmla="*/ 2147483647 h 1999"/>
              <a:gd name="T10" fmla="*/ 2147483647 w 1501"/>
              <a:gd name="T11" fmla="*/ 2147483647 h 1999"/>
              <a:gd name="T12" fmla="*/ 2147483647 w 1501"/>
              <a:gd name="T13" fmla="*/ 2147483647 h 1999"/>
              <a:gd name="T14" fmla="*/ 2147483647 w 1501"/>
              <a:gd name="T15" fmla="*/ 2147483647 h 1999"/>
              <a:gd name="T16" fmla="*/ 2147483647 w 1501"/>
              <a:gd name="T17" fmla="*/ 2147483647 h 1999"/>
              <a:gd name="T18" fmla="*/ 2147483647 w 1501"/>
              <a:gd name="T19" fmla="*/ 2147483647 h 1999"/>
              <a:gd name="T20" fmla="*/ 2147483647 w 1501"/>
              <a:gd name="T21" fmla="*/ 2147483647 h 1999"/>
              <a:gd name="T22" fmla="*/ 2147483647 w 1501"/>
              <a:gd name="T23" fmla="*/ 2147483647 h 1999"/>
              <a:gd name="T24" fmla="*/ 2147483647 w 1501"/>
              <a:gd name="T25" fmla="*/ 2147483647 h 1999"/>
              <a:gd name="T26" fmla="*/ 2147483647 w 1501"/>
              <a:gd name="T27" fmla="*/ 2147483647 h 1999"/>
              <a:gd name="T28" fmla="*/ 2147483647 w 1501"/>
              <a:gd name="T29" fmla="*/ 2147483647 h 1999"/>
              <a:gd name="T30" fmla="*/ 2147483647 w 1501"/>
              <a:gd name="T31" fmla="*/ 2147483647 h 1999"/>
              <a:gd name="T32" fmla="*/ 2147483647 w 1501"/>
              <a:gd name="T33" fmla="*/ 2147483647 h 1999"/>
              <a:gd name="T34" fmla="*/ 2147483647 w 1501"/>
              <a:gd name="T35" fmla="*/ 2147483647 h 1999"/>
              <a:gd name="T36" fmla="*/ 2147483647 w 1501"/>
              <a:gd name="T37" fmla="*/ 2147483647 h 1999"/>
              <a:gd name="T38" fmla="*/ 2147483647 w 1501"/>
              <a:gd name="T39" fmla="*/ 2147483647 h 1999"/>
              <a:gd name="T40" fmla="*/ 2147483647 w 1501"/>
              <a:gd name="T41" fmla="*/ 2147483647 h 1999"/>
              <a:gd name="T42" fmla="*/ 2147483647 w 1501"/>
              <a:gd name="T43" fmla="*/ 2147483647 h 1999"/>
              <a:gd name="T44" fmla="*/ 2147483647 w 1501"/>
              <a:gd name="T45" fmla="*/ 2147483647 h 1999"/>
              <a:gd name="T46" fmla="*/ 2147483647 w 1501"/>
              <a:gd name="T47" fmla="*/ 2147483647 h 1999"/>
              <a:gd name="T48" fmla="*/ 2147483647 w 1501"/>
              <a:gd name="T49" fmla="*/ 2147483647 h 1999"/>
              <a:gd name="T50" fmla="*/ 2147483647 w 1501"/>
              <a:gd name="T51" fmla="*/ 2147483647 h 1999"/>
              <a:gd name="T52" fmla="*/ 2147483647 w 1501"/>
              <a:gd name="T53" fmla="*/ 2147483647 h 1999"/>
              <a:gd name="T54" fmla="*/ 2147483647 w 1501"/>
              <a:gd name="T55" fmla="*/ 2147483647 h 1999"/>
              <a:gd name="T56" fmla="*/ 2147483647 w 1501"/>
              <a:gd name="T57" fmla="*/ 2147483647 h 1999"/>
              <a:gd name="T58" fmla="*/ 2147483647 w 1501"/>
              <a:gd name="T59" fmla="*/ 2147483647 h 1999"/>
              <a:gd name="T60" fmla="*/ 2147483647 w 1501"/>
              <a:gd name="T61" fmla="*/ 2147483647 h 1999"/>
              <a:gd name="T62" fmla="*/ 2147483647 w 1501"/>
              <a:gd name="T63" fmla="*/ 2147483647 h 1999"/>
              <a:gd name="T64" fmla="*/ 2147483647 w 1501"/>
              <a:gd name="T65" fmla="*/ 2147483647 h 1999"/>
              <a:gd name="T66" fmla="*/ 2147483647 w 1501"/>
              <a:gd name="T67" fmla="*/ 2147483647 h 1999"/>
              <a:gd name="T68" fmla="*/ 2147483647 w 1501"/>
              <a:gd name="T69" fmla="*/ 2147483647 h 1999"/>
              <a:gd name="T70" fmla="*/ 2147483647 w 1501"/>
              <a:gd name="T71" fmla="*/ 2147483647 h 1999"/>
              <a:gd name="T72" fmla="*/ 2147483647 w 1501"/>
              <a:gd name="T73" fmla="*/ 2147483647 h 1999"/>
              <a:gd name="T74" fmla="*/ 2147483647 w 1501"/>
              <a:gd name="T75" fmla="*/ 2147483647 h 1999"/>
              <a:gd name="T76" fmla="*/ 2147483647 w 1501"/>
              <a:gd name="T77" fmla="*/ 2147483647 h 1999"/>
              <a:gd name="T78" fmla="*/ 2147483647 w 1501"/>
              <a:gd name="T79" fmla="*/ 2147483647 h 1999"/>
              <a:gd name="T80" fmla="*/ 2147483647 w 1501"/>
              <a:gd name="T81" fmla="*/ 2147483647 h 1999"/>
              <a:gd name="T82" fmla="*/ 2147483647 w 1501"/>
              <a:gd name="T83" fmla="*/ 2147483647 h 1999"/>
              <a:gd name="T84" fmla="*/ 2147483647 w 1501"/>
              <a:gd name="T85" fmla="*/ 2147483647 h 19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01" h="1999">
                <a:moveTo>
                  <a:pt x="9" y="606"/>
                </a:moveTo>
                <a:cubicBezTo>
                  <a:pt x="13" y="592"/>
                  <a:pt x="24" y="581"/>
                  <a:pt x="36" y="573"/>
                </a:cubicBezTo>
                <a:cubicBezTo>
                  <a:pt x="38" y="570"/>
                  <a:pt x="39" y="567"/>
                  <a:pt x="42" y="564"/>
                </a:cubicBezTo>
                <a:cubicBezTo>
                  <a:pt x="45" y="561"/>
                  <a:pt x="49" y="561"/>
                  <a:pt x="51" y="558"/>
                </a:cubicBezTo>
                <a:cubicBezTo>
                  <a:pt x="63" y="543"/>
                  <a:pt x="70" y="528"/>
                  <a:pt x="87" y="516"/>
                </a:cubicBezTo>
                <a:cubicBezTo>
                  <a:pt x="94" y="506"/>
                  <a:pt x="101" y="499"/>
                  <a:pt x="111" y="492"/>
                </a:cubicBezTo>
                <a:cubicBezTo>
                  <a:pt x="125" y="471"/>
                  <a:pt x="117" y="478"/>
                  <a:pt x="132" y="468"/>
                </a:cubicBezTo>
                <a:cubicBezTo>
                  <a:pt x="136" y="452"/>
                  <a:pt x="142" y="441"/>
                  <a:pt x="156" y="432"/>
                </a:cubicBezTo>
                <a:cubicBezTo>
                  <a:pt x="162" y="423"/>
                  <a:pt x="168" y="414"/>
                  <a:pt x="174" y="405"/>
                </a:cubicBezTo>
                <a:cubicBezTo>
                  <a:pt x="178" y="400"/>
                  <a:pt x="178" y="393"/>
                  <a:pt x="180" y="387"/>
                </a:cubicBezTo>
                <a:cubicBezTo>
                  <a:pt x="181" y="384"/>
                  <a:pt x="183" y="378"/>
                  <a:pt x="183" y="378"/>
                </a:cubicBezTo>
                <a:cubicBezTo>
                  <a:pt x="186" y="355"/>
                  <a:pt x="190" y="315"/>
                  <a:pt x="216" y="306"/>
                </a:cubicBezTo>
                <a:cubicBezTo>
                  <a:pt x="386" y="308"/>
                  <a:pt x="508" y="312"/>
                  <a:pt x="675" y="309"/>
                </a:cubicBezTo>
                <a:cubicBezTo>
                  <a:pt x="692" y="303"/>
                  <a:pt x="693" y="292"/>
                  <a:pt x="702" y="279"/>
                </a:cubicBezTo>
                <a:cubicBezTo>
                  <a:pt x="703" y="253"/>
                  <a:pt x="703" y="227"/>
                  <a:pt x="705" y="201"/>
                </a:cubicBezTo>
                <a:cubicBezTo>
                  <a:pt x="706" y="186"/>
                  <a:pt x="717" y="159"/>
                  <a:pt x="717" y="159"/>
                </a:cubicBezTo>
                <a:cubicBezTo>
                  <a:pt x="721" y="133"/>
                  <a:pt x="740" y="96"/>
                  <a:pt x="762" y="81"/>
                </a:cubicBezTo>
                <a:cubicBezTo>
                  <a:pt x="776" y="61"/>
                  <a:pt x="799" y="49"/>
                  <a:pt x="822" y="45"/>
                </a:cubicBezTo>
                <a:cubicBezTo>
                  <a:pt x="833" y="43"/>
                  <a:pt x="855" y="36"/>
                  <a:pt x="855" y="36"/>
                </a:cubicBezTo>
                <a:cubicBezTo>
                  <a:pt x="863" y="12"/>
                  <a:pt x="851" y="40"/>
                  <a:pt x="867" y="24"/>
                </a:cubicBezTo>
                <a:cubicBezTo>
                  <a:pt x="891" y="0"/>
                  <a:pt x="868" y="10"/>
                  <a:pt x="888" y="3"/>
                </a:cubicBezTo>
                <a:cubicBezTo>
                  <a:pt x="921" y="4"/>
                  <a:pt x="954" y="2"/>
                  <a:pt x="987" y="6"/>
                </a:cubicBezTo>
                <a:cubicBezTo>
                  <a:pt x="998" y="7"/>
                  <a:pt x="989" y="28"/>
                  <a:pt x="987" y="39"/>
                </a:cubicBezTo>
                <a:cubicBezTo>
                  <a:pt x="984" y="53"/>
                  <a:pt x="979" y="68"/>
                  <a:pt x="975" y="81"/>
                </a:cubicBezTo>
                <a:cubicBezTo>
                  <a:pt x="974" y="84"/>
                  <a:pt x="972" y="90"/>
                  <a:pt x="972" y="90"/>
                </a:cubicBezTo>
                <a:cubicBezTo>
                  <a:pt x="968" y="119"/>
                  <a:pt x="961" y="132"/>
                  <a:pt x="969" y="165"/>
                </a:cubicBezTo>
                <a:cubicBezTo>
                  <a:pt x="971" y="175"/>
                  <a:pt x="996" y="177"/>
                  <a:pt x="996" y="177"/>
                </a:cubicBezTo>
                <a:cubicBezTo>
                  <a:pt x="1006" y="187"/>
                  <a:pt x="1019" y="192"/>
                  <a:pt x="1032" y="198"/>
                </a:cubicBezTo>
                <a:cubicBezTo>
                  <a:pt x="1038" y="201"/>
                  <a:pt x="1050" y="204"/>
                  <a:pt x="1050" y="204"/>
                </a:cubicBezTo>
                <a:cubicBezTo>
                  <a:pt x="1091" y="199"/>
                  <a:pt x="1102" y="189"/>
                  <a:pt x="1146" y="186"/>
                </a:cubicBezTo>
                <a:cubicBezTo>
                  <a:pt x="1165" y="181"/>
                  <a:pt x="1170" y="174"/>
                  <a:pt x="1185" y="159"/>
                </a:cubicBezTo>
                <a:cubicBezTo>
                  <a:pt x="1197" y="147"/>
                  <a:pt x="1223" y="144"/>
                  <a:pt x="1239" y="141"/>
                </a:cubicBezTo>
                <a:cubicBezTo>
                  <a:pt x="1312" y="146"/>
                  <a:pt x="1385" y="142"/>
                  <a:pt x="1458" y="144"/>
                </a:cubicBezTo>
                <a:cubicBezTo>
                  <a:pt x="1471" y="183"/>
                  <a:pt x="1462" y="220"/>
                  <a:pt x="1485" y="255"/>
                </a:cubicBezTo>
                <a:cubicBezTo>
                  <a:pt x="1489" y="271"/>
                  <a:pt x="1497" y="283"/>
                  <a:pt x="1500" y="300"/>
                </a:cubicBezTo>
                <a:cubicBezTo>
                  <a:pt x="1499" y="318"/>
                  <a:pt x="1501" y="336"/>
                  <a:pt x="1497" y="354"/>
                </a:cubicBezTo>
                <a:cubicBezTo>
                  <a:pt x="1496" y="359"/>
                  <a:pt x="1462" y="381"/>
                  <a:pt x="1461" y="381"/>
                </a:cubicBezTo>
                <a:cubicBezTo>
                  <a:pt x="1455" y="383"/>
                  <a:pt x="1443" y="387"/>
                  <a:pt x="1443" y="387"/>
                </a:cubicBezTo>
                <a:cubicBezTo>
                  <a:pt x="1431" y="399"/>
                  <a:pt x="1419" y="401"/>
                  <a:pt x="1404" y="405"/>
                </a:cubicBezTo>
                <a:cubicBezTo>
                  <a:pt x="1373" y="404"/>
                  <a:pt x="1342" y="406"/>
                  <a:pt x="1311" y="402"/>
                </a:cubicBezTo>
                <a:cubicBezTo>
                  <a:pt x="1308" y="402"/>
                  <a:pt x="1307" y="370"/>
                  <a:pt x="1299" y="336"/>
                </a:cubicBezTo>
                <a:cubicBezTo>
                  <a:pt x="1298" y="333"/>
                  <a:pt x="1293" y="313"/>
                  <a:pt x="1287" y="309"/>
                </a:cubicBezTo>
                <a:cubicBezTo>
                  <a:pt x="1282" y="306"/>
                  <a:pt x="1269" y="303"/>
                  <a:pt x="1269" y="303"/>
                </a:cubicBezTo>
                <a:cubicBezTo>
                  <a:pt x="1243" y="312"/>
                  <a:pt x="1239" y="343"/>
                  <a:pt x="1215" y="351"/>
                </a:cubicBezTo>
                <a:cubicBezTo>
                  <a:pt x="1196" y="365"/>
                  <a:pt x="1174" y="368"/>
                  <a:pt x="1152" y="375"/>
                </a:cubicBezTo>
                <a:cubicBezTo>
                  <a:pt x="1137" y="380"/>
                  <a:pt x="1122" y="385"/>
                  <a:pt x="1107" y="390"/>
                </a:cubicBezTo>
                <a:cubicBezTo>
                  <a:pt x="1104" y="391"/>
                  <a:pt x="1087" y="405"/>
                  <a:pt x="1086" y="405"/>
                </a:cubicBezTo>
                <a:cubicBezTo>
                  <a:pt x="1055" y="419"/>
                  <a:pt x="1084" y="400"/>
                  <a:pt x="1062" y="411"/>
                </a:cubicBezTo>
                <a:cubicBezTo>
                  <a:pt x="1046" y="419"/>
                  <a:pt x="1031" y="425"/>
                  <a:pt x="1014" y="429"/>
                </a:cubicBezTo>
                <a:cubicBezTo>
                  <a:pt x="1003" y="432"/>
                  <a:pt x="981" y="438"/>
                  <a:pt x="981" y="438"/>
                </a:cubicBezTo>
                <a:cubicBezTo>
                  <a:pt x="982" y="457"/>
                  <a:pt x="981" y="476"/>
                  <a:pt x="984" y="495"/>
                </a:cubicBezTo>
                <a:cubicBezTo>
                  <a:pt x="985" y="505"/>
                  <a:pt x="996" y="522"/>
                  <a:pt x="996" y="522"/>
                </a:cubicBezTo>
                <a:cubicBezTo>
                  <a:pt x="995" y="531"/>
                  <a:pt x="995" y="540"/>
                  <a:pt x="993" y="549"/>
                </a:cubicBezTo>
                <a:cubicBezTo>
                  <a:pt x="992" y="552"/>
                  <a:pt x="988" y="555"/>
                  <a:pt x="987" y="558"/>
                </a:cubicBezTo>
                <a:cubicBezTo>
                  <a:pt x="983" y="567"/>
                  <a:pt x="978" y="585"/>
                  <a:pt x="978" y="585"/>
                </a:cubicBezTo>
                <a:cubicBezTo>
                  <a:pt x="986" y="617"/>
                  <a:pt x="1028" y="609"/>
                  <a:pt x="1053" y="615"/>
                </a:cubicBezTo>
                <a:cubicBezTo>
                  <a:pt x="1063" y="617"/>
                  <a:pt x="1080" y="630"/>
                  <a:pt x="1080" y="630"/>
                </a:cubicBezTo>
                <a:cubicBezTo>
                  <a:pt x="1091" y="646"/>
                  <a:pt x="1099" y="668"/>
                  <a:pt x="1104" y="687"/>
                </a:cubicBezTo>
                <a:cubicBezTo>
                  <a:pt x="1102" y="733"/>
                  <a:pt x="1096" y="773"/>
                  <a:pt x="1110" y="816"/>
                </a:cubicBezTo>
                <a:cubicBezTo>
                  <a:pt x="1115" y="830"/>
                  <a:pt x="1133" y="839"/>
                  <a:pt x="1143" y="846"/>
                </a:cubicBezTo>
                <a:cubicBezTo>
                  <a:pt x="1146" y="848"/>
                  <a:pt x="1152" y="852"/>
                  <a:pt x="1152" y="852"/>
                </a:cubicBezTo>
                <a:cubicBezTo>
                  <a:pt x="1166" y="872"/>
                  <a:pt x="1165" y="897"/>
                  <a:pt x="1179" y="918"/>
                </a:cubicBezTo>
                <a:cubicBezTo>
                  <a:pt x="1176" y="964"/>
                  <a:pt x="1176" y="968"/>
                  <a:pt x="1155" y="999"/>
                </a:cubicBezTo>
                <a:cubicBezTo>
                  <a:pt x="1153" y="1028"/>
                  <a:pt x="1155" y="1042"/>
                  <a:pt x="1143" y="1065"/>
                </a:cubicBezTo>
                <a:cubicBezTo>
                  <a:pt x="1136" y="1099"/>
                  <a:pt x="1134" y="1139"/>
                  <a:pt x="1119" y="1170"/>
                </a:cubicBezTo>
                <a:cubicBezTo>
                  <a:pt x="1116" y="1186"/>
                  <a:pt x="1106" y="1265"/>
                  <a:pt x="1086" y="1272"/>
                </a:cubicBezTo>
                <a:cubicBezTo>
                  <a:pt x="1081" y="1287"/>
                  <a:pt x="1068" y="1295"/>
                  <a:pt x="1059" y="1308"/>
                </a:cubicBezTo>
                <a:cubicBezTo>
                  <a:pt x="1005" y="1303"/>
                  <a:pt x="1035" y="1304"/>
                  <a:pt x="1005" y="1284"/>
                </a:cubicBezTo>
                <a:cubicBezTo>
                  <a:pt x="995" y="1294"/>
                  <a:pt x="981" y="1307"/>
                  <a:pt x="975" y="1320"/>
                </a:cubicBezTo>
                <a:cubicBezTo>
                  <a:pt x="962" y="1349"/>
                  <a:pt x="962" y="1378"/>
                  <a:pt x="942" y="1404"/>
                </a:cubicBezTo>
                <a:cubicBezTo>
                  <a:pt x="938" y="1417"/>
                  <a:pt x="937" y="1424"/>
                  <a:pt x="927" y="1434"/>
                </a:cubicBezTo>
                <a:cubicBezTo>
                  <a:pt x="922" y="1450"/>
                  <a:pt x="919" y="1471"/>
                  <a:pt x="903" y="1476"/>
                </a:cubicBezTo>
                <a:cubicBezTo>
                  <a:pt x="883" y="1496"/>
                  <a:pt x="888" y="1486"/>
                  <a:pt x="882" y="1503"/>
                </a:cubicBezTo>
                <a:cubicBezTo>
                  <a:pt x="883" y="1510"/>
                  <a:pt x="882" y="1518"/>
                  <a:pt x="885" y="1524"/>
                </a:cubicBezTo>
                <a:cubicBezTo>
                  <a:pt x="890" y="1536"/>
                  <a:pt x="909" y="1539"/>
                  <a:pt x="918" y="1545"/>
                </a:cubicBezTo>
                <a:cubicBezTo>
                  <a:pt x="940" y="1560"/>
                  <a:pt x="964" y="1558"/>
                  <a:pt x="984" y="1578"/>
                </a:cubicBezTo>
                <a:cubicBezTo>
                  <a:pt x="996" y="1613"/>
                  <a:pt x="1015" y="1680"/>
                  <a:pt x="969" y="1689"/>
                </a:cubicBezTo>
                <a:cubicBezTo>
                  <a:pt x="955" y="1699"/>
                  <a:pt x="938" y="1703"/>
                  <a:pt x="924" y="1713"/>
                </a:cubicBezTo>
                <a:cubicBezTo>
                  <a:pt x="918" y="1722"/>
                  <a:pt x="900" y="1734"/>
                  <a:pt x="900" y="1734"/>
                </a:cubicBezTo>
                <a:cubicBezTo>
                  <a:pt x="899" y="1737"/>
                  <a:pt x="900" y="1741"/>
                  <a:pt x="897" y="1743"/>
                </a:cubicBezTo>
                <a:cubicBezTo>
                  <a:pt x="892" y="1747"/>
                  <a:pt x="879" y="1749"/>
                  <a:pt x="879" y="1749"/>
                </a:cubicBezTo>
                <a:cubicBezTo>
                  <a:pt x="871" y="1773"/>
                  <a:pt x="874" y="1803"/>
                  <a:pt x="897" y="1818"/>
                </a:cubicBezTo>
                <a:cubicBezTo>
                  <a:pt x="906" y="1832"/>
                  <a:pt x="918" y="1861"/>
                  <a:pt x="930" y="1869"/>
                </a:cubicBezTo>
                <a:cubicBezTo>
                  <a:pt x="934" y="1882"/>
                  <a:pt x="941" y="1892"/>
                  <a:pt x="945" y="1905"/>
                </a:cubicBezTo>
                <a:cubicBezTo>
                  <a:pt x="942" y="1956"/>
                  <a:pt x="950" y="1970"/>
                  <a:pt x="903" y="1977"/>
                </a:cubicBezTo>
                <a:cubicBezTo>
                  <a:pt x="856" y="1993"/>
                  <a:pt x="798" y="1999"/>
                  <a:pt x="756" y="1971"/>
                </a:cubicBezTo>
                <a:cubicBezTo>
                  <a:pt x="739" y="1946"/>
                  <a:pt x="728" y="1942"/>
                  <a:pt x="696" y="1938"/>
                </a:cubicBezTo>
                <a:cubicBezTo>
                  <a:pt x="670" y="1929"/>
                  <a:pt x="657" y="1904"/>
                  <a:pt x="636" y="1890"/>
                </a:cubicBezTo>
                <a:cubicBezTo>
                  <a:pt x="632" y="1878"/>
                  <a:pt x="627" y="1876"/>
                  <a:pt x="615" y="1872"/>
                </a:cubicBezTo>
                <a:cubicBezTo>
                  <a:pt x="608" y="1850"/>
                  <a:pt x="611" y="1827"/>
                  <a:pt x="618" y="1806"/>
                </a:cubicBezTo>
                <a:cubicBezTo>
                  <a:pt x="615" y="1779"/>
                  <a:pt x="609" y="1753"/>
                  <a:pt x="585" y="1737"/>
                </a:cubicBezTo>
                <a:cubicBezTo>
                  <a:pt x="575" y="1730"/>
                  <a:pt x="567" y="1728"/>
                  <a:pt x="558" y="1719"/>
                </a:cubicBezTo>
                <a:cubicBezTo>
                  <a:pt x="551" y="1699"/>
                  <a:pt x="543" y="1681"/>
                  <a:pt x="537" y="1662"/>
                </a:cubicBezTo>
                <a:cubicBezTo>
                  <a:pt x="535" y="1656"/>
                  <a:pt x="531" y="1644"/>
                  <a:pt x="531" y="1644"/>
                </a:cubicBezTo>
                <a:cubicBezTo>
                  <a:pt x="532" y="1629"/>
                  <a:pt x="532" y="1614"/>
                  <a:pt x="534" y="1599"/>
                </a:cubicBezTo>
                <a:cubicBezTo>
                  <a:pt x="535" y="1595"/>
                  <a:pt x="539" y="1593"/>
                  <a:pt x="540" y="1590"/>
                </a:cubicBezTo>
                <a:cubicBezTo>
                  <a:pt x="544" y="1581"/>
                  <a:pt x="549" y="1563"/>
                  <a:pt x="549" y="1563"/>
                </a:cubicBezTo>
                <a:cubicBezTo>
                  <a:pt x="550" y="1549"/>
                  <a:pt x="550" y="1535"/>
                  <a:pt x="552" y="1521"/>
                </a:cubicBezTo>
                <a:cubicBezTo>
                  <a:pt x="554" y="1511"/>
                  <a:pt x="564" y="1494"/>
                  <a:pt x="564" y="1494"/>
                </a:cubicBezTo>
                <a:cubicBezTo>
                  <a:pt x="565" y="1473"/>
                  <a:pt x="565" y="1452"/>
                  <a:pt x="567" y="1431"/>
                </a:cubicBezTo>
                <a:cubicBezTo>
                  <a:pt x="568" y="1425"/>
                  <a:pt x="573" y="1413"/>
                  <a:pt x="573" y="1413"/>
                </a:cubicBezTo>
                <a:cubicBezTo>
                  <a:pt x="575" y="1388"/>
                  <a:pt x="572" y="1370"/>
                  <a:pt x="585" y="1350"/>
                </a:cubicBezTo>
                <a:cubicBezTo>
                  <a:pt x="588" y="1317"/>
                  <a:pt x="586" y="1314"/>
                  <a:pt x="597" y="1290"/>
                </a:cubicBezTo>
                <a:cubicBezTo>
                  <a:pt x="601" y="1281"/>
                  <a:pt x="603" y="1272"/>
                  <a:pt x="606" y="1263"/>
                </a:cubicBezTo>
                <a:cubicBezTo>
                  <a:pt x="607" y="1260"/>
                  <a:pt x="609" y="1254"/>
                  <a:pt x="609" y="1254"/>
                </a:cubicBezTo>
                <a:cubicBezTo>
                  <a:pt x="611" y="1224"/>
                  <a:pt x="611" y="1193"/>
                  <a:pt x="621" y="1164"/>
                </a:cubicBezTo>
                <a:cubicBezTo>
                  <a:pt x="626" y="1032"/>
                  <a:pt x="621" y="1127"/>
                  <a:pt x="642" y="1065"/>
                </a:cubicBezTo>
                <a:cubicBezTo>
                  <a:pt x="641" y="1031"/>
                  <a:pt x="641" y="997"/>
                  <a:pt x="639" y="963"/>
                </a:cubicBezTo>
                <a:cubicBezTo>
                  <a:pt x="636" y="910"/>
                  <a:pt x="581" y="892"/>
                  <a:pt x="537" y="888"/>
                </a:cubicBezTo>
                <a:cubicBezTo>
                  <a:pt x="522" y="883"/>
                  <a:pt x="508" y="873"/>
                  <a:pt x="492" y="870"/>
                </a:cubicBezTo>
                <a:cubicBezTo>
                  <a:pt x="476" y="867"/>
                  <a:pt x="460" y="863"/>
                  <a:pt x="444" y="858"/>
                </a:cubicBezTo>
                <a:cubicBezTo>
                  <a:pt x="419" y="864"/>
                  <a:pt x="441" y="872"/>
                  <a:pt x="420" y="879"/>
                </a:cubicBezTo>
                <a:cubicBezTo>
                  <a:pt x="410" y="876"/>
                  <a:pt x="390" y="870"/>
                  <a:pt x="390" y="870"/>
                </a:cubicBezTo>
                <a:cubicBezTo>
                  <a:pt x="388" y="867"/>
                  <a:pt x="387" y="863"/>
                  <a:pt x="384" y="861"/>
                </a:cubicBezTo>
                <a:cubicBezTo>
                  <a:pt x="379" y="858"/>
                  <a:pt x="366" y="855"/>
                  <a:pt x="366" y="855"/>
                </a:cubicBezTo>
                <a:cubicBezTo>
                  <a:pt x="348" y="837"/>
                  <a:pt x="316" y="821"/>
                  <a:pt x="291" y="813"/>
                </a:cubicBezTo>
                <a:cubicBezTo>
                  <a:pt x="280" y="802"/>
                  <a:pt x="269" y="791"/>
                  <a:pt x="258" y="780"/>
                </a:cubicBezTo>
                <a:cubicBezTo>
                  <a:pt x="252" y="763"/>
                  <a:pt x="247" y="761"/>
                  <a:pt x="231" y="750"/>
                </a:cubicBezTo>
                <a:cubicBezTo>
                  <a:pt x="228" y="748"/>
                  <a:pt x="222" y="744"/>
                  <a:pt x="222" y="744"/>
                </a:cubicBezTo>
                <a:cubicBezTo>
                  <a:pt x="210" y="726"/>
                  <a:pt x="201" y="708"/>
                  <a:pt x="189" y="690"/>
                </a:cubicBezTo>
                <a:cubicBezTo>
                  <a:pt x="187" y="687"/>
                  <a:pt x="187" y="681"/>
                  <a:pt x="183" y="681"/>
                </a:cubicBezTo>
                <a:cubicBezTo>
                  <a:pt x="162" y="680"/>
                  <a:pt x="141" y="679"/>
                  <a:pt x="120" y="678"/>
                </a:cubicBezTo>
                <a:cubicBezTo>
                  <a:pt x="95" y="670"/>
                  <a:pt x="66" y="666"/>
                  <a:pt x="39" y="663"/>
                </a:cubicBezTo>
                <a:cubicBezTo>
                  <a:pt x="24" y="658"/>
                  <a:pt x="34" y="664"/>
                  <a:pt x="27" y="651"/>
                </a:cubicBezTo>
                <a:cubicBezTo>
                  <a:pt x="23" y="645"/>
                  <a:pt x="15" y="633"/>
                  <a:pt x="15" y="633"/>
                </a:cubicBezTo>
                <a:cubicBezTo>
                  <a:pt x="8" y="604"/>
                  <a:pt x="16" y="638"/>
                  <a:pt x="6" y="582"/>
                </a:cubicBezTo>
                <a:cubicBezTo>
                  <a:pt x="5" y="578"/>
                  <a:pt x="4" y="574"/>
                  <a:pt x="3" y="570"/>
                </a:cubicBezTo>
                <a:cubicBezTo>
                  <a:pt x="2" y="563"/>
                  <a:pt x="0" y="542"/>
                  <a:pt x="0" y="549"/>
                </a:cubicBezTo>
                <a:cubicBezTo>
                  <a:pt x="0" y="563"/>
                  <a:pt x="1" y="577"/>
                  <a:pt x="3" y="591"/>
                </a:cubicBezTo>
                <a:cubicBezTo>
                  <a:pt x="3" y="595"/>
                  <a:pt x="18" y="615"/>
                  <a:pt x="9" y="606"/>
                </a:cubicBezTo>
                <a:close/>
              </a:path>
            </a:pathLst>
          </a:custGeom>
          <a:solidFill>
            <a:srgbClr val="DDDDDD"/>
          </a:solidFill>
          <a:ln>
            <a:noFill/>
          </a:ln>
          <a:effectLst/>
          <a:extLst>
            <a:ext uri="{91240B29-F687-4F45-9708-019B960494DF}">
              <a14:hiddenLine xmlns:a14="http://schemas.microsoft.com/office/drawing/2010/main" w="9525" cap="flat" cmpd="sng">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11" name="Freeform 3"/>
          <p:cNvSpPr>
            <a:spLocks/>
          </p:cNvSpPr>
          <p:nvPr/>
        </p:nvSpPr>
        <p:spPr bwMode="auto">
          <a:xfrm>
            <a:off x="3294063" y="2119313"/>
            <a:ext cx="1287462" cy="1370012"/>
          </a:xfrm>
          <a:custGeom>
            <a:avLst/>
            <a:gdLst>
              <a:gd name="T0" fmla="*/ 2147483647 w 1211"/>
              <a:gd name="T1" fmla="*/ 2147483647 h 1177"/>
              <a:gd name="T2" fmla="*/ 2147483647 w 1211"/>
              <a:gd name="T3" fmla="*/ 2147483647 h 1177"/>
              <a:gd name="T4" fmla="*/ 2147483647 w 1211"/>
              <a:gd name="T5" fmla="*/ 2147483647 h 1177"/>
              <a:gd name="T6" fmla="*/ 2147483647 w 1211"/>
              <a:gd name="T7" fmla="*/ 2147483647 h 1177"/>
              <a:gd name="T8" fmla="*/ 2147483647 w 1211"/>
              <a:gd name="T9" fmla="*/ 2147483647 h 1177"/>
              <a:gd name="T10" fmla="*/ 2147483647 w 1211"/>
              <a:gd name="T11" fmla="*/ 2147483647 h 1177"/>
              <a:gd name="T12" fmla="*/ 2147483647 w 1211"/>
              <a:gd name="T13" fmla="*/ 2147483647 h 1177"/>
              <a:gd name="T14" fmla="*/ 2147483647 w 1211"/>
              <a:gd name="T15" fmla="*/ 2147483647 h 1177"/>
              <a:gd name="T16" fmla="*/ 2147483647 w 1211"/>
              <a:gd name="T17" fmla="*/ 2147483647 h 1177"/>
              <a:gd name="T18" fmla="*/ 2147483647 w 1211"/>
              <a:gd name="T19" fmla="*/ 2147483647 h 1177"/>
              <a:gd name="T20" fmla="*/ 2147483647 w 1211"/>
              <a:gd name="T21" fmla="*/ 2147483647 h 1177"/>
              <a:gd name="T22" fmla="*/ 2147483647 w 1211"/>
              <a:gd name="T23" fmla="*/ 2147483647 h 1177"/>
              <a:gd name="T24" fmla="*/ 2147483647 w 1211"/>
              <a:gd name="T25" fmla="*/ 2147483647 h 1177"/>
              <a:gd name="T26" fmla="*/ 2147483647 w 1211"/>
              <a:gd name="T27" fmla="*/ 2147483647 h 1177"/>
              <a:gd name="T28" fmla="*/ 2147483647 w 1211"/>
              <a:gd name="T29" fmla="*/ 2147483647 h 1177"/>
              <a:gd name="T30" fmla="*/ 2147483647 w 1211"/>
              <a:gd name="T31" fmla="*/ 2147483647 h 1177"/>
              <a:gd name="T32" fmla="*/ 2147483647 w 1211"/>
              <a:gd name="T33" fmla="*/ 2147483647 h 1177"/>
              <a:gd name="T34" fmla="*/ 2147483647 w 1211"/>
              <a:gd name="T35" fmla="*/ 2147483647 h 1177"/>
              <a:gd name="T36" fmla="*/ 2147483647 w 1211"/>
              <a:gd name="T37" fmla="*/ 2147483647 h 1177"/>
              <a:gd name="T38" fmla="*/ 2147483647 w 1211"/>
              <a:gd name="T39" fmla="*/ 2147483647 h 1177"/>
              <a:gd name="T40" fmla="*/ 2147483647 w 1211"/>
              <a:gd name="T41" fmla="*/ 2147483647 h 1177"/>
              <a:gd name="T42" fmla="*/ 2147483647 w 1211"/>
              <a:gd name="T43" fmla="*/ 2147483647 h 1177"/>
              <a:gd name="T44" fmla="*/ 2147483647 w 1211"/>
              <a:gd name="T45" fmla="*/ 2147483647 h 1177"/>
              <a:gd name="T46" fmla="*/ 2147483647 w 1211"/>
              <a:gd name="T47" fmla="*/ 2147483647 h 1177"/>
              <a:gd name="T48" fmla="*/ 2147483647 w 1211"/>
              <a:gd name="T49" fmla="*/ 2147483647 h 1177"/>
              <a:gd name="T50" fmla="*/ 2147483647 w 1211"/>
              <a:gd name="T51" fmla="*/ 2147483647 h 1177"/>
              <a:gd name="T52" fmla="*/ 2147483647 w 1211"/>
              <a:gd name="T53" fmla="*/ 2147483647 h 1177"/>
              <a:gd name="T54" fmla="*/ 2147483647 w 1211"/>
              <a:gd name="T55" fmla="*/ 2147483647 h 1177"/>
              <a:gd name="T56" fmla="*/ 2147483647 w 1211"/>
              <a:gd name="T57" fmla="*/ 2147483647 h 1177"/>
              <a:gd name="T58" fmla="*/ 2147483647 w 1211"/>
              <a:gd name="T59" fmla="*/ 2147483647 h 1177"/>
              <a:gd name="T60" fmla="*/ 2147483647 w 1211"/>
              <a:gd name="T61" fmla="*/ 2147483647 h 1177"/>
              <a:gd name="T62" fmla="*/ 2147483647 w 1211"/>
              <a:gd name="T63" fmla="*/ 2147483647 h 1177"/>
              <a:gd name="T64" fmla="*/ 2147483647 w 1211"/>
              <a:gd name="T65" fmla="*/ 2147483647 h 1177"/>
              <a:gd name="T66" fmla="*/ 2147483647 w 1211"/>
              <a:gd name="T67" fmla="*/ 2147483647 h 1177"/>
              <a:gd name="T68" fmla="*/ 2147483647 w 1211"/>
              <a:gd name="T69" fmla="*/ 2147483647 h 1177"/>
              <a:gd name="T70" fmla="*/ 2147483647 w 1211"/>
              <a:gd name="T71" fmla="*/ 2147483647 h 1177"/>
              <a:gd name="T72" fmla="*/ 2147483647 w 1211"/>
              <a:gd name="T73" fmla="*/ 2147483647 h 1177"/>
              <a:gd name="T74" fmla="*/ 2147483647 w 1211"/>
              <a:gd name="T75" fmla="*/ 2147483647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11" h="1177">
                <a:moveTo>
                  <a:pt x="517" y="1176"/>
                </a:moveTo>
                <a:cubicBezTo>
                  <a:pt x="496" y="1175"/>
                  <a:pt x="475" y="1177"/>
                  <a:pt x="454" y="1173"/>
                </a:cubicBezTo>
                <a:cubicBezTo>
                  <a:pt x="451" y="1172"/>
                  <a:pt x="452" y="1167"/>
                  <a:pt x="451" y="1164"/>
                </a:cubicBezTo>
                <a:cubicBezTo>
                  <a:pt x="445" y="1152"/>
                  <a:pt x="436" y="1128"/>
                  <a:pt x="436" y="1128"/>
                </a:cubicBezTo>
                <a:cubicBezTo>
                  <a:pt x="435" y="1102"/>
                  <a:pt x="445" y="1052"/>
                  <a:pt x="412" y="1041"/>
                </a:cubicBezTo>
                <a:cubicBezTo>
                  <a:pt x="332" y="1044"/>
                  <a:pt x="265" y="1046"/>
                  <a:pt x="184" y="1044"/>
                </a:cubicBezTo>
                <a:cubicBezTo>
                  <a:pt x="168" y="1033"/>
                  <a:pt x="178" y="1041"/>
                  <a:pt x="157" y="1020"/>
                </a:cubicBezTo>
                <a:cubicBezTo>
                  <a:pt x="152" y="1015"/>
                  <a:pt x="145" y="1015"/>
                  <a:pt x="139" y="1011"/>
                </a:cubicBezTo>
                <a:cubicBezTo>
                  <a:pt x="125" y="990"/>
                  <a:pt x="129" y="1000"/>
                  <a:pt x="124" y="981"/>
                </a:cubicBezTo>
                <a:cubicBezTo>
                  <a:pt x="121" y="927"/>
                  <a:pt x="129" y="933"/>
                  <a:pt x="106" y="903"/>
                </a:cubicBezTo>
                <a:cubicBezTo>
                  <a:pt x="100" y="885"/>
                  <a:pt x="84" y="863"/>
                  <a:pt x="70" y="849"/>
                </a:cubicBezTo>
                <a:cubicBezTo>
                  <a:pt x="66" y="837"/>
                  <a:pt x="59" y="824"/>
                  <a:pt x="52" y="813"/>
                </a:cubicBezTo>
                <a:cubicBezTo>
                  <a:pt x="49" y="775"/>
                  <a:pt x="49" y="736"/>
                  <a:pt x="40" y="699"/>
                </a:cubicBezTo>
                <a:cubicBezTo>
                  <a:pt x="43" y="552"/>
                  <a:pt x="0" y="544"/>
                  <a:pt x="88" y="534"/>
                </a:cubicBezTo>
                <a:cubicBezTo>
                  <a:pt x="138" y="539"/>
                  <a:pt x="189" y="537"/>
                  <a:pt x="238" y="549"/>
                </a:cubicBezTo>
                <a:cubicBezTo>
                  <a:pt x="352" y="546"/>
                  <a:pt x="339" y="571"/>
                  <a:pt x="388" y="522"/>
                </a:cubicBezTo>
                <a:cubicBezTo>
                  <a:pt x="409" y="501"/>
                  <a:pt x="448" y="520"/>
                  <a:pt x="478" y="519"/>
                </a:cubicBezTo>
                <a:cubicBezTo>
                  <a:pt x="494" y="518"/>
                  <a:pt x="510" y="517"/>
                  <a:pt x="526" y="516"/>
                </a:cubicBezTo>
                <a:cubicBezTo>
                  <a:pt x="531" y="515"/>
                  <a:pt x="537" y="516"/>
                  <a:pt x="541" y="513"/>
                </a:cubicBezTo>
                <a:cubicBezTo>
                  <a:pt x="557" y="502"/>
                  <a:pt x="543" y="475"/>
                  <a:pt x="541" y="456"/>
                </a:cubicBezTo>
                <a:cubicBezTo>
                  <a:pt x="539" y="439"/>
                  <a:pt x="528" y="402"/>
                  <a:pt x="511" y="396"/>
                </a:cubicBezTo>
                <a:cubicBezTo>
                  <a:pt x="509" y="393"/>
                  <a:pt x="508" y="390"/>
                  <a:pt x="505" y="387"/>
                </a:cubicBezTo>
                <a:cubicBezTo>
                  <a:pt x="502" y="384"/>
                  <a:pt x="498" y="384"/>
                  <a:pt x="496" y="381"/>
                </a:cubicBezTo>
                <a:cubicBezTo>
                  <a:pt x="491" y="376"/>
                  <a:pt x="491" y="365"/>
                  <a:pt x="484" y="363"/>
                </a:cubicBezTo>
                <a:cubicBezTo>
                  <a:pt x="470" y="358"/>
                  <a:pt x="460" y="356"/>
                  <a:pt x="448" y="348"/>
                </a:cubicBezTo>
                <a:cubicBezTo>
                  <a:pt x="431" y="322"/>
                  <a:pt x="400" y="274"/>
                  <a:pt x="370" y="264"/>
                </a:cubicBezTo>
                <a:cubicBezTo>
                  <a:pt x="362" y="256"/>
                  <a:pt x="349" y="237"/>
                  <a:pt x="349" y="237"/>
                </a:cubicBezTo>
                <a:cubicBezTo>
                  <a:pt x="353" y="209"/>
                  <a:pt x="359" y="212"/>
                  <a:pt x="379" y="192"/>
                </a:cubicBezTo>
                <a:cubicBezTo>
                  <a:pt x="415" y="156"/>
                  <a:pt x="420" y="95"/>
                  <a:pt x="475" y="81"/>
                </a:cubicBezTo>
                <a:cubicBezTo>
                  <a:pt x="493" y="69"/>
                  <a:pt x="517" y="64"/>
                  <a:pt x="538" y="60"/>
                </a:cubicBezTo>
                <a:cubicBezTo>
                  <a:pt x="560" y="46"/>
                  <a:pt x="585" y="22"/>
                  <a:pt x="610" y="15"/>
                </a:cubicBezTo>
                <a:cubicBezTo>
                  <a:pt x="644" y="5"/>
                  <a:pt x="599" y="20"/>
                  <a:pt x="634" y="6"/>
                </a:cubicBezTo>
                <a:cubicBezTo>
                  <a:pt x="640" y="4"/>
                  <a:pt x="652" y="0"/>
                  <a:pt x="652" y="0"/>
                </a:cubicBezTo>
                <a:cubicBezTo>
                  <a:pt x="676" y="6"/>
                  <a:pt x="674" y="40"/>
                  <a:pt x="694" y="54"/>
                </a:cubicBezTo>
                <a:cubicBezTo>
                  <a:pt x="702" y="77"/>
                  <a:pt x="690" y="50"/>
                  <a:pt x="706" y="69"/>
                </a:cubicBezTo>
                <a:cubicBezTo>
                  <a:pt x="711" y="76"/>
                  <a:pt x="714" y="88"/>
                  <a:pt x="718" y="96"/>
                </a:cubicBezTo>
                <a:cubicBezTo>
                  <a:pt x="722" y="102"/>
                  <a:pt x="726" y="108"/>
                  <a:pt x="730" y="114"/>
                </a:cubicBezTo>
                <a:cubicBezTo>
                  <a:pt x="732" y="117"/>
                  <a:pt x="736" y="123"/>
                  <a:pt x="736" y="123"/>
                </a:cubicBezTo>
                <a:cubicBezTo>
                  <a:pt x="741" y="142"/>
                  <a:pt x="742" y="169"/>
                  <a:pt x="751" y="186"/>
                </a:cubicBezTo>
                <a:cubicBezTo>
                  <a:pt x="756" y="196"/>
                  <a:pt x="781" y="201"/>
                  <a:pt x="781" y="201"/>
                </a:cubicBezTo>
                <a:cubicBezTo>
                  <a:pt x="832" y="197"/>
                  <a:pt x="814" y="196"/>
                  <a:pt x="847" y="174"/>
                </a:cubicBezTo>
                <a:cubicBezTo>
                  <a:pt x="860" y="175"/>
                  <a:pt x="873" y="174"/>
                  <a:pt x="886" y="177"/>
                </a:cubicBezTo>
                <a:cubicBezTo>
                  <a:pt x="897" y="180"/>
                  <a:pt x="894" y="199"/>
                  <a:pt x="898" y="210"/>
                </a:cubicBezTo>
                <a:cubicBezTo>
                  <a:pt x="908" y="240"/>
                  <a:pt x="919" y="261"/>
                  <a:pt x="946" y="279"/>
                </a:cubicBezTo>
                <a:cubicBezTo>
                  <a:pt x="995" y="271"/>
                  <a:pt x="1018" y="225"/>
                  <a:pt x="1063" y="210"/>
                </a:cubicBezTo>
                <a:cubicBezTo>
                  <a:pt x="1081" y="212"/>
                  <a:pt x="1097" y="213"/>
                  <a:pt x="1114" y="219"/>
                </a:cubicBezTo>
                <a:cubicBezTo>
                  <a:pt x="1127" y="232"/>
                  <a:pt x="1158" y="243"/>
                  <a:pt x="1177" y="249"/>
                </a:cubicBezTo>
                <a:cubicBezTo>
                  <a:pt x="1191" y="270"/>
                  <a:pt x="1182" y="265"/>
                  <a:pt x="1198" y="270"/>
                </a:cubicBezTo>
                <a:cubicBezTo>
                  <a:pt x="1211" y="308"/>
                  <a:pt x="1195" y="342"/>
                  <a:pt x="1183" y="378"/>
                </a:cubicBezTo>
                <a:cubicBezTo>
                  <a:pt x="1180" y="388"/>
                  <a:pt x="1179" y="405"/>
                  <a:pt x="1177" y="414"/>
                </a:cubicBezTo>
                <a:cubicBezTo>
                  <a:pt x="1176" y="420"/>
                  <a:pt x="1171" y="432"/>
                  <a:pt x="1171" y="432"/>
                </a:cubicBezTo>
                <a:cubicBezTo>
                  <a:pt x="1168" y="458"/>
                  <a:pt x="1172" y="505"/>
                  <a:pt x="1162" y="528"/>
                </a:cubicBezTo>
                <a:cubicBezTo>
                  <a:pt x="1162" y="529"/>
                  <a:pt x="1100" y="535"/>
                  <a:pt x="1087" y="537"/>
                </a:cubicBezTo>
                <a:cubicBezTo>
                  <a:pt x="1084" y="553"/>
                  <a:pt x="1078" y="567"/>
                  <a:pt x="1066" y="579"/>
                </a:cubicBezTo>
                <a:cubicBezTo>
                  <a:pt x="1062" y="591"/>
                  <a:pt x="1053" y="605"/>
                  <a:pt x="1042" y="609"/>
                </a:cubicBezTo>
                <a:cubicBezTo>
                  <a:pt x="1025" y="635"/>
                  <a:pt x="1040" y="708"/>
                  <a:pt x="1012" y="717"/>
                </a:cubicBezTo>
                <a:cubicBezTo>
                  <a:pt x="980" y="716"/>
                  <a:pt x="948" y="718"/>
                  <a:pt x="916" y="714"/>
                </a:cubicBezTo>
                <a:cubicBezTo>
                  <a:pt x="908" y="713"/>
                  <a:pt x="895" y="691"/>
                  <a:pt x="883" y="687"/>
                </a:cubicBezTo>
                <a:cubicBezTo>
                  <a:pt x="875" y="675"/>
                  <a:pt x="863" y="672"/>
                  <a:pt x="850" y="663"/>
                </a:cubicBezTo>
                <a:cubicBezTo>
                  <a:pt x="847" y="661"/>
                  <a:pt x="841" y="657"/>
                  <a:pt x="841" y="657"/>
                </a:cubicBezTo>
                <a:cubicBezTo>
                  <a:pt x="827" y="636"/>
                  <a:pt x="835" y="643"/>
                  <a:pt x="820" y="633"/>
                </a:cubicBezTo>
                <a:cubicBezTo>
                  <a:pt x="818" y="639"/>
                  <a:pt x="805" y="678"/>
                  <a:pt x="802" y="681"/>
                </a:cubicBezTo>
                <a:cubicBezTo>
                  <a:pt x="784" y="702"/>
                  <a:pt x="746" y="702"/>
                  <a:pt x="721" y="705"/>
                </a:cubicBezTo>
                <a:cubicBezTo>
                  <a:pt x="704" y="711"/>
                  <a:pt x="687" y="717"/>
                  <a:pt x="670" y="723"/>
                </a:cubicBezTo>
                <a:cubicBezTo>
                  <a:pt x="664" y="725"/>
                  <a:pt x="652" y="729"/>
                  <a:pt x="652" y="729"/>
                </a:cubicBezTo>
                <a:cubicBezTo>
                  <a:pt x="648" y="742"/>
                  <a:pt x="634" y="751"/>
                  <a:pt x="622" y="759"/>
                </a:cubicBezTo>
                <a:cubicBezTo>
                  <a:pt x="618" y="771"/>
                  <a:pt x="612" y="776"/>
                  <a:pt x="604" y="786"/>
                </a:cubicBezTo>
                <a:cubicBezTo>
                  <a:pt x="590" y="803"/>
                  <a:pt x="593" y="802"/>
                  <a:pt x="586" y="822"/>
                </a:cubicBezTo>
                <a:cubicBezTo>
                  <a:pt x="583" y="831"/>
                  <a:pt x="566" y="835"/>
                  <a:pt x="559" y="840"/>
                </a:cubicBezTo>
                <a:cubicBezTo>
                  <a:pt x="554" y="887"/>
                  <a:pt x="560" y="936"/>
                  <a:pt x="505" y="945"/>
                </a:cubicBezTo>
                <a:cubicBezTo>
                  <a:pt x="495" y="952"/>
                  <a:pt x="491" y="959"/>
                  <a:pt x="481" y="966"/>
                </a:cubicBezTo>
                <a:cubicBezTo>
                  <a:pt x="479" y="972"/>
                  <a:pt x="477" y="978"/>
                  <a:pt x="475" y="984"/>
                </a:cubicBezTo>
                <a:cubicBezTo>
                  <a:pt x="474" y="987"/>
                  <a:pt x="472" y="993"/>
                  <a:pt x="472" y="993"/>
                </a:cubicBezTo>
                <a:cubicBezTo>
                  <a:pt x="469" y="1033"/>
                  <a:pt x="446" y="1106"/>
                  <a:pt x="484" y="1131"/>
                </a:cubicBezTo>
                <a:cubicBezTo>
                  <a:pt x="494" y="1161"/>
                  <a:pt x="477" y="1115"/>
                  <a:pt x="496" y="1149"/>
                </a:cubicBezTo>
                <a:cubicBezTo>
                  <a:pt x="507" y="1168"/>
                  <a:pt x="498" y="1167"/>
                  <a:pt x="517" y="1176"/>
                </a:cubicBezTo>
                <a:close/>
              </a:path>
            </a:pathLst>
          </a:custGeom>
          <a:solidFill>
            <a:srgbClr val="DDDDDD"/>
          </a:solidFill>
          <a:ln>
            <a:noFill/>
          </a:ln>
          <a:effectLst/>
          <a:extLst>
            <a:ext uri="{91240B29-F687-4F45-9708-019B960494DF}">
              <a14:hiddenLine xmlns:a14="http://schemas.microsoft.com/office/drawing/2010/main" w="9525" cap="flat" cmpd="sng">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12" name="Freeform 4"/>
          <p:cNvSpPr>
            <a:spLocks/>
          </p:cNvSpPr>
          <p:nvPr/>
        </p:nvSpPr>
        <p:spPr bwMode="auto">
          <a:xfrm>
            <a:off x="3787775" y="2636838"/>
            <a:ext cx="2447925" cy="3257550"/>
          </a:xfrm>
          <a:custGeom>
            <a:avLst/>
            <a:gdLst>
              <a:gd name="T0" fmla="*/ 2147483647 w 2301"/>
              <a:gd name="T1" fmla="*/ 2147483647 h 2800"/>
              <a:gd name="T2" fmla="*/ 2147483647 w 2301"/>
              <a:gd name="T3" fmla="*/ 2147483647 h 2800"/>
              <a:gd name="T4" fmla="*/ 2147483647 w 2301"/>
              <a:gd name="T5" fmla="*/ 2147483647 h 2800"/>
              <a:gd name="T6" fmla="*/ 2147483647 w 2301"/>
              <a:gd name="T7" fmla="*/ 2147483647 h 2800"/>
              <a:gd name="T8" fmla="*/ 2147483647 w 2301"/>
              <a:gd name="T9" fmla="*/ 2147483647 h 2800"/>
              <a:gd name="T10" fmla="*/ 2147483647 w 2301"/>
              <a:gd name="T11" fmla="*/ 2147483647 h 2800"/>
              <a:gd name="T12" fmla="*/ 2147483647 w 2301"/>
              <a:gd name="T13" fmla="*/ 2147483647 h 2800"/>
              <a:gd name="T14" fmla="*/ 2147483647 w 2301"/>
              <a:gd name="T15" fmla="*/ 2147483647 h 2800"/>
              <a:gd name="T16" fmla="*/ 2147483647 w 2301"/>
              <a:gd name="T17" fmla="*/ 2147483647 h 2800"/>
              <a:gd name="T18" fmla="*/ 2147483647 w 2301"/>
              <a:gd name="T19" fmla="*/ 2147483647 h 2800"/>
              <a:gd name="T20" fmla="*/ 2147483647 w 2301"/>
              <a:gd name="T21" fmla="*/ 2147483647 h 2800"/>
              <a:gd name="T22" fmla="*/ 2147483647 w 2301"/>
              <a:gd name="T23" fmla="*/ 2147483647 h 2800"/>
              <a:gd name="T24" fmla="*/ 2147483647 w 2301"/>
              <a:gd name="T25" fmla="*/ 2147483647 h 2800"/>
              <a:gd name="T26" fmla="*/ 2147483647 w 2301"/>
              <a:gd name="T27" fmla="*/ 2147483647 h 2800"/>
              <a:gd name="T28" fmla="*/ 2147483647 w 2301"/>
              <a:gd name="T29" fmla="*/ 2147483647 h 2800"/>
              <a:gd name="T30" fmla="*/ 2147483647 w 2301"/>
              <a:gd name="T31" fmla="*/ 2147483647 h 2800"/>
              <a:gd name="T32" fmla="*/ 2147483647 w 2301"/>
              <a:gd name="T33" fmla="*/ 2147483647 h 2800"/>
              <a:gd name="T34" fmla="*/ 2147483647 w 2301"/>
              <a:gd name="T35" fmla="*/ 2147483647 h 2800"/>
              <a:gd name="T36" fmla="*/ 2147483647 w 2301"/>
              <a:gd name="T37" fmla="*/ 2147483647 h 2800"/>
              <a:gd name="T38" fmla="*/ 2147483647 w 2301"/>
              <a:gd name="T39" fmla="*/ 2147483647 h 2800"/>
              <a:gd name="T40" fmla="*/ 2147483647 w 2301"/>
              <a:gd name="T41" fmla="*/ 2147483647 h 2800"/>
              <a:gd name="T42" fmla="*/ 2147483647 w 2301"/>
              <a:gd name="T43" fmla="*/ 2147483647 h 2800"/>
              <a:gd name="T44" fmla="*/ 2147483647 w 2301"/>
              <a:gd name="T45" fmla="*/ 2147483647 h 2800"/>
              <a:gd name="T46" fmla="*/ 2147483647 w 2301"/>
              <a:gd name="T47" fmla="*/ 2147483647 h 2800"/>
              <a:gd name="T48" fmla="*/ 2147483647 w 2301"/>
              <a:gd name="T49" fmla="*/ 2147483647 h 2800"/>
              <a:gd name="T50" fmla="*/ 2147483647 w 2301"/>
              <a:gd name="T51" fmla="*/ 2147483647 h 2800"/>
              <a:gd name="T52" fmla="*/ 2147483647 w 2301"/>
              <a:gd name="T53" fmla="*/ 2147483647 h 2800"/>
              <a:gd name="T54" fmla="*/ 2147483647 w 2301"/>
              <a:gd name="T55" fmla="*/ 2147483647 h 2800"/>
              <a:gd name="T56" fmla="*/ 2147483647 w 2301"/>
              <a:gd name="T57" fmla="*/ 2147483647 h 2800"/>
              <a:gd name="T58" fmla="*/ 2147483647 w 2301"/>
              <a:gd name="T59" fmla="*/ 2147483647 h 2800"/>
              <a:gd name="T60" fmla="*/ 2147483647 w 2301"/>
              <a:gd name="T61" fmla="*/ 2147483647 h 2800"/>
              <a:gd name="T62" fmla="*/ 2147483647 w 2301"/>
              <a:gd name="T63" fmla="*/ 2147483647 h 2800"/>
              <a:gd name="T64" fmla="*/ 2147483647 w 2301"/>
              <a:gd name="T65" fmla="*/ 2147483647 h 2800"/>
              <a:gd name="T66" fmla="*/ 2147483647 w 2301"/>
              <a:gd name="T67" fmla="*/ 2147483647 h 2800"/>
              <a:gd name="T68" fmla="*/ 2147483647 w 2301"/>
              <a:gd name="T69" fmla="*/ 2147483647 h 2800"/>
              <a:gd name="T70" fmla="*/ 2147483647 w 2301"/>
              <a:gd name="T71" fmla="*/ 2147483647 h 2800"/>
              <a:gd name="T72" fmla="*/ 2147483647 w 2301"/>
              <a:gd name="T73" fmla="*/ 2147483647 h 2800"/>
              <a:gd name="T74" fmla="*/ 2147483647 w 2301"/>
              <a:gd name="T75" fmla="*/ 2147483647 h 2800"/>
              <a:gd name="T76" fmla="*/ 2147483647 w 2301"/>
              <a:gd name="T77" fmla="*/ 2147483647 h 2800"/>
              <a:gd name="T78" fmla="*/ 2147483647 w 2301"/>
              <a:gd name="T79" fmla="*/ 2147483647 h 2800"/>
              <a:gd name="T80" fmla="*/ 2147483647 w 2301"/>
              <a:gd name="T81" fmla="*/ 2147483647 h 2800"/>
              <a:gd name="T82" fmla="*/ 2147483647 w 2301"/>
              <a:gd name="T83" fmla="*/ 2147483647 h 2800"/>
              <a:gd name="T84" fmla="*/ 2147483647 w 2301"/>
              <a:gd name="T85" fmla="*/ 2147483647 h 2800"/>
              <a:gd name="T86" fmla="*/ 2147483647 w 2301"/>
              <a:gd name="T87" fmla="*/ 2147483647 h 2800"/>
              <a:gd name="T88" fmla="*/ 2147483647 w 2301"/>
              <a:gd name="T89" fmla="*/ 2147483647 h 2800"/>
              <a:gd name="T90" fmla="*/ 2147483647 w 2301"/>
              <a:gd name="T91" fmla="*/ 2147483647 h 28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01" h="2800">
                <a:moveTo>
                  <a:pt x="619" y="92"/>
                </a:moveTo>
                <a:cubicBezTo>
                  <a:pt x="645" y="87"/>
                  <a:pt x="675" y="82"/>
                  <a:pt x="699" y="72"/>
                </a:cubicBezTo>
                <a:cubicBezTo>
                  <a:pt x="718" y="64"/>
                  <a:pt x="732" y="50"/>
                  <a:pt x="751" y="44"/>
                </a:cubicBezTo>
                <a:cubicBezTo>
                  <a:pt x="772" y="51"/>
                  <a:pt x="759" y="46"/>
                  <a:pt x="787" y="64"/>
                </a:cubicBezTo>
                <a:cubicBezTo>
                  <a:pt x="795" y="69"/>
                  <a:pt x="811" y="80"/>
                  <a:pt x="811" y="80"/>
                </a:cubicBezTo>
                <a:cubicBezTo>
                  <a:pt x="851" y="74"/>
                  <a:pt x="847" y="63"/>
                  <a:pt x="875" y="44"/>
                </a:cubicBezTo>
                <a:cubicBezTo>
                  <a:pt x="882" y="24"/>
                  <a:pt x="893" y="12"/>
                  <a:pt x="911" y="0"/>
                </a:cubicBezTo>
                <a:cubicBezTo>
                  <a:pt x="944" y="4"/>
                  <a:pt x="946" y="0"/>
                  <a:pt x="955" y="28"/>
                </a:cubicBezTo>
                <a:cubicBezTo>
                  <a:pt x="948" y="70"/>
                  <a:pt x="941" y="56"/>
                  <a:pt x="919" y="84"/>
                </a:cubicBezTo>
                <a:cubicBezTo>
                  <a:pt x="913" y="92"/>
                  <a:pt x="903" y="108"/>
                  <a:pt x="903" y="108"/>
                </a:cubicBezTo>
                <a:cubicBezTo>
                  <a:pt x="908" y="146"/>
                  <a:pt x="915" y="164"/>
                  <a:pt x="955" y="172"/>
                </a:cubicBezTo>
                <a:cubicBezTo>
                  <a:pt x="983" y="191"/>
                  <a:pt x="1015" y="208"/>
                  <a:pt x="1039" y="232"/>
                </a:cubicBezTo>
                <a:cubicBezTo>
                  <a:pt x="1050" y="265"/>
                  <a:pt x="1053" y="264"/>
                  <a:pt x="1043" y="304"/>
                </a:cubicBezTo>
                <a:cubicBezTo>
                  <a:pt x="1048" y="350"/>
                  <a:pt x="1046" y="350"/>
                  <a:pt x="1091" y="344"/>
                </a:cubicBezTo>
                <a:cubicBezTo>
                  <a:pt x="1120" y="325"/>
                  <a:pt x="1103" y="254"/>
                  <a:pt x="1135" y="248"/>
                </a:cubicBezTo>
                <a:cubicBezTo>
                  <a:pt x="1152" y="245"/>
                  <a:pt x="1170" y="245"/>
                  <a:pt x="1187" y="244"/>
                </a:cubicBezTo>
                <a:cubicBezTo>
                  <a:pt x="1211" y="242"/>
                  <a:pt x="1235" y="241"/>
                  <a:pt x="1259" y="240"/>
                </a:cubicBezTo>
                <a:cubicBezTo>
                  <a:pt x="1357" y="242"/>
                  <a:pt x="1409" y="244"/>
                  <a:pt x="1495" y="252"/>
                </a:cubicBezTo>
                <a:cubicBezTo>
                  <a:pt x="1522" y="254"/>
                  <a:pt x="1575" y="260"/>
                  <a:pt x="1575" y="260"/>
                </a:cubicBezTo>
                <a:cubicBezTo>
                  <a:pt x="1593" y="265"/>
                  <a:pt x="1600" y="264"/>
                  <a:pt x="1611" y="280"/>
                </a:cubicBezTo>
                <a:cubicBezTo>
                  <a:pt x="1610" y="293"/>
                  <a:pt x="1609" y="307"/>
                  <a:pt x="1607" y="320"/>
                </a:cubicBezTo>
                <a:cubicBezTo>
                  <a:pt x="1602" y="348"/>
                  <a:pt x="1588" y="347"/>
                  <a:pt x="1615" y="340"/>
                </a:cubicBezTo>
                <a:cubicBezTo>
                  <a:pt x="1628" y="331"/>
                  <a:pt x="1634" y="321"/>
                  <a:pt x="1647" y="312"/>
                </a:cubicBezTo>
                <a:cubicBezTo>
                  <a:pt x="1659" y="324"/>
                  <a:pt x="1681" y="376"/>
                  <a:pt x="1687" y="376"/>
                </a:cubicBezTo>
                <a:cubicBezTo>
                  <a:pt x="1732" y="380"/>
                  <a:pt x="1778" y="379"/>
                  <a:pt x="1823" y="380"/>
                </a:cubicBezTo>
                <a:cubicBezTo>
                  <a:pt x="1831" y="392"/>
                  <a:pt x="1847" y="412"/>
                  <a:pt x="1859" y="416"/>
                </a:cubicBezTo>
                <a:cubicBezTo>
                  <a:pt x="1866" y="436"/>
                  <a:pt x="1874" y="449"/>
                  <a:pt x="1891" y="460"/>
                </a:cubicBezTo>
                <a:cubicBezTo>
                  <a:pt x="1898" y="481"/>
                  <a:pt x="1891" y="470"/>
                  <a:pt x="1919" y="488"/>
                </a:cubicBezTo>
                <a:cubicBezTo>
                  <a:pt x="1947" y="507"/>
                  <a:pt x="1974" y="529"/>
                  <a:pt x="2003" y="548"/>
                </a:cubicBezTo>
                <a:cubicBezTo>
                  <a:pt x="2025" y="563"/>
                  <a:pt x="2053" y="569"/>
                  <a:pt x="2075" y="584"/>
                </a:cubicBezTo>
                <a:cubicBezTo>
                  <a:pt x="2085" y="569"/>
                  <a:pt x="2080" y="558"/>
                  <a:pt x="2099" y="564"/>
                </a:cubicBezTo>
                <a:cubicBezTo>
                  <a:pt x="2125" y="590"/>
                  <a:pt x="2154" y="593"/>
                  <a:pt x="2191" y="596"/>
                </a:cubicBezTo>
                <a:cubicBezTo>
                  <a:pt x="2212" y="603"/>
                  <a:pt x="2231" y="613"/>
                  <a:pt x="2251" y="620"/>
                </a:cubicBezTo>
                <a:cubicBezTo>
                  <a:pt x="2259" y="644"/>
                  <a:pt x="2271" y="667"/>
                  <a:pt x="2279" y="692"/>
                </a:cubicBezTo>
                <a:cubicBezTo>
                  <a:pt x="2282" y="700"/>
                  <a:pt x="2284" y="708"/>
                  <a:pt x="2287" y="716"/>
                </a:cubicBezTo>
                <a:cubicBezTo>
                  <a:pt x="2288" y="720"/>
                  <a:pt x="2291" y="728"/>
                  <a:pt x="2291" y="728"/>
                </a:cubicBezTo>
                <a:cubicBezTo>
                  <a:pt x="2288" y="772"/>
                  <a:pt x="2301" y="795"/>
                  <a:pt x="2263" y="808"/>
                </a:cubicBezTo>
                <a:cubicBezTo>
                  <a:pt x="2245" y="863"/>
                  <a:pt x="2269" y="787"/>
                  <a:pt x="2255" y="948"/>
                </a:cubicBezTo>
                <a:cubicBezTo>
                  <a:pt x="2254" y="962"/>
                  <a:pt x="2236" y="982"/>
                  <a:pt x="2231" y="996"/>
                </a:cubicBezTo>
                <a:cubicBezTo>
                  <a:pt x="2222" y="1064"/>
                  <a:pt x="2213" y="1132"/>
                  <a:pt x="2203" y="1200"/>
                </a:cubicBezTo>
                <a:cubicBezTo>
                  <a:pt x="2196" y="1243"/>
                  <a:pt x="2187" y="1296"/>
                  <a:pt x="2155" y="1328"/>
                </a:cubicBezTo>
                <a:cubicBezTo>
                  <a:pt x="2147" y="1353"/>
                  <a:pt x="2137" y="1378"/>
                  <a:pt x="2123" y="1400"/>
                </a:cubicBezTo>
                <a:cubicBezTo>
                  <a:pt x="2127" y="1422"/>
                  <a:pt x="2132" y="1443"/>
                  <a:pt x="2139" y="1464"/>
                </a:cubicBezTo>
                <a:cubicBezTo>
                  <a:pt x="2133" y="1497"/>
                  <a:pt x="2124" y="1525"/>
                  <a:pt x="2095" y="1544"/>
                </a:cubicBezTo>
                <a:cubicBezTo>
                  <a:pt x="2079" y="1568"/>
                  <a:pt x="2077" y="1572"/>
                  <a:pt x="2071" y="1600"/>
                </a:cubicBezTo>
                <a:cubicBezTo>
                  <a:pt x="2068" y="1614"/>
                  <a:pt x="2059" y="1640"/>
                  <a:pt x="2059" y="1640"/>
                </a:cubicBezTo>
                <a:cubicBezTo>
                  <a:pt x="2056" y="1665"/>
                  <a:pt x="2063" y="1688"/>
                  <a:pt x="2039" y="1696"/>
                </a:cubicBezTo>
                <a:cubicBezTo>
                  <a:pt x="2033" y="1713"/>
                  <a:pt x="2010" y="1745"/>
                  <a:pt x="1999" y="1760"/>
                </a:cubicBezTo>
                <a:cubicBezTo>
                  <a:pt x="1995" y="1793"/>
                  <a:pt x="1993" y="1796"/>
                  <a:pt x="1975" y="1820"/>
                </a:cubicBezTo>
                <a:cubicBezTo>
                  <a:pt x="1965" y="1850"/>
                  <a:pt x="1955" y="1881"/>
                  <a:pt x="1947" y="1912"/>
                </a:cubicBezTo>
                <a:cubicBezTo>
                  <a:pt x="1953" y="1995"/>
                  <a:pt x="1945" y="2078"/>
                  <a:pt x="1959" y="2160"/>
                </a:cubicBezTo>
                <a:cubicBezTo>
                  <a:pt x="1957" y="2203"/>
                  <a:pt x="1965" y="2260"/>
                  <a:pt x="1939" y="2300"/>
                </a:cubicBezTo>
                <a:cubicBezTo>
                  <a:pt x="1942" y="2344"/>
                  <a:pt x="1949" y="2351"/>
                  <a:pt x="1955" y="2388"/>
                </a:cubicBezTo>
                <a:cubicBezTo>
                  <a:pt x="1960" y="2448"/>
                  <a:pt x="1954" y="2424"/>
                  <a:pt x="1967" y="2464"/>
                </a:cubicBezTo>
                <a:cubicBezTo>
                  <a:pt x="1970" y="2472"/>
                  <a:pt x="1975" y="2488"/>
                  <a:pt x="1975" y="2488"/>
                </a:cubicBezTo>
                <a:cubicBezTo>
                  <a:pt x="1974" y="2505"/>
                  <a:pt x="1976" y="2523"/>
                  <a:pt x="1971" y="2540"/>
                </a:cubicBezTo>
                <a:cubicBezTo>
                  <a:pt x="1970" y="2544"/>
                  <a:pt x="1961" y="2541"/>
                  <a:pt x="1959" y="2544"/>
                </a:cubicBezTo>
                <a:cubicBezTo>
                  <a:pt x="1943" y="2566"/>
                  <a:pt x="1955" y="2572"/>
                  <a:pt x="1931" y="2588"/>
                </a:cubicBezTo>
                <a:cubicBezTo>
                  <a:pt x="1926" y="2607"/>
                  <a:pt x="1917" y="2621"/>
                  <a:pt x="1911" y="2640"/>
                </a:cubicBezTo>
                <a:cubicBezTo>
                  <a:pt x="1910" y="2644"/>
                  <a:pt x="1907" y="2652"/>
                  <a:pt x="1907" y="2652"/>
                </a:cubicBezTo>
                <a:cubicBezTo>
                  <a:pt x="1906" y="2663"/>
                  <a:pt x="1906" y="2674"/>
                  <a:pt x="1903" y="2684"/>
                </a:cubicBezTo>
                <a:cubicBezTo>
                  <a:pt x="1899" y="2700"/>
                  <a:pt x="1857" y="2741"/>
                  <a:pt x="1843" y="2748"/>
                </a:cubicBezTo>
                <a:cubicBezTo>
                  <a:pt x="1839" y="2750"/>
                  <a:pt x="1816" y="2766"/>
                  <a:pt x="1815" y="2768"/>
                </a:cubicBezTo>
                <a:cubicBezTo>
                  <a:pt x="1809" y="2775"/>
                  <a:pt x="1799" y="2792"/>
                  <a:pt x="1799" y="2792"/>
                </a:cubicBezTo>
                <a:cubicBezTo>
                  <a:pt x="1659" y="2788"/>
                  <a:pt x="1519" y="2779"/>
                  <a:pt x="1379" y="2776"/>
                </a:cubicBezTo>
                <a:cubicBezTo>
                  <a:pt x="1304" y="2769"/>
                  <a:pt x="1228" y="2766"/>
                  <a:pt x="1155" y="2784"/>
                </a:cubicBezTo>
                <a:cubicBezTo>
                  <a:pt x="1144" y="2791"/>
                  <a:pt x="1119" y="2800"/>
                  <a:pt x="1119" y="2800"/>
                </a:cubicBezTo>
                <a:cubicBezTo>
                  <a:pt x="951" y="2796"/>
                  <a:pt x="790" y="2765"/>
                  <a:pt x="623" y="2756"/>
                </a:cubicBezTo>
                <a:cubicBezTo>
                  <a:pt x="614" y="2755"/>
                  <a:pt x="604" y="2753"/>
                  <a:pt x="595" y="2752"/>
                </a:cubicBezTo>
                <a:cubicBezTo>
                  <a:pt x="579" y="2749"/>
                  <a:pt x="547" y="2744"/>
                  <a:pt x="547" y="2744"/>
                </a:cubicBezTo>
                <a:cubicBezTo>
                  <a:pt x="541" y="2726"/>
                  <a:pt x="560" y="2710"/>
                  <a:pt x="575" y="2700"/>
                </a:cubicBezTo>
                <a:cubicBezTo>
                  <a:pt x="580" y="2684"/>
                  <a:pt x="589" y="2674"/>
                  <a:pt x="599" y="2660"/>
                </a:cubicBezTo>
                <a:cubicBezTo>
                  <a:pt x="609" y="2629"/>
                  <a:pt x="595" y="2575"/>
                  <a:pt x="627" y="2564"/>
                </a:cubicBezTo>
                <a:cubicBezTo>
                  <a:pt x="642" y="2549"/>
                  <a:pt x="660" y="2539"/>
                  <a:pt x="675" y="2524"/>
                </a:cubicBezTo>
                <a:cubicBezTo>
                  <a:pt x="685" y="2494"/>
                  <a:pt x="670" y="2530"/>
                  <a:pt x="691" y="2504"/>
                </a:cubicBezTo>
                <a:cubicBezTo>
                  <a:pt x="694" y="2501"/>
                  <a:pt x="693" y="2496"/>
                  <a:pt x="695" y="2492"/>
                </a:cubicBezTo>
                <a:cubicBezTo>
                  <a:pt x="708" y="2468"/>
                  <a:pt x="727" y="2445"/>
                  <a:pt x="743" y="2424"/>
                </a:cubicBezTo>
                <a:cubicBezTo>
                  <a:pt x="755" y="2387"/>
                  <a:pt x="762" y="2350"/>
                  <a:pt x="771" y="2312"/>
                </a:cubicBezTo>
                <a:cubicBezTo>
                  <a:pt x="767" y="2263"/>
                  <a:pt x="776" y="2264"/>
                  <a:pt x="739" y="2252"/>
                </a:cubicBezTo>
                <a:cubicBezTo>
                  <a:pt x="706" y="2253"/>
                  <a:pt x="672" y="2251"/>
                  <a:pt x="639" y="2256"/>
                </a:cubicBezTo>
                <a:cubicBezTo>
                  <a:pt x="635" y="2257"/>
                  <a:pt x="638" y="2265"/>
                  <a:pt x="635" y="2268"/>
                </a:cubicBezTo>
                <a:cubicBezTo>
                  <a:pt x="632" y="2272"/>
                  <a:pt x="627" y="2273"/>
                  <a:pt x="623" y="2276"/>
                </a:cubicBezTo>
                <a:cubicBezTo>
                  <a:pt x="610" y="2296"/>
                  <a:pt x="593" y="2304"/>
                  <a:pt x="575" y="2320"/>
                </a:cubicBezTo>
                <a:cubicBezTo>
                  <a:pt x="567" y="2328"/>
                  <a:pt x="551" y="2344"/>
                  <a:pt x="551" y="2344"/>
                </a:cubicBezTo>
                <a:cubicBezTo>
                  <a:pt x="546" y="2371"/>
                  <a:pt x="549" y="2376"/>
                  <a:pt x="527" y="2392"/>
                </a:cubicBezTo>
                <a:cubicBezTo>
                  <a:pt x="515" y="2391"/>
                  <a:pt x="502" y="2392"/>
                  <a:pt x="491" y="2388"/>
                </a:cubicBezTo>
                <a:cubicBezTo>
                  <a:pt x="479" y="2384"/>
                  <a:pt x="479" y="2371"/>
                  <a:pt x="471" y="2364"/>
                </a:cubicBezTo>
                <a:cubicBezTo>
                  <a:pt x="457" y="2352"/>
                  <a:pt x="438" y="2342"/>
                  <a:pt x="423" y="2332"/>
                </a:cubicBezTo>
                <a:cubicBezTo>
                  <a:pt x="398" y="2316"/>
                  <a:pt x="354" y="2314"/>
                  <a:pt x="327" y="2312"/>
                </a:cubicBezTo>
                <a:cubicBezTo>
                  <a:pt x="305" y="2305"/>
                  <a:pt x="305" y="2283"/>
                  <a:pt x="287" y="2272"/>
                </a:cubicBezTo>
                <a:cubicBezTo>
                  <a:pt x="282" y="2269"/>
                  <a:pt x="248" y="2264"/>
                  <a:pt x="247" y="2264"/>
                </a:cubicBezTo>
                <a:cubicBezTo>
                  <a:pt x="229" y="2236"/>
                  <a:pt x="234" y="2249"/>
                  <a:pt x="227" y="2228"/>
                </a:cubicBezTo>
                <a:cubicBezTo>
                  <a:pt x="226" y="2217"/>
                  <a:pt x="223" y="2148"/>
                  <a:pt x="219" y="2128"/>
                </a:cubicBezTo>
                <a:cubicBezTo>
                  <a:pt x="217" y="2120"/>
                  <a:pt x="211" y="2104"/>
                  <a:pt x="211" y="2104"/>
                </a:cubicBezTo>
                <a:cubicBezTo>
                  <a:pt x="228" y="2061"/>
                  <a:pt x="211" y="2108"/>
                  <a:pt x="223" y="2060"/>
                </a:cubicBezTo>
                <a:cubicBezTo>
                  <a:pt x="225" y="2052"/>
                  <a:pt x="231" y="2036"/>
                  <a:pt x="231" y="2036"/>
                </a:cubicBezTo>
                <a:cubicBezTo>
                  <a:pt x="227" y="2008"/>
                  <a:pt x="227" y="2002"/>
                  <a:pt x="215" y="1980"/>
                </a:cubicBezTo>
                <a:cubicBezTo>
                  <a:pt x="208" y="1968"/>
                  <a:pt x="199" y="1940"/>
                  <a:pt x="199" y="1940"/>
                </a:cubicBezTo>
                <a:cubicBezTo>
                  <a:pt x="205" y="1904"/>
                  <a:pt x="214" y="1915"/>
                  <a:pt x="243" y="1896"/>
                </a:cubicBezTo>
                <a:cubicBezTo>
                  <a:pt x="262" y="1867"/>
                  <a:pt x="267" y="1830"/>
                  <a:pt x="271" y="1796"/>
                </a:cubicBezTo>
                <a:cubicBezTo>
                  <a:pt x="273" y="1773"/>
                  <a:pt x="266" y="1747"/>
                  <a:pt x="279" y="1728"/>
                </a:cubicBezTo>
                <a:cubicBezTo>
                  <a:pt x="283" y="1722"/>
                  <a:pt x="350" y="1718"/>
                  <a:pt x="367" y="1712"/>
                </a:cubicBezTo>
                <a:cubicBezTo>
                  <a:pt x="377" y="1682"/>
                  <a:pt x="356" y="1666"/>
                  <a:pt x="347" y="1640"/>
                </a:cubicBezTo>
                <a:cubicBezTo>
                  <a:pt x="353" y="1449"/>
                  <a:pt x="318" y="1534"/>
                  <a:pt x="387" y="1488"/>
                </a:cubicBezTo>
                <a:cubicBezTo>
                  <a:pt x="388" y="1484"/>
                  <a:pt x="389" y="1480"/>
                  <a:pt x="391" y="1476"/>
                </a:cubicBezTo>
                <a:cubicBezTo>
                  <a:pt x="393" y="1472"/>
                  <a:pt x="397" y="1468"/>
                  <a:pt x="399" y="1464"/>
                </a:cubicBezTo>
                <a:cubicBezTo>
                  <a:pt x="402" y="1456"/>
                  <a:pt x="407" y="1440"/>
                  <a:pt x="407" y="1440"/>
                </a:cubicBezTo>
                <a:cubicBezTo>
                  <a:pt x="397" y="1430"/>
                  <a:pt x="379" y="1414"/>
                  <a:pt x="371" y="1400"/>
                </a:cubicBezTo>
                <a:cubicBezTo>
                  <a:pt x="362" y="1384"/>
                  <a:pt x="358" y="1352"/>
                  <a:pt x="343" y="1340"/>
                </a:cubicBezTo>
                <a:cubicBezTo>
                  <a:pt x="328" y="1328"/>
                  <a:pt x="292" y="1330"/>
                  <a:pt x="271" y="1316"/>
                </a:cubicBezTo>
                <a:cubicBezTo>
                  <a:pt x="264" y="1305"/>
                  <a:pt x="255" y="1280"/>
                  <a:pt x="255" y="1280"/>
                </a:cubicBezTo>
                <a:cubicBezTo>
                  <a:pt x="282" y="1266"/>
                  <a:pt x="304" y="1272"/>
                  <a:pt x="315" y="1240"/>
                </a:cubicBezTo>
                <a:cubicBezTo>
                  <a:pt x="311" y="1207"/>
                  <a:pt x="309" y="1204"/>
                  <a:pt x="291" y="1180"/>
                </a:cubicBezTo>
                <a:cubicBezTo>
                  <a:pt x="285" y="1163"/>
                  <a:pt x="275" y="1148"/>
                  <a:pt x="271" y="1132"/>
                </a:cubicBezTo>
                <a:cubicBezTo>
                  <a:pt x="264" y="1106"/>
                  <a:pt x="263" y="1084"/>
                  <a:pt x="243" y="1064"/>
                </a:cubicBezTo>
                <a:cubicBezTo>
                  <a:pt x="237" y="1039"/>
                  <a:pt x="231" y="1012"/>
                  <a:pt x="223" y="988"/>
                </a:cubicBezTo>
                <a:cubicBezTo>
                  <a:pt x="220" y="953"/>
                  <a:pt x="219" y="932"/>
                  <a:pt x="195" y="908"/>
                </a:cubicBezTo>
                <a:cubicBezTo>
                  <a:pt x="185" y="878"/>
                  <a:pt x="200" y="914"/>
                  <a:pt x="179" y="888"/>
                </a:cubicBezTo>
                <a:cubicBezTo>
                  <a:pt x="169" y="875"/>
                  <a:pt x="180" y="849"/>
                  <a:pt x="163" y="840"/>
                </a:cubicBezTo>
                <a:cubicBezTo>
                  <a:pt x="150" y="832"/>
                  <a:pt x="129" y="835"/>
                  <a:pt x="115" y="828"/>
                </a:cubicBezTo>
                <a:cubicBezTo>
                  <a:pt x="94" y="817"/>
                  <a:pt x="84" y="793"/>
                  <a:pt x="67" y="776"/>
                </a:cubicBezTo>
                <a:cubicBezTo>
                  <a:pt x="49" y="721"/>
                  <a:pt x="14" y="669"/>
                  <a:pt x="3" y="612"/>
                </a:cubicBezTo>
                <a:cubicBezTo>
                  <a:pt x="6" y="567"/>
                  <a:pt x="0" y="530"/>
                  <a:pt x="39" y="504"/>
                </a:cubicBezTo>
                <a:cubicBezTo>
                  <a:pt x="48" y="477"/>
                  <a:pt x="36" y="506"/>
                  <a:pt x="55" y="484"/>
                </a:cubicBezTo>
                <a:cubicBezTo>
                  <a:pt x="88" y="447"/>
                  <a:pt x="56" y="470"/>
                  <a:pt x="83" y="452"/>
                </a:cubicBezTo>
                <a:cubicBezTo>
                  <a:pt x="85" y="442"/>
                  <a:pt x="97" y="380"/>
                  <a:pt x="99" y="376"/>
                </a:cubicBezTo>
                <a:cubicBezTo>
                  <a:pt x="107" y="363"/>
                  <a:pt x="125" y="360"/>
                  <a:pt x="135" y="348"/>
                </a:cubicBezTo>
                <a:cubicBezTo>
                  <a:pt x="154" y="326"/>
                  <a:pt x="161" y="298"/>
                  <a:pt x="191" y="288"/>
                </a:cubicBezTo>
                <a:cubicBezTo>
                  <a:pt x="194" y="284"/>
                  <a:pt x="195" y="278"/>
                  <a:pt x="199" y="276"/>
                </a:cubicBezTo>
                <a:cubicBezTo>
                  <a:pt x="219" y="266"/>
                  <a:pt x="273" y="261"/>
                  <a:pt x="299" y="252"/>
                </a:cubicBezTo>
                <a:cubicBezTo>
                  <a:pt x="310" y="241"/>
                  <a:pt x="335" y="224"/>
                  <a:pt x="335" y="224"/>
                </a:cubicBezTo>
                <a:cubicBezTo>
                  <a:pt x="356" y="193"/>
                  <a:pt x="331" y="159"/>
                  <a:pt x="375" y="188"/>
                </a:cubicBezTo>
                <a:cubicBezTo>
                  <a:pt x="382" y="198"/>
                  <a:pt x="385" y="216"/>
                  <a:pt x="395" y="224"/>
                </a:cubicBezTo>
                <a:cubicBezTo>
                  <a:pt x="408" y="236"/>
                  <a:pt x="430" y="249"/>
                  <a:pt x="447" y="256"/>
                </a:cubicBezTo>
                <a:cubicBezTo>
                  <a:pt x="463" y="263"/>
                  <a:pt x="499" y="268"/>
                  <a:pt x="499" y="268"/>
                </a:cubicBezTo>
                <a:cubicBezTo>
                  <a:pt x="515" y="267"/>
                  <a:pt x="532" y="268"/>
                  <a:pt x="547" y="264"/>
                </a:cubicBezTo>
                <a:cubicBezTo>
                  <a:pt x="578" y="255"/>
                  <a:pt x="554" y="200"/>
                  <a:pt x="559" y="168"/>
                </a:cubicBezTo>
                <a:cubicBezTo>
                  <a:pt x="560" y="162"/>
                  <a:pt x="579" y="151"/>
                  <a:pt x="583" y="148"/>
                </a:cubicBezTo>
                <a:cubicBezTo>
                  <a:pt x="591" y="137"/>
                  <a:pt x="594" y="123"/>
                  <a:pt x="603" y="112"/>
                </a:cubicBezTo>
                <a:cubicBezTo>
                  <a:pt x="624" y="86"/>
                  <a:pt x="609" y="122"/>
                  <a:pt x="619" y="92"/>
                </a:cubicBezTo>
                <a:close/>
              </a:path>
            </a:pathLst>
          </a:custGeom>
          <a:gradFill rotWithShape="1">
            <a:gsLst>
              <a:gs pos="0">
                <a:srgbClr val="B2B2B2"/>
              </a:gs>
              <a:gs pos="100000">
                <a:srgbClr val="DDDDDD"/>
              </a:gs>
            </a:gsLst>
            <a:lin ang="5400000" scaled="1"/>
          </a:gra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13" name="Freeform 5"/>
          <p:cNvSpPr>
            <a:spLocks/>
          </p:cNvSpPr>
          <p:nvPr/>
        </p:nvSpPr>
        <p:spPr bwMode="auto">
          <a:xfrm>
            <a:off x="6149975" y="1268413"/>
            <a:ext cx="1143000" cy="1101725"/>
          </a:xfrm>
          <a:custGeom>
            <a:avLst/>
            <a:gdLst>
              <a:gd name="T0" fmla="*/ 2147483647 w 1076"/>
              <a:gd name="T1" fmla="*/ 2147483647 h 946"/>
              <a:gd name="T2" fmla="*/ 2147483647 w 1076"/>
              <a:gd name="T3" fmla="*/ 2147483647 h 946"/>
              <a:gd name="T4" fmla="*/ 2147483647 w 1076"/>
              <a:gd name="T5" fmla="*/ 2147483647 h 946"/>
              <a:gd name="T6" fmla="*/ 2147483647 w 1076"/>
              <a:gd name="T7" fmla="*/ 2147483647 h 946"/>
              <a:gd name="T8" fmla="*/ 2147483647 w 1076"/>
              <a:gd name="T9" fmla="*/ 2147483647 h 946"/>
              <a:gd name="T10" fmla="*/ 2147483647 w 1076"/>
              <a:gd name="T11" fmla="*/ 2147483647 h 946"/>
              <a:gd name="T12" fmla="*/ 2147483647 w 1076"/>
              <a:gd name="T13" fmla="*/ 2147483647 h 946"/>
              <a:gd name="T14" fmla="*/ 2147483647 w 1076"/>
              <a:gd name="T15" fmla="*/ 2147483647 h 946"/>
              <a:gd name="T16" fmla="*/ 2147483647 w 1076"/>
              <a:gd name="T17" fmla="*/ 2147483647 h 946"/>
              <a:gd name="T18" fmla="*/ 2147483647 w 1076"/>
              <a:gd name="T19" fmla="*/ 2147483647 h 946"/>
              <a:gd name="T20" fmla="*/ 2147483647 w 1076"/>
              <a:gd name="T21" fmla="*/ 2147483647 h 946"/>
              <a:gd name="T22" fmla="*/ 2147483647 w 1076"/>
              <a:gd name="T23" fmla="*/ 2147483647 h 946"/>
              <a:gd name="T24" fmla="*/ 2147483647 w 1076"/>
              <a:gd name="T25" fmla="*/ 2147483647 h 946"/>
              <a:gd name="T26" fmla="*/ 2147483647 w 1076"/>
              <a:gd name="T27" fmla="*/ 2147483647 h 946"/>
              <a:gd name="T28" fmla="*/ 2147483647 w 1076"/>
              <a:gd name="T29" fmla="*/ 2147483647 h 946"/>
              <a:gd name="T30" fmla="*/ 2147483647 w 1076"/>
              <a:gd name="T31" fmla="*/ 2147483647 h 946"/>
              <a:gd name="T32" fmla="*/ 2147483647 w 1076"/>
              <a:gd name="T33" fmla="*/ 2147483647 h 946"/>
              <a:gd name="T34" fmla="*/ 2147483647 w 1076"/>
              <a:gd name="T35" fmla="*/ 2147483647 h 946"/>
              <a:gd name="T36" fmla="*/ 2147483647 w 1076"/>
              <a:gd name="T37" fmla="*/ 2147483647 h 946"/>
              <a:gd name="T38" fmla="*/ 2147483647 w 1076"/>
              <a:gd name="T39" fmla="*/ 2147483647 h 946"/>
              <a:gd name="T40" fmla="*/ 2147483647 w 1076"/>
              <a:gd name="T41" fmla="*/ 2147483647 h 946"/>
              <a:gd name="T42" fmla="*/ 2147483647 w 1076"/>
              <a:gd name="T43" fmla="*/ 2147483647 h 946"/>
              <a:gd name="T44" fmla="*/ 2147483647 w 1076"/>
              <a:gd name="T45" fmla="*/ 2147483647 h 946"/>
              <a:gd name="T46" fmla="*/ 2147483647 w 1076"/>
              <a:gd name="T47" fmla="*/ 2147483647 h 946"/>
              <a:gd name="T48" fmla="*/ 2147483647 w 1076"/>
              <a:gd name="T49" fmla="*/ 2147483647 h 946"/>
              <a:gd name="T50" fmla="*/ 2147483647 w 1076"/>
              <a:gd name="T51" fmla="*/ 2147483647 h 946"/>
              <a:gd name="T52" fmla="*/ 2147483647 w 1076"/>
              <a:gd name="T53" fmla="*/ 2147483647 h 946"/>
              <a:gd name="T54" fmla="*/ 2147483647 w 1076"/>
              <a:gd name="T55" fmla="*/ 2147483647 h 946"/>
              <a:gd name="T56" fmla="*/ 2147483647 w 1076"/>
              <a:gd name="T57" fmla="*/ 2147483647 h 946"/>
              <a:gd name="T58" fmla="*/ 2147483647 w 1076"/>
              <a:gd name="T59" fmla="*/ 2147483647 h 946"/>
              <a:gd name="T60" fmla="*/ 2147483647 w 1076"/>
              <a:gd name="T61" fmla="*/ 2147483647 h 946"/>
              <a:gd name="T62" fmla="*/ 2147483647 w 1076"/>
              <a:gd name="T63" fmla="*/ 2147483647 h 946"/>
              <a:gd name="T64" fmla="*/ 2147483647 w 1076"/>
              <a:gd name="T65" fmla="*/ 2147483647 h 946"/>
              <a:gd name="T66" fmla="*/ 2147483647 w 1076"/>
              <a:gd name="T67" fmla="*/ 2147483647 h 946"/>
              <a:gd name="T68" fmla="*/ 2147483647 w 1076"/>
              <a:gd name="T69" fmla="*/ 2147483647 h 946"/>
              <a:gd name="T70" fmla="*/ 2147483647 w 1076"/>
              <a:gd name="T71" fmla="*/ 2147483647 h 946"/>
              <a:gd name="T72" fmla="*/ 2147483647 w 1076"/>
              <a:gd name="T73" fmla="*/ 2147483647 h 946"/>
              <a:gd name="T74" fmla="*/ 2147483647 w 1076"/>
              <a:gd name="T75" fmla="*/ 2147483647 h 946"/>
              <a:gd name="T76" fmla="*/ 2147483647 w 1076"/>
              <a:gd name="T77" fmla="*/ 2147483647 h 946"/>
              <a:gd name="T78" fmla="*/ 2147483647 w 1076"/>
              <a:gd name="T79" fmla="*/ 2147483647 h 9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76" h="946">
                <a:moveTo>
                  <a:pt x="158" y="922"/>
                </a:moveTo>
                <a:cubicBezTo>
                  <a:pt x="143" y="926"/>
                  <a:pt x="132" y="931"/>
                  <a:pt x="119" y="937"/>
                </a:cubicBezTo>
                <a:cubicBezTo>
                  <a:pt x="113" y="940"/>
                  <a:pt x="101" y="943"/>
                  <a:pt x="101" y="943"/>
                </a:cubicBezTo>
                <a:cubicBezTo>
                  <a:pt x="100" y="943"/>
                  <a:pt x="63" y="946"/>
                  <a:pt x="56" y="934"/>
                </a:cubicBezTo>
                <a:cubicBezTo>
                  <a:pt x="51" y="926"/>
                  <a:pt x="47" y="907"/>
                  <a:pt x="47" y="907"/>
                </a:cubicBezTo>
                <a:cubicBezTo>
                  <a:pt x="40" y="848"/>
                  <a:pt x="48" y="788"/>
                  <a:pt x="56" y="730"/>
                </a:cubicBezTo>
                <a:cubicBezTo>
                  <a:pt x="53" y="710"/>
                  <a:pt x="52" y="675"/>
                  <a:pt x="29" y="667"/>
                </a:cubicBezTo>
                <a:cubicBezTo>
                  <a:pt x="21" y="643"/>
                  <a:pt x="33" y="671"/>
                  <a:pt x="17" y="655"/>
                </a:cubicBezTo>
                <a:cubicBezTo>
                  <a:pt x="12" y="650"/>
                  <a:pt x="5" y="637"/>
                  <a:pt x="5" y="637"/>
                </a:cubicBezTo>
                <a:cubicBezTo>
                  <a:pt x="7" y="611"/>
                  <a:pt x="0" y="593"/>
                  <a:pt x="20" y="580"/>
                </a:cubicBezTo>
                <a:cubicBezTo>
                  <a:pt x="52" y="531"/>
                  <a:pt x="74" y="561"/>
                  <a:pt x="161" y="559"/>
                </a:cubicBezTo>
                <a:cubicBezTo>
                  <a:pt x="187" y="520"/>
                  <a:pt x="131" y="446"/>
                  <a:pt x="179" y="430"/>
                </a:cubicBezTo>
                <a:cubicBezTo>
                  <a:pt x="201" y="408"/>
                  <a:pt x="223" y="396"/>
                  <a:pt x="248" y="379"/>
                </a:cubicBezTo>
                <a:cubicBezTo>
                  <a:pt x="253" y="364"/>
                  <a:pt x="251" y="323"/>
                  <a:pt x="242" y="307"/>
                </a:cubicBezTo>
                <a:cubicBezTo>
                  <a:pt x="238" y="301"/>
                  <a:pt x="228" y="303"/>
                  <a:pt x="221" y="301"/>
                </a:cubicBezTo>
                <a:cubicBezTo>
                  <a:pt x="198" y="286"/>
                  <a:pt x="205" y="240"/>
                  <a:pt x="203" y="217"/>
                </a:cubicBezTo>
                <a:cubicBezTo>
                  <a:pt x="205" y="188"/>
                  <a:pt x="204" y="165"/>
                  <a:pt x="230" y="148"/>
                </a:cubicBezTo>
                <a:cubicBezTo>
                  <a:pt x="234" y="136"/>
                  <a:pt x="247" y="125"/>
                  <a:pt x="257" y="115"/>
                </a:cubicBezTo>
                <a:cubicBezTo>
                  <a:pt x="263" y="98"/>
                  <a:pt x="281" y="73"/>
                  <a:pt x="299" y="67"/>
                </a:cubicBezTo>
                <a:cubicBezTo>
                  <a:pt x="343" y="0"/>
                  <a:pt x="459" y="57"/>
                  <a:pt x="539" y="58"/>
                </a:cubicBezTo>
                <a:cubicBezTo>
                  <a:pt x="556" y="84"/>
                  <a:pt x="566" y="118"/>
                  <a:pt x="593" y="136"/>
                </a:cubicBezTo>
                <a:cubicBezTo>
                  <a:pt x="601" y="160"/>
                  <a:pt x="589" y="132"/>
                  <a:pt x="605" y="148"/>
                </a:cubicBezTo>
                <a:cubicBezTo>
                  <a:pt x="608" y="151"/>
                  <a:pt x="621" y="173"/>
                  <a:pt x="623" y="178"/>
                </a:cubicBezTo>
                <a:cubicBezTo>
                  <a:pt x="631" y="195"/>
                  <a:pt x="626" y="201"/>
                  <a:pt x="641" y="211"/>
                </a:cubicBezTo>
                <a:cubicBezTo>
                  <a:pt x="683" y="205"/>
                  <a:pt x="668" y="193"/>
                  <a:pt x="686" y="166"/>
                </a:cubicBezTo>
                <a:cubicBezTo>
                  <a:pt x="695" y="152"/>
                  <a:pt x="713" y="147"/>
                  <a:pt x="728" y="142"/>
                </a:cubicBezTo>
                <a:cubicBezTo>
                  <a:pt x="737" y="128"/>
                  <a:pt x="767" y="93"/>
                  <a:pt x="782" y="88"/>
                </a:cubicBezTo>
                <a:cubicBezTo>
                  <a:pt x="793" y="71"/>
                  <a:pt x="810" y="60"/>
                  <a:pt x="824" y="46"/>
                </a:cubicBezTo>
                <a:cubicBezTo>
                  <a:pt x="829" y="41"/>
                  <a:pt x="836" y="38"/>
                  <a:pt x="842" y="34"/>
                </a:cubicBezTo>
                <a:cubicBezTo>
                  <a:pt x="845" y="32"/>
                  <a:pt x="851" y="28"/>
                  <a:pt x="851" y="28"/>
                </a:cubicBezTo>
                <a:cubicBezTo>
                  <a:pt x="881" y="31"/>
                  <a:pt x="902" y="39"/>
                  <a:pt x="926" y="55"/>
                </a:cubicBezTo>
                <a:cubicBezTo>
                  <a:pt x="934" y="78"/>
                  <a:pt x="945" y="110"/>
                  <a:pt x="962" y="127"/>
                </a:cubicBezTo>
                <a:cubicBezTo>
                  <a:pt x="965" y="138"/>
                  <a:pt x="970" y="158"/>
                  <a:pt x="983" y="160"/>
                </a:cubicBezTo>
                <a:cubicBezTo>
                  <a:pt x="1001" y="163"/>
                  <a:pt x="1037" y="166"/>
                  <a:pt x="1037" y="166"/>
                </a:cubicBezTo>
                <a:cubicBezTo>
                  <a:pt x="1046" y="172"/>
                  <a:pt x="1050" y="180"/>
                  <a:pt x="1055" y="190"/>
                </a:cubicBezTo>
                <a:cubicBezTo>
                  <a:pt x="1058" y="196"/>
                  <a:pt x="1059" y="202"/>
                  <a:pt x="1061" y="208"/>
                </a:cubicBezTo>
                <a:cubicBezTo>
                  <a:pt x="1062" y="211"/>
                  <a:pt x="1064" y="217"/>
                  <a:pt x="1064" y="217"/>
                </a:cubicBezTo>
                <a:cubicBezTo>
                  <a:pt x="1062" y="236"/>
                  <a:pt x="1065" y="273"/>
                  <a:pt x="1043" y="280"/>
                </a:cubicBezTo>
                <a:cubicBezTo>
                  <a:pt x="1035" y="292"/>
                  <a:pt x="1023" y="303"/>
                  <a:pt x="1013" y="313"/>
                </a:cubicBezTo>
                <a:cubicBezTo>
                  <a:pt x="1016" y="330"/>
                  <a:pt x="1026" y="342"/>
                  <a:pt x="1034" y="358"/>
                </a:cubicBezTo>
                <a:cubicBezTo>
                  <a:pt x="1036" y="403"/>
                  <a:pt x="1021" y="435"/>
                  <a:pt x="1049" y="463"/>
                </a:cubicBezTo>
                <a:cubicBezTo>
                  <a:pt x="1056" y="484"/>
                  <a:pt x="1049" y="479"/>
                  <a:pt x="1064" y="484"/>
                </a:cubicBezTo>
                <a:cubicBezTo>
                  <a:pt x="1076" y="519"/>
                  <a:pt x="1058" y="552"/>
                  <a:pt x="1043" y="583"/>
                </a:cubicBezTo>
                <a:cubicBezTo>
                  <a:pt x="1033" y="604"/>
                  <a:pt x="1028" y="640"/>
                  <a:pt x="1016" y="658"/>
                </a:cubicBezTo>
                <a:cubicBezTo>
                  <a:pt x="1014" y="661"/>
                  <a:pt x="1010" y="662"/>
                  <a:pt x="1007" y="664"/>
                </a:cubicBezTo>
                <a:cubicBezTo>
                  <a:pt x="978" y="689"/>
                  <a:pt x="1016" y="658"/>
                  <a:pt x="992" y="682"/>
                </a:cubicBezTo>
                <a:cubicBezTo>
                  <a:pt x="968" y="706"/>
                  <a:pt x="921" y="708"/>
                  <a:pt x="890" y="712"/>
                </a:cubicBezTo>
                <a:cubicBezTo>
                  <a:pt x="871" y="711"/>
                  <a:pt x="846" y="713"/>
                  <a:pt x="830" y="700"/>
                </a:cubicBezTo>
                <a:cubicBezTo>
                  <a:pt x="802" y="677"/>
                  <a:pt x="848" y="709"/>
                  <a:pt x="803" y="679"/>
                </a:cubicBezTo>
                <a:cubicBezTo>
                  <a:pt x="800" y="677"/>
                  <a:pt x="794" y="673"/>
                  <a:pt x="794" y="673"/>
                </a:cubicBezTo>
                <a:cubicBezTo>
                  <a:pt x="793" y="670"/>
                  <a:pt x="793" y="666"/>
                  <a:pt x="791" y="664"/>
                </a:cubicBezTo>
                <a:cubicBezTo>
                  <a:pt x="789" y="661"/>
                  <a:pt x="784" y="661"/>
                  <a:pt x="782" y="658"/>
                </a:cubicBezTo>
                <a:cubicBezTo>
                  <a:pt x="779" y="653"/>
                  <a:pt x="778" y="646"/>
                  <a:pt x="776" y="640"/>
                </a:cubicBezTo>
                <a:cubicBezTo>
                  <a:pt x="775" y="637"/>
                  <a:pt x="773" y="631"/>
                  <a:pt x="773" y="631"/>
                </a:cubicBezTo>
                <a:cubicBezTo>
                  <a:pt x="771" y="589"/>
                  <a:pt x="770" y="527"/>
                  <a:pt x="722" y="511"/>
                </a:cubicBezTo>
                <a:cubicBezTo>
                  <a:pt x="704" y="514"/>
                  <a:pt x="698" y="515"/>
                  <a:pt x="692" y="532"/>
                </a:cubicBezTo>
                <a:cubicBezTo>
                  <a:pt x="691" y="556"/>
                  <a:pt x="693" y="580"/>
                  <a:pt x="689" y="604"/>
                </a:cubicBezTo>
                <a:cubicBezTo>
                  <a:pt x="687" y="617"/>
                  <a:pt x="629" y="618"/>
                  <a:pt x="623" y="619"/>
                </a:cubicBezTo>
                <a:cubicBezTo>
                  <a:pt x="614" y="646"/>
                  <a:pt x="620" y="667"/>
                  <a:pt x="629" y="694"/>
                </a:cubicBezTo>
                <a:cubicBezTo>
                  <a:pt x="631" y="700"/>
                  <a:pt x="635" y="706"/>
                  <a:pt x="638" y="712"/>
                </a:cubicBezTo>
                <a:cubicBezTo>
                  <a:pt x="642" y="718"/>
                  <a:pt x="650" y="730"/>
                  <a:pt x="650" y="730"/>
                </a:cubicBezTo>
                <a:cubicBezTo>
                  <a:pt x="649" y="741"/>
                  <a:pt x="652" y="753"/>
                  <a:pt x="647" y="763"/>
                </a:cubicBezTo>
                <a:cubicBezTo>
                  <a:pt x="644" y="769"/>
                  <a:pt x="629" y="769"/>
                  <a:pt x="629" y="769"/>
                </a:cubicBezTo>
                <a:cubicBezTo>
                  <a:pt x="608" y="767"/>
                  <a:pt x="600" y="768"/>
                  <a:pt x="584" y="757"/>
                </a:cubicBezTo>
                <a:cubicBezTo>
                  <a:pt x="577" y="747"/>
                  <a:pt x="568" y="734"/>
                  <a:pt x="557" y="730"/>
                </a:cubicBezTo>
                <a:cubicBezTo>
                  <a:pt x="547" y="715"/>
                  <a:pt x="554" y="723"/>
                  <a:pt x="533" y="709"/>
                </a:cubicBezTo>
                <a:cubicBezTo>
                  <a:pt x="527" y="705"/>
                  <a:pt x="515" y="697"/>
                  <a:pt x="515" y="697"/>
                </a:cubicBezTo>
                <a:cubicBezTo>
                  <a:pt x="497" y="698"/>
                  <a:pt x="474" y="690"/>
                  <a:pt x="461" y="703"/>
                </a:cubicBezTo>
                <a:cubicBezTo>
                  <a:pt x="426" y="738"/>
                  <a:pt x="465" y="710"/>
                  <a:pt x="440" y="727"/>
                </a:cubicBezTo>
                <a:cubicBezTo>
                  <a:pt x="437" y="736"/>
                  <a:pt x="419" y="748"/>
                  <a:pt x="419" y="748"/>
                </a:cubicBezTo>
                <a:cubicBezTo>
                  <a:pt x="408" y="765"/>
                  <a:pt x="395" y="769"/>
                  <a:pt x="377" y="775"/>
                </a:cubicBezTo>
                <a:cubicBezTo>
                  <a:pt x="370" y="777"/>
                  <a:pt x="359" y="787"/>
                  <a:pt x="359" y="787"/>
                </a:cubicBezTo>
                <a:cubicBezTo>
                  <a:pt x="330" y="784"/>
                  <a:pt x="300" y="779"/>
                  <a:pt x="275" y="796"/>
                </a:cubicBezTo>
                <a:cubicBezTo>
                  <a:pt x="269" y="805"/>
                  <a:pt x="257" y="820"/>
                  <a:pt x="248" y="826"/>
                </a:cubicBezTo>
                <a:cubicBezTo>
                  <a:pt x="240" y="850"/>
                  <a:pt x="252" y="822"/>
                  <a:pt x="236" y="838"/>
                </a:cubicBezTo>
                <a:cubicBezTo>
                  <a:pt x="234" y="840"/>
                  <a:pt x="235" y="844"/>
                  <a:pt x="233" y="847"/>
                </a:cubicBezTo>
                <a:cubicBezTo>
                  <a:pt x="227" y="856"/>
                  <a:pt x="218" y="865"/>
                  <a:pt x="209" y="871"/>
                </a:cubicBezTo>
                <a:lnTo>
                  <a:pt x="194" y="886"/>
                </a:lnTo>
                <a:cubicBezTo>
                  <a:pt x="194" y="886"/>
                  <a:pt x="185" y="904"/>
                  <a:pt x="185" y="904"/>
                </a:cubicBezTo>
                <a:cubicBezTo>
                  <a:pt x="180" y="909"/>
                  <a:pt x="173" y="909"/>
                  <a:pt x="167" y="913"/>
                </a:cubicBezTo>
                <a:cubicBezTo>
                  <a:pt x="160" y="923"/>
                  <a:pt x="165" y="922"/>
                  <a:pt x="158" y="922"/>
                </a:cubicBezTo>
                <a:close/>
              </a:path>
            </a:pathLst>
          </a:custGeom>
          <a:solidFill>
            <a:srgbClr val="DDDDDD"/>
          </a:solidFill>
          <a:ln>
            <a:noFill/>
          </a:ln>
          <a:effectLst/>
          <a:extLst>
            <a:ext uri="{91240B29-F687-4F45-9708-019B960494DF}">
              <a14:hiddenLine xmlns:a14="http://schemas.microsoft.com/office/drawing/2010/main" w="9525" cap="flat" cmpd="sng">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14" name="Freeform 6"/>
          <p:cNvSpPr>
            <a:spLocks/>
          </p:cNvSpPr>
          <p:nvPr/>
        </p:nvSpPr>
        <p:spPr bwMode="auto">
          <a:xfrm>
            <a:off x="4519613" y="1344613"/>
            <a:ext cx="1050925" cy="1071562"/>
          </a:xfrm>
          <a:custGeom>
            <a:avLst/>
            <a:gdLst>
              <a:gd name="T0" fmla="*/ 2147483647 w 990"/>
              <a:gd name="T1" fmla="*/ 2147483647 h 921"/>
              <a:gd name="T2" fmla="*/ 2147483647 w 990"/>
              <a:gd name="T3" fmla="*/ 2147483647 h 921"/>
              <a:gd name="T4" fmla="*/ 2147483647 w 990"/>
              <a:gd name="T5" fmla="*/ 2147483647 h 921"/>
              <a:gd name="T6" fmla="*/ 2147483647 w 990"/>
              <a:gd name="T7" fmla="*/ 2147483647 h 921"/>
              <a:gd name="T8" fmla="*/ 2147483647 w 990"/>
              <a:gd name="T9" fmla="*/ 2147483647 h 921"/>
              <a:gd name="T10" fmla="*/ 2147483647 w 990"/>
              <a:gd name="T11" fmla="*/ 2147483647 h 921"/>
              <a:gd name="T12" fmla="*/ 2147483647 w 990"/>
              <a:gd name="T13" fmla="*/ 2147483647 h 921"/>
              <a:gd name="T14" fmla="*/ 2147483647 w 990"/>
              <a:gd name="T15" fmla="*/ 2147483647 h 921"/>
              <a:gd name="T16" fmla="*/ 2147483647 w 990"/>
              <a:gd name="T17" fmla="*/ 2147483647 h 921"/>
              <a:gd name="T18" fmla="*/ 2147483647 w 990"/>
              <a:gd name="T19" fmla="*/ 2147483647 h 921"/>
              <a:gd name="T20" fmla="*/ 2147483647 w 990"/>
              <a:gd name="T21" fmla="*/ 2147483647 h 921"/>
              <a:gd name="T22" fmla="*/ 2147483647 w 990"/>
              <a:gd name="T23" fmla="*/ 2147483647 h 921"/>
              <a:gd name="T24" fmla="*/ 2147483647 w 990"/>
              <a:gd name="T25" fmla="*/ 2147483647 h 921"/>
              <a:gd name="T26" fmla="*/ 2147483647 w 990"/>
              <a:gd name="T27" fmla="*/ 2147483647 h 921"/>
              <a:gd name="T28" fmla="*/ 2147483647 w 990"/>
              <a:gd name="T29" fmla="*/ 2147483647 h 921"/>
              <a:gd name="T30" fmla="*/ 2147483647 w 990"/>
              <a:gd name="T31" fmla="*/ 2147483647 h 921"/>
              <a:gd name="T32" fmla="*/ 2147483647 w 990"/>
              <a:gd name="T33" fmla="*/ 2147483647 h 921"/>
              <a:gd name="T34" fmla="*/ 2147483647 w 990"/>
              <a:gd name="T35" fmla="*/ 2147483647 h 921"/>
              <a:gd name="T36" fmla="*/ 2147483647 w 990"/>
              <a:gd name="T37" fmla="*/ 2147483647 h 921"/>
              <a:gd name="T38" fmla="*/ 2147483647 w 990"/>
              <a:gd name="T39" fmla="*/ 2147483647 h 921"/>
              <a:gd name="T40" fmla="*/ 2147483647 w 990"/>
              <a:gd name="T41" fmla="*/ 2147483647 h 921"/>
              <a:gd name="T42" fmla="*/ 2147483647 w 990"/>
              <a:gd name="T43" fmla="*/ 2147483647 h 921"/>
              <a:gd name="T44" fmla="*/ 2147483647 w 990"/>
              <a:gd name="T45" fmla="*/ 2147483647 h 921"/>
              <a:gd name="T46" fmla="*/ 2147483647 w 990"/>
              <a:gd name="T47" fmla="*/ 2147483647 h 921"/>
              <a:gd name="T48" fmla="*/ 2147483647 w 990"/>
              <a:gd name="T49" fmla="*/ 2147483647 h 921"/>
              <a:gd name="T50" fmla="*/ 2147483647 w 990"/>
              <a:gd name="T51" fmla="*/ 2147483647 h 921"/>
              <a:gd name="T52" fmla="*/ 2147483647 w 990"/>
              <a:gd name="T53" fmla="*/ 2147483647 h 921"/>
              <a:gd name="T54" fmla="*/ 2147483647 w 990"/>
              <a:gd name="T55" fmla="*/ 2147483647 h 921"/>
              <a:gd name="T56" fmla="*/ 2147483647 w 990"/>
              <a:gd name="T57" fmla="*/ 2147483647 h 921"/>
              <a:gd name="T58" fmla="*/ 2147483647 w 990"/>
              <a:gd name="T59" fmla="*/ 2147483647 h 921"/>
              <a:gd name="T60" fmla="*/ 2147483647 w 990"/>
              <a:gd name="T61" fmla="*/ 2147483647 h 921"/>
              <a:gd name="T62" fmla="*/ 2147483647 w 990"/>
              <a:gd name="T63" fmla="*/ 2147483647 h 9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0" h="921">
                <a:moveTo>
                  <a:pt x="165" y="175"/>
                </a:moveTo>
                <a:cubicBezTo>
                  <a:pt x="177" y="163"/>
                  <a:pt x="194" y="143"/>
                  <a:pt x="210" y="139"/>
                </a:cubicBezTo>
                <a:cubicBezTo>
                  <a:pt x="225" y="135"/>
                  <a:pt x="237" y="133"/>
                  <a:pt x="249" y="121"/>
                </a:cubicBezTo>
                <a:cubicBezTo>
                  <a:pt x="256" y="114"/>
                  <a:pt x="266" y="102"/>
                  <a:pt x="276" y="100"/>
                </a:cubicBezTo>
                <a:cubicBezTo>
                  <a:pt x="309" y="92"/>
                  <a:pt x="344" y="89"/>
                  <a:pt x="378" y="82"/>
                </a:cubicBezTo>
                <a:cubicBezTo>
                  <a:pt x="384" y="64"/>
                  <a:pt x="385" y="45"/>
                  <a:pt x="399" y="31"/>
                </a:cubicBezTo>
                <a:cubicBezTo>
                  <a:pt x="402" y="21"/>
                  <a:pt x="417" y="11"/>
                  <a:pt x="429" y="10"/>
                </a:cubicBezTo>
                <a:cubicBezTo>
                  <a:pt x="467" y="8"/>
                  <a:pt x="505" y="8"/>
                  <a:pt x="543" y="7"/>
                </a:cubicBezTo>
                <a:cubicBezTo>
                  <a:pt x="563" y="0"/>
                  <a:pt x="579" y="1"/>
                  <a:pt x="600" y="4"/>
                </a:cubicBezTo>
                <a:cubicBezTo>
                  <a:pt x="610" y="19"/>
                  <a:pt x="623" y="33"/>
                  <a:pt x="636" y="46"/>
                </a:cubicBezTo>
                <a:cubicBezTo>
                  <a:pt x="641" y="61"/>
                  <a:pt x="645" y="73"/>
                  <a:pt x="648" y="88"/>
                </a:cubicBezTo>
                <a:cubicBezTo>
                  <a:pt x="647" y="102"/>
                  <a:pt x="650" y="117"/>
                  <a:pt x="645" y="130"/>
                </a:cubicBezTo>
                <a:cubicBezTo>
                  <a:pt x="642" y="137"/>
                  <a:pt x="626" y="143"/>
                  <a:pt x="618" y="145"/>
                </a:cubicBezTo>
                <a:cubicBezTo>
                  <a:pt x="595" y="152"/>
                  <a:pt x="572" y="159"/>
                  <a:pt x="552" y="172"/>
                </a:cubicBezTo>
                <a:cubicBezTo>
                  <a:pt x="550" y="175"/>
                  <a:pt x="540" y="185"/>
                  <a:pt x="549" y="190"/>
                </a:cubicBezTo>
                <a:cubicBezTo>
                  <a:pt x="549" y="190"/>
                  <a:pt x="579" y="197"/>
                  <a:pt x="585" y="199"/>
                </a:cubicBezTo>
                <a:cubicBezTo>
                  <a:pt x="607" y="205"/>
                  <a:pt x="627" y="216"/>
                  <a:pt x="648" y="223"/>
                </a:cubicBezTo>
                <a:cubicBezTo>
                  <a:pt x="696" y="271"/>
                  <a:pt x="652" y="252"/>
                  <a:pt x="768" y="256"/>
                </a:cubicBezTo>
                <a:cubicBezTo>
                  <a:pt x="782" y="259"/>
                  <a:pt x="790" y="260"/>
                  <a:pt x="801" y="268"/>
                </a:cubicBezTo>
                <a:cubicBezTo>
                  <a:pt x="807" y="277"/>
                  <a:pt x="825" y="289"/>
                  <a:pt x="825" y="289"/>
                </a:cubicBezTo>
                <a:cubicBezTo>
                  <a:pt x="827" y="292"/>
                  <a:pt x="828" y="295"/>
                  <a:pt x="831" y="298"/>
                </a:cubicBezTo>
                <a:cubicBezTo>
                  <a:pt x="834" y="301"/>
                  <a:pt x="838" y="301"/>
                  <a:pt x="840" y="304"/>
                </a:cubicBezTo>
                <a:cubicBezTo>
                  <a:pt x="859" y="327"/>
                  <a:pt x="864" y="358"/>
                  <a:pt x="891" y="376"/>
                </a:cubicBezTo>
                <a:cubicBezTo>
                  <a:pt x="897" y="393"/>
                  <a:pt x="901" y="407"/>
                  <a:pt x="915" y="418"/>
                </a:cubicBezTo>
                <a:cubicBezTo>
                  <a:pt x="924" y="425"/>
                  <a:pt x="942" y="439"/>
                  <a:pt x="942" y="439"/>
                </a:cubicBezTo>
                <a:cubicBezTo>
                  <a:pt x="953" y="455"/>
                  <a:pt x="967" y="468"/>
                  <a:pt x="978" y="484"/>
                </a:cubicBezTo>
                <a:cubicBezTo>
                  <a:pt x="983" y="492"/>
                  <a:pt x="990" y="511"/>
                  <a:pt x="990" y="511"/>
                </a:cubicBezTo>
                <a:cubicBezTo>
                  <a:pt x="979" y="555"/>
                  <a:pt x="939" y="568"/>
                  <a:pt x="897" y="574"/>
                </a:cubicBezTo>
                <a:cubicBezTo>
                  <a:pt x="867" y="584"/>
                  <a:pt x="821" y="596"/>
                  <a:pt x="795" y="613"/>
                </a:cubicBezTo>
                <a:cubicBezTo>
                  <a:pt x="785" y="628"/>
                  <a:pt x="765" y="633"/>
                  <a:pt x="747" y="637"/>
                </a:cubicBezTo>
                <a:cubicBezTo>
                  <a:pt x="745" y="640"/>
                  <a:pt x="744" y="644"/>
                  <a:pt x="741" y="646"/>
                </a:cubicBezTo>
                <a:cubicBezTo>
                  <a:pt x="739" y="648"/>
                  <a:pt x="734" y="647"/>
                  <a:pt x="732" y="649"/>
                </a:cubicBezTo>
                <a:cubicBezTo>
                  <a:pt x="708" y="673"/>
                  <a:pt x="731" y="663"/>
                  <a:pt x="711" y="670"/>
                </a:cubicBezTo>
                <a:cubicBezTo>
                  <a:pt x="704" y="691"/>
                  <a:pt x="714" y="666"/>
                  <a:pt x="699" y="688"/>
                </a:cubicBezTo>
                <a:cubicBezTo>
                  <a:pt x="686" y="708"/>
                  <a:pt x="699" y="705"/>
                  <a:pt x="666" y="709"/>
                </a:cubicBezTo>
                <a:cubicBezTo>
                  <a:pt x="637" y="719"/>
                  <a:pt x="621" y="714"/>
                  <a:pt x="585" y="712"/>
                </a:cubicBezTo>
                <a:cubicBezTo>
                  <a:pt x="556" y="705"/>
                  <a:pt x="535" y="686"/>
                  <a:pt x="507" y="679"/>
                </a:cubicBezTo>
                <a:cubicBezTo>
                  <a:pt x="497" y="673"/>
                  <a:pt x="486" y="658"/>
                  <a:pt x="477" y="655"/>
                </a:cubicBezTo>
                <a:cubicBezTo>
                  <a:pt x="471" y="646"/>
                  <a:pt x="453" y="634"/>
                  <a:pt x="453" y="634"/>
                </a:cubicBezTo>
                <a:cubicBezTo>
                  <a:pt x="442" y="617"/>
                  <a:pt x="431" y="599"/>
                  <a:pt x="423" y="580"/>
                </a:cubicBezTo>
                <a:cubicBezTo>
                  <a:pt x="415" y="563"/>
                  <a:pt x="420" y="557"/>
                  <a:pt x="405" y="547"/>
                </a:cubicBezTo>
                <a:cubicBezTo>
                  <a:pt x="400" y="532"/>
                  <a:pt x="388" y="527"/>
                  <a:pt x="375" y="523"/>
                </a:cubicBezTo>
                <a:cubicBezTo>
                  <a:pt x="344" y="526"/>
                  <a:pt x="340" y="530"/>
                  <a:pt x="315" y="538"/>
                </a:cubicBezTo>
                <a:cubicBezTo>
                  <a:pt x="306" y="566"/>
                  <a:pt x="303" y="601"/>
                  <a:pt x="330" y="619"/>
                </a:cubicBezTo>
                <a:cubicBezTo>
                  <a:pt x="336" y="638"/>
                  <a:pt x="347" y="650"/>
                  <a:pt x="363" y="661"/>
                </a:cubicBezTo>
                <a:cubicBezTo>
                  <a:pt x="365" y="668"/>
                  <a:pt x="374" y="672"/>
                  <a:pt x="375" y="679"/>
                </a:cubicBezTo>
                <a:cubicBezTo>
                  <a:pt x="382" y="713"/>
                  <a:pt x="340" y="708"/>
                  <a:pt x="321" y="721"/>
                </a:cubicBezTo>
                <a:cubicBezTo>
                  <a:pt x="317" y="727"/>
                  <a:pt x="309" y="732"/>
                  <a:pt x="306" y="739"/>
                </a:cubicBezTo>
                <a:cubicBezTo>
                  <a:pt x="292" y="768"/>
                  <a:pt x="298" y="814"/>
                  <a:pt x="276" y="841"/>
                </a:cubicBezTo>
                <a:cubicBezTo>
                  <a:pt x="267" y="851"/>
                  <a:pt x="258" y="853"/>
                  <a:pt x="246" y="859"/>
                </a:cubicBezTo>
                <a:cubicBezTo>
                  <a:pt x="232" y="880"/>
                  <a:pt x="240" y="873"/>
                  <a:pt x="225" y="883"/>
                </a:cubicBezTo>
                <a:cubicBezTo>
                  <a:pt x="220" y="898"/>
                  <a:pt x="206" y="898"/>
                  <a:pt x="192" y="901"/>
                </a:cubicBezTo>
                <a:cubicBezTo>
                  <a:pt x="34" y="897"/>
                  <a:pt x="86" y="921"/>
                  <a:pt x="21" y="856"/>
                </a:cubicBezTo>
                <a:cubicBezTo>
                  <a:pt x="17" y="843"/>
                  <a:pt x="10" y="833"/>
                  <a:pt x="6" y="820"/>
                </a:cubicBezTo>
                <a:cubicBezTo>
                  <a:pt x="4" y="814"/>
                  <a:pt x="0" y="802"/>
                  <a:pt x="0" y="802"/>
                </a:cubicBezTo>
                <a:cubicBezTo>
                  <a:pt x="2" y="758"/>
                  <a:pt x="1" y="706"/>
                  <a:pt x="27" y="667"/>
                </a:cubicBezTo>
                <a:cubicBezTo>
                  <a:pt x="30" y="644"/>
                  <a:pt x="32" y="618"/>
                  <a:pt x="45" y="598"/>
                </a:cubicBezTo>
                <a:cubicBezTo>
                  <a:pt x="49" y="581"/>
                  <a:pt x="58" y="566"/>
                  <a:pt x="66" y="550"/>
                </a:cubicBezTo>
                <a:cubicBezTo>
                  <a:pt x="76" y="530"/>
                  <a:pt x="84" y="493"/>
                  <a:pt x="90" y="469"/>
                </a:cubicBezTo>
                <a:cubicBezTo>
                  <a:pt x="98" y="438"/>
                  <a:pt x="94" y="411"/>
                  <a:pt x="117" y="388"/>
                </a:cubicBezTo>
                <a:cubicBezTo>
                  <a:pt x="125" y="365"/>
                  <a:pt x="113" y="392"/>
                  <a:pt x="129" y="373"/>
                </a:cubicBezTo>
                <a:cubicBezTo>
                  <a:pt x="134" y="366"/>
                  <a:pt x="136" y="353"/>
                  <a:pt x="141" y="346"/>
                </a:cubicBezTo>
                <a:cubicBezTo>
                  <a:pt x="148" y="336"/>
                  <a:pt x="160" y="331"/>
                  <a:pt x="168" y="322"/>
                </a:cubicBezTo>
                <a:cubicBezTo>
                  <a:pt x="175" y="314"/>
                  <a:pt x="177" y="304"/>
                  <a:pt x="183" y="295"/>
                </a:cubicBezTo>
                <a:cubicBezTo>
                  <a:pt x="181" y="232"/>
                  <a:pt x="187" y="219"/>
                  <a:pt x="165" y="175"/>
                </a:cubicBezTo>
                <a:close/>
              </a:path>
            </a:pathLst>
          </a:custGeom>
          <a:solidFill>
            <a:srgbClr val="DDDDDD"/>
          </a:solidFill>
          <a:ln>
            <a:noFill/>
          </a:ln>
          <a:effectLst/>
          <a:extLst>
            <a:ext uri="{91240B29-F687-4F45-9708-019B960494DF}">
              <a14:hiddenLine xmlns:a14="http://schemas.microsoft.com/office/drawing/2010/main" w="9525" cap="flat" cmpd="sng">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15" name="Freeform 7"/>
          <p:cNvSpPr>
            <a:spLocks/>
          </p:cNvSpPr>
          <p:nvPr/>
        </p:nvSpPr>
        <p:spPr bwMode="auto">
          <a:xfrm>
            <a:off x="4983163" y="2176463"/>
            <a:ext cx="712787" cy="601662"/>
          </a:xfrm>
          <a:custGeom>
            <a:avLst/>
            <a:gdLst>
              <a:gd name="T0" fmla="*/ 2147483647 w 670"/>
              <a:gd name="T1" fmla="*/ 2147483647 h 516"/>
              <a:gd name="T2" fmla="*/ 2147483647 w 670"/>
              <a:gd name="T3" fmla="*/ 2147483647 h 516"/>
              <a:gd name="T4" fmla="*/ 2147483647 w 670"/>
              <a:gd name="T5" fmla="*/ 2147483647 h 516"/>
              <a:gd name="T6" fmla="*/ 2147483647 w 670"/>
              <a:gd name="T7" fmla="*/ 2147483647 h 516"/>
              <a:gd name="T8" fmla="*/ 2147483647 w 670"/>
              <a:gd name="T9" fmla="*/ 2147483647 h 516"/>
              <a:gd name="T10" fmla="*/ 2147483647 w 670"/>
              <a:gd name="T11" fmla="*/ 2147483647 h 516"/>
              <a:gd name="T12" fmla="*/ 2147483647 w 670"/>
              <a:gd name="T13" fmla="*/ 0 h 516"/>
              <a:gd name="T14" fmla="*/ 2147483647 w 670"/>
              <a:gd name="T15" fmla="*/ 2147483647 h 516"/>
              <a:gd name="T16" fmla="*/ 2147483647 w 670"/>
              <a:gd name="T17" fmla="*/ 2147483647 h 516"/>
              <a:gd name="T18" fmla="*/ 2147483647 w 670"/>
              <a:gd name="T19" fmla="*/ 2147483647 h 516"/>
              <a:gd name="T20" fmla="*/ 2147483647 w 670"/>
              <a:gd name="T21" fmla="*/ 2147483647 h 516"/>
              <a:gd name="T22" fmla="*/ 2147483647 w 670"/>
              <a:gd name="T23" fmla="*/ 2147483647 h 516"/>
              <a:gd name="T24" fmla="*/ 2147483647 w 670"/>
              <a:gd name="T25" fmla="*/ 2147483647 h 516"/>
              <a:gd name="T26" fmla="*/ 2147483647 w 670"/>
              <a:gd name="T27" fmla="*/ 2147483647 h 516"/>
              <a:gd name="T28" fmla="*/ 2147483647 w 670"/>
              <a:gd name="T29" fmla="*/ 2147483647 h 516"/>
              <a:gd name="T30" fmla="*/ 2147483647 w 670"/>
              <a:gd name="T31" fmla="*/ 2147483647 h 516"/>
              <a:gd name="T32" fmla="*/ 2147483647 w 670"/>
              <a:gd name="T33" fmla="*/ 2147483647 h 516"/>
              <a:gd name="T34" fmla="*/ 2147483647 w 670"/>
              <a:gd name="T35" fmla="*/ 2147483647 h 516"/>
              <a:gd name="T36" fmla="*/ 2147483647 w 670"/>
              <a:gd name="T37" fmla="*/ 2147483647 h 516"/>
              <a:gd name="T38" fmla="*/ 2147483647 w 670"/>
              <a:gd name="T39" fmla="*/ 2147483647 h 516"/>
              <a:gd name="T40" fmla="*/ 2147483647 w 670"/>
              <a:gd name="T41" fmla="*/ 2147483647 h 516"/>
              <a:gd name="T42" fmla="*/ 2147483647 w 670"/>
              <a:gd name="T43" fmla="*/ 2147483647 h 516"/>
              <a:gd name="T44" fmla="*/ 2147483647 w 670"/>
              <a:gd name="T45" fmla="*/ 2147483647 h 516"/>
              <a:gd name="T46" fmla="*/ 2147483647 w 670"/>
              <a:gd name="T47" fmla="*/ 2147483647 h 516"/>
              <a:gd name="T48" fmla="*/ 2147483647 w 670"/>
              <a:gd name="T49" fmla="*/ 2147483647 h 516"/>
              <a:gd name="T50" fmla="*/ 2147483647 w 670"/>
              <a:gd name="T51" fmla="*/ 2147483647 h 516"/>
              <a:gd name="T52" fmla="*/ 2147483647 w 670"/>
              <a:gd name="T53" fmla="*/ 2147483647 h 516"/>
              <a:gd name="T54" fmla="*/ 2147483647 w 670"/>
              <a:gd name="T55" fmla="*/ 2147483647 h 516"/>
              <a:gd name="T56" fmla="*/ 2147483647 w 670"/>
              <a:gd name="T57" fmla="*/ 2147483647 h 516"/>
              <a:gd name="T58" fmla="*/ 2147483647 w 670"/>
              <a:gd name="T59" fmla="*/ 2147483647 h 516"/>
              <a:gd name="T60" fmla="*/ 2147483647 w 670"/>
              <a:gd name="T61" fmla="*/ 2147483647 h 516"/>
              <a:gd name="T62" fmla="*/ 2147483647 w 670"/>
              <a:gd name="T63" fmla="*/ 2147483647 h 516"/>
              <a:gd name="T64" fmla="*/ 2147483647 w 670"/>
              <a:gd name="T65" fmla="*/ 2147483647 h 516"/>
              <a:gd name="T66" fmla="*/ 2147483647 w 670"/>
              <a:gd name="T67" fmla="*/ 2147483647 h 516"/>
              <a:gd name="T68" fmla="*/ 2147483647 w 670"/>
              <a:gd name="T69" fmla="*/ 2147483647 h 5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70" h="516">
                <a:moveTo>
                  <a:pt x="106" y="108"/>
                </a:moveTo>
                <a:cubicBezTo>
                  <a:pt x="124" y="114"/>
                  <a:pt x="144" y="118"/>
                  <a:pt x="163" y="123"/>
                </a:cubicBezTo>
                <a:cubicBezTo>
                  <a:pt x="212" y="121"/>
                  <a:pt x="259" y="121"/>
                  <a:pt x="307" y="114"/>
                </a:cubicBezTo>
                <a:cubicBezTo>
                  <a:pt x="336" y="104"/>
                  <a:pt x="369" y="100"/>
                  <a:pt x="397" y="87"/>
                </a:cubicBezTo>
                <a:cubicBezTo>
                  <a:pt x="405" y="83"/>
                  <a:pt x="413" y="78"/>
                  <a:pt x="421" y="75"/>
                </a:cubicBezTo>
                <a:cubicBezTo>
                  <a:pt x="438" y="69"/>
                  <a:pt x="462" y="65"/>
                  <a:pt x="478" y="57"/>
                </a:cubicBezTo>
                <a:cubicBezTo>
                  <a:pt x="514" y="39"/>
                  <a:pt x="547" y="13"/>
                  <a:pt x="586" y="0"/>
                </a:cubicBezTo>
                <a:cubicBezTo>
                  <a:pt x="623" y="4"/>
                  <a:pt x="606" y="2"/>
                  <a:pt x="625" y="21"/>
                </a:cubicBezTo>
                <a:cubicBezTo>
                  <a:pt x="628" y="49"/>
                  <a:pt x="634" y="78"/>
                  <a:pt x="655" y="99"/>
                </a:cubicBezTo>
                <a:cubicBezTo>
                  <a:pt x="659" y="112"/>
                  <a:pt x="666" y="122"/>
                  <a:pt x="670" y="135"/>
                </a:cubicBezTo>
                <a:cubicBezTo>
                  <a:pt x="663" y="198"/>
                  <a:pt x="622" y="189"/>
                  <a:pt x="568" y="192"/>
                </a:cubicBezTo>
                <a:cubicBezTo>
                  <a:pt x="552" y="195"/>
                  <a:pt x="537" y="199"/>
                  <a:pt x="520" y="201"/>
                </a:cubicBezTo>
                <a:cubicBezTo>
                  <a:pt x="514" y="205"/>
                  <a:pt x="507" y="206"/>
                  <a:pt x="502" y="210"/>
                </a:cubicBezTo>
                <a:cubicBezTo>
                  <a:pt x="495" y="215"/>
                  <a:pt x="484" y="228"/>
                  <a:pt x="484" y="228"/>
                </a:cubicBezTo>
                <a:cubicBezTo>
                  <a:pt x="480" y="240"/>
                  <a:pt x="470" y="253"/>
                  <a:pt x="463" y="264"/>
                </a:cubicBezTo>
                <a:cubicBezTo>
                  <a:pt x="460" y="282"/>
                  <a:pt x="455" y="296"/>
                  <a:pt x="442" y="309"/>
                </a:cubicBezTo>
                <a:cubicBezTo>
                  <a:pt x="436" y="328"/>
                  <a:pt x="427" y="345"/>
                  <a:pt x="418" y="363"/>
                </a:cubicBezTo>
                <a:cubicBezTo>
                  <a:pt x="411" y="376"/>
                  <a:pt x="414" y="385"/>
                  <a:pt x="403" y="396"/>
                </a:cubicBezTo>
                <a:cubicBezTo>
                  <a:pt x="399" y="409"/>
                  <a:pt x="391" y="420"/>
                  <a:pt x="385" y="432"/>
                </a:cubicBezTo>
                <a:cubicBezTo>
                  <a:pt x="377" y="448"/>
                  <a:pt x="375" y="467"/>
                  <a:pt x="367" y="483"/>
                </a:cubicBezTo>
                <a:cubicBezTo>
                  <a:pt x="352" y="512"/>
                  <a:pt x="362" y="495"/>
                  <a:pt x="346" y="504"/>
                </a:cubicBezTo>
                <a:cubicBezTo>
                  <a:pt x="340" y="508"/>
                  <a:pt x="328" y="516"/>
                  <a:pt x="328" y="516"/>
                </a:cubicBezTo>
                <a:cubicBezTo>
                  <a:pt x="303" y="515"/>
                  <a:pt x="278" y="515"/>
                  <a:pt x="253" y="513"/>
                </a:cubicBezTo>
                <a:cubicBezTo>
                  <a:pt x="228" y="511"/>
                  <a:pt x="212" y="487"/>
                  <a:pt x="190" y="480"/>
                </a:cubicBezTo>
                <a:cubicBezTo>
                  <a:pt x="158" y="469"/>
                  <a:pt x="132" y="449"/>
                  <a:pt x="100" y="438"/>
                </a:cubicBezTo>
                <a:cubicBezTo>
                  <a:pt x="93" y="427"/>
                  <a:pt x="87" y="427"/>
                  <a:pt x="76" y="420"/>
                </a:cubicBezTo>
                <a:cubicBezTo>
                  <a:pt x="70" y="411"/>
                  <a:pt x="52" y="399"/>
                  <a:pt x="52" y="399"/>
                </a:cubicBezTo>
                <a:cubicBezTo>
                  <a:pt x="44" y="387"/>
                  <a:pt x="36" y="375"/>
                  <a:pt x="28" y="363"/>
                </a:cubicBezTo>
                <a:cubicBezTo>
                  <a:pt x="24" y="357"/>
                  <a:pt x="16" y="345"/>
                  <a:pt x="16" y="345"/>
                </a:cubicBezTo>
                <a:cubicBezTo>
                  <a:pt x="0" y="281"/>
                  <a:pt x="16" y="268"/>
                  <a:pt x="58" y="240"/>
                </a:cubicBezTo>
                <a:cubicBezTo>
                  <a:pt x="66" y="216"/>
                  <a:pt x="54" y="244"/>
                  <a:pt x="70" y="228"/>
                </a:cubicBezTo>
                <a:cubicBezTo>
                  <a:pt x="94" y="204"/>
                  <a:pt x="71" y="214"/>
                  <a:pt x="91" y="207"/>
                </a:cubicBezTo>
                <a:cubicBezTo>
                  <a:pt x="105" y="166"/>
                  <a:pt x="89" y="216"/>
                  <a:pt x="100" y="153"/>
                </a:cubicBezTo>
                <a:cubicBezTo>
                  <a:pt x="101" y="147"/>
                  <a:pt x="106" y="135"/>
                  <a:pt x="106" y="135"/>
                </a:cubicBezTo>
                <a:cubicBezTo>
                  <a:pt x="109" y="110"/>
                  <a:pt x="115" y="117"/>
                  <a:pt x="106" y="108"/>
                </a:cubicBezTo>
                <a:close/>
              </a:path>
            </a:pathLst>
          </a:custGeom>
          <a:solidFill>
            <a:srgbClr val="DDDDDD"/>
          </a:solidFill>
          <a:ln>
            <a:noFill/>
          </a:ln>
          <a:effectLst/>
          <a:extLst>
            <a:ext uri="{91240B29-F687-4F45-9708-019B960494DF}">
              <a14:hiddenLine xmlns:a14="http://schemas.microsoft.com/office/drawing/2010/main" w="9525" cap="flat" cmpd="sng">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16" name="Freeform 8"/>
          <p:cNvSpPr>
            <a:spLocks/>
          </p:cNvSpPr>
          <p:nvPr/>
        </p:nvSpPr>
        <p:spPr bwMode="auto">
          <a:xfrm>
            <a:off x="2522538" y="4519613"/>
            <a:ext cx="827087" cy="1162050"/>
          </a:xfrm>
          <a:custGeom>
            <a:avLst/>
            <a:gdLst>
              <a:gd name="T0" fmla="*/ 2147483647 w 779"/>
              <a:gd name="T1" fmla="*/ 2147483647 h 999"/>
              <a:gd name="T2" fmla="*/ 2147483647 w 779"/>
              <a:gd name="T3" fmla="*/ 2147483647 h 999"/>
              <a:gd name="T4" fmla="*/ 2147483647 w 779"/>
              <a:gd name="T5" fmla="*/ 2147483647 h 999"/>
              <a:gd name="T6" fmla="*/ 2147483647 w 779"/>
              <a:gd name="T7" fmla="*/ 2147483647 h 999"/>
              <a:gd name="T8" fmla="*/ 2147483647 w 779"/>
              <a:gd name="T9" fmla="*/ 2147483647 h 999"/>
              <a:gd name="T10" fmla="*/ 2147483647 w 779"/>
              <a:gd name="T11" fmla="*/ 2147483647 h 999"/>
              <a:gd name="T12" fmla="*/ 2147483647 w 779"/>
              <a:gd name="T13" fmla="*/ 2147483647 h 999"/>
              <a:gd name="T14" fmla="*/ 2147483647 w 779"/>
              <a:gd name="T15" fmla="*/ 2147483647 h 999"/>
              <a:gd name="T16" fmla="*/ 2147483647 w 779"/>
              <a:gd name="T17" fmla="*/ 2147483647 h 999"/>
              <a:gd name="T18" fmla="*/ 2147483647 w 779"/>
              <a:gd name="T19" fmla="*/ 2147483647 h 999"/>
              <a:gd name="T20" fmla="*/ 2147483647 w 779"/>
              <a:gd name="T21" fmla="*/ 0 h 999"/>
              <a:gd name="T22" fmla="*/ 2147483647 w 779"/>
              <a:gd name="T23" fmla="*/ 2147483647 h 999"/>
              <a:gd name="T24" fmla="*/ 2147483647 w 779"/>
              <a:gd name="T25" fmla="*/ 2147483647 h 999"/>
              <a:gd name="T26" fmla="*/ 2147483647 w 779"/>
              <a:gd name="T27" fmla="*/ 2147483647 h 999"/>
              <a:gd name="T28" fmla="*/ 2147483647 w 779"/>
              <a:gd name="T29" fmla="*/ 2147483647 h 999"/>
              <a:gd name="T30" fmla="*/ 2147483647 w 779"/>
              <a:gd name="T31" fmla="*/ 2147483647 h 999"/>
              <a:gd name="T32" fmla="*/ 2147483647 w 779"/>
              <a:gd name="T33" fmla="*/ 2147483647 h 999"/>
              <a:gd name="T34" fmla="*/ 2147483647 w 779"/>
              <a:gd name="T35" fmla="*/ 2147483647 h 999"/>
              <a:gd name="T36" fmla="*/ 2147483647 w 779"/>
              <a:gd name="T37" fmla="*/ 2147483647 h 999"/>
              <a:gd name="T38" fmla="*/ 2147483647 w 779"/>
              <a:gd name="T39" fmla="*/ 2147483647 h 999"/>
              <a:gd name="T40" fmla="*/ 2147483647 w 779"/>
              <a:gd name="T41" fmla="*/ 2147483647 h 999"/>
              <a:gd name="T42" fmla="*/ 2147483647 w 779"/>
              <a:gd name="T43" fmla="*/ 2147483647 h 999"/>
              <a:gd name="T44" fmla="*/ 2147483647 w 779"/>
              <a:gd name="T45" fmla="*/ 2147483647 h 999"/>
              <a:gd name="T46" fmla="*/ 2147483647 w 779"/>
              <a:gd name="T47" fmla="*/ 2147483647 h 999"/>
              <a:gd name="T48" fmla="*/ 2147483647 w 779"/>
              <a:gd name="T49" fmla="*/ 2147483647 h 999"/>
              <a:gd name="T50" fmla="*/ 2147483647 w 779"/>
              <a:gd name="T51" fmla="*/ 2147483647 h 999"/>
              <a:gd name="T52" fmla="*/ 2147483647 w 779"/>
              <a:gd name="T53" fmla="*/ 2147483647 h 999"/>
              <a:gd name="T54" fmla="*/ 2147483647 w 779"/>
              <a:gd name="T55" fmla="*/ 2147483647 h 999"/>
              <a:gd name="T56" fmla="*/ 2147483647 w 779"/>
              <a:gd name="T57" fmla="*/ 2147483647 h 999"/>
              <a:gd name="T58" fmla="*/ 2147483647 w 779"/>
              <a:gd name="T59" fmla="*/ 2147483647 h 999"/>
              <a:gd name="T60" fmla="*/ 2147483647 w 779"/>
              <a:gd name="T61" fmla="*/ 2147483647 h 999"/>
              <a:gd name="T62" fmla="*/ 2147483647 w 779"/>
              <a:gd name="T63" fmla="*/ 2147483647 h 999"/>
              <a:gd name="T64" fmla="*/ 2147483647 w 779"/>
              <a:gd name="T65" fmla="*/ 2147483647 h 999"/>
              <a:gd name="T66" fmla="*/ 2147483647 w 779"/>
              <a:gd name="T67" fmla="*/ 2147483647 h 999"/>
              <a:gd name="T68" fmla="*/ 2147483647 w 779"/>
              <a:gd name="T69" fmla="*/ 2147483647 h 999"/>
              <a:gd name="T70" fmla="*/ 2147483647 w 779"/>
              <a:gd name="T71" fmla="*/ 2147483647 h 999"/>
              <a:gd name="T72" fmla="*/ 2147483647 w 779"/>
              <a:gd name="T73" fmla="*/ 2147483647 h 999"/>
              <a:gd name="T74" fmla="*/ 2147483647 w 779"/>
              <a:gd name="T75" fmla="*/ 2147483647 h 999"/>
              <a:gd name="T76" fmla="*/ 2147483647 w 779"/>
              <a:gd name="T77" fmla="*/ 2147483647 h 999"/>
              <a:gd name="T78" fmla="*/ 2147483647 w 779"/>
              <a:gd name="T79" fmla="*/ 2147483647 h 999"/>
              <a:gd name="T80" fmla="*/ 2147483647 w 779"/>
              <a:gd name="T81" fmla="*/ 2147483647 h 999"/>
              <a:gd name="T82" fmla="*/ 2147483647 w 779"/>
              <a:gd name="T83" fmla="*/ 2147483647 h 999"/>
              <a:gd name="T84" fmla="*/ 2147483647 w 779"/>
              <a:gd name="T85" fmla="*/ 2147483647 h 999"/>
              <a:gd name="T86" fmla="*/ 2147483647 w 779"/>
              <a:gd name="T87" fmla="*/ 2147483647 h 999"/>
              <a:gd name="T88" fmla="*/ 2147483647 w 779"/>
              <a:gd name="T89" fmla="*/ 2147483647 h 999"/>
              <a:gd name="T90" fmla="*/ 2147483647 w 779"/>
              <a:gd name="T91" fmla="*/ 2147483647 h 999"/>
              <a:gd name="T92" fmla="*/ 2147483647 w 779"/>
              <a:gd name="T93" fmla="*/ 2147483647 h 999"/>
              <a:gd name="T94" fmla="*/ 2147483647 w 779"/>
              <a:gd name="T95" fmla="*/ 2147483647 h 999"/>
              <a:gd name="T96" fmla="*/ 2147483647 w 779"/>
              <a:gd name="T97" fmla="*/ 2147483647 h 999"/>
              <a:gd name="T98" fmla="*/ 2147483647 w 779"/>
              <a:gd name="T99" fmla="*/ 2147483647 h 999"/>
              <a:gd name="T100" fmla="*/ 2147483647 w 779"/>
              <a:gd name="T101" fmla="*/ 2147483647 h 999"/>
              <a:gd name="T102" fmla="*/ 2147483647 w 779"/>
              <a:gd name="T103" fmla="*/ 2147483647 h 999"/>
              <a:gd name="T104" fmla="*/ 2147483647 w 779"/>
              <a:gd name="T105" fmla="*/ 2147483647 h 9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79" h="999">
                <a:moveTo>
                  <a:pt x="137" y="552"/>
                </a:moveTo>
                <a:cubicBezTo>
                  <a:pt x="199" y="542"/>
                  <a:pt x="187" y="507"/>
                  <a:pt x="209" y="462"/>
                </a:cubicBezTo>
                <a:cubicBezTo>
                  <a:pt x="221" y="438"/>
                  <a:pt x="239" y="412"/>
                  <a:pt x="254" y="390"/>
                </a:cubicBezTo>
                <a:cubicBezTo>
                  <a:pt x="262" y="358"/>
                  <a:pt x="256" y="319"/>
                  <a:pt x="281" y="294"/>
                </a:cubicBezTo>
                <a:cubicBezTo>
                  <a:pt x="287" y="277"/>
                  <a:pt x="303" y="261"/>
                  <a:pt x="314" y="246"/>
                </a:cubicBezTo>
                <a:cubicBezTo>
                  <a:pt x="315" y="242"/>
                  <a:pt x="317" y="238"/>
                  <a:pt x="317" y="234"/>
                </a:cubicBezTo>
                <a:cubicBezTo>
                  <a:pt x="319" y="214"/>
                  <a:pt x="316" y="194"/>
                  <a:pt x="320" y="174"/>
                </a:cubicBezTo>
                <a:cubicBezTo>
                  <a:pt x="325" y="147"/>
                  <a:pt x="351" y="132"/>
                  <a:pt x="371" y="117"/>
                </a:cubicBezTo>
                <a:cubicBezTo>
                  <a:pt x="376" y="103"/>
                  <a:pt x="386" y="94"/>
                  <a:pt x="392" y="81"/>
                </a:cubicBezTo>
                <a:cubicBezTo>
                  <a:pt x="402" y="58"/>
                  <a:pt x="402" y="36"/>
                  <a:pt x="425" y="21"/>
                </a:cubicBezTo>
                <a:cubicBezTo>
                  <a:pt x="435" y="7"/>
                  <a:pt x="445" y="4"/>
                  <a:pt x="461" y="0"/>
                </a:cubicBezTo>
                <a:cubicBezTo>
                  <a:pt x="467" y="1"/>
                  <a:pt x="473" y="1"/>
                  <a:pt x="479" y="3"/>
                </a:cubicBezTo>
                <a:cubicBezTo>
                  <a:pt x="486" y="6"/>
                  <a:pt x="497" y="15"/>
                  <a:pt x="497" y="15"/>
                </a:cubicBezTo>
                <a:cubicBezTo>
                  <a:pt x="507" y="29"/>
                  <a:pt x="514" y="44"/>
                  <a:pt x="524" y="57"/>
                </a:cubicBezTo>
                <a:cubicBezTo>
                  <a:pt x="523" y="102"/>
                  <a:pt x="523" y="147"/>
                  <a:pt x="521" y="192"/>
                </a:cubicBezTo>
                <a:cubicBezTo>
                  <a:pt x="520" y="226"/>
                  <a:pt x="503" y="169"/>
                  <a:pt x="521" y="243"/>
                </a:cubicBezTo>
                <a:cubicBezTo>
                  <a:pt x="524" y="253"/>
                  <a:pt x="566" y="276"/>
                  <a:pt x="575" y="279"/>
                </a:cubicBezTo>
                <a:cubicBezTo>
                  <a:pt x="582" y="289"/>
                  <a:pt x="589" y="293"/>
                  <a:pt x="596" y="303"/>
                </a:cubicBezTo>
                <a:cubicBezTo>
                  <a:pt x="593" y="329"/>
                  <a:pt x="586" y="356"/>
                  <a:pt x="563" y="372"/>
                </a:cubicBezTo>
                <a:cubicBezTo>
                  <a:pt x="559" y="387"/>
                  <a:pt x="551" y="397"/>
                  <a:pt x="545" y="411"/>
                </a:cubicBezTo>
                <a:cubicBezTo>
                  <a:pt x="537" y="429"/>
                  <a:pt x="535" y="449"/>
                  <a:pt x="533" y="468"/>
                </a:cubicBezTo>
                <a:cubicBezTo>
                  <a:pt x="541" y="499"/>
                  <a:pt x="535" y="497"/>
                  <a:pt x="563" y="504"/>
                </a:cubicBezTo>
                <a:cubicBezTo>
                  <a:pt x="581" y="503"/>
                  <a:pt x="599" y="503"/>
                  <a:pt x="617" y="501"/>
                </a:cubicBezTo>
                <a:cubicBezTo>
                  <a:pt x="633" y="499"/>
                  <a:pt x="651" y="487"/>
                  <a:pt x="668" y="483"/>
                </a:cubicBezTo>
                <a:cubicBezTo>
                  <a:pt x="682" y="484"/>
                  <a:pt x="696" y="484"/>
                  <a:pt x="710" y="486"/>
                </a:cubicBezTo>
                <a:cubicBezTo>
                  <a:pt x="719" y="487"/>
                  <a:pt x="737" y="495"/>
                  <a:pt x="737" y="495"/>
                </a:cubicBezTo>
                <a:cubicBezTo>
                  <a:pt x="749" y="507"/>
                  <a:pt x="751" y="519"/>
                  <a:pt x="755" y="534"/>
                </a:cubicBezTo>
                <a:cubicBezTo>
                  <a:pt x="757" y="552"/>
                  <a:pt x="758" y="565"/>
                  <a:pt x="764" y="582"/>
                </a:cubicBezTo>
                <a:cubicBezTo>
                  <a:pt x="766" y="602"/>
                  <a:pt x="770" y="622"/>
                  <a:pt x="773" y="642"/>
                </a:cubicBezTo>
                <a:cubicBezTo>
                  <a:pt x="771" y="671"/>
                  <a:pt x="779" y="686"/>
                  <a:pt x="752" y="693"/>
                </a:cubicBezTo>
                <a:cubicBezTo>
                  <a:pt x="706" y="724"/>
                  <a:pt x="638" y="735"/>
                  <a:pt x="584" y="738"/>
                </a:cubicBezTo>
                <a:cubicBezTo>
                  <a:pt x="579" y="740"/>
                  <a:pt x="565" y="744"/>
                  <a:pt x="563" y="747"/>
                </a:cubicBezTo>
                <a:cubicBezTo>
                  <a:pt x="559" y="752"/>
                  <a:pt x="557" y="765"/>
                  <a:pt x="557" y="765"/>
                </a:cubicBezTo>
                <a:cubicBezTo>
                  <a:pt x="561" y="805"/>
                  <a:pt x="574" y="856"/>
                  <a:pt x="551" y="891"/>
                </a:cubicBezTo>
                <a:cubicBezTo>
                  <a:pt x="539" y="938"/>
                  <a:pt x="526" y="940"/>
                  <a:pt x="485" y="954"/>
                </a:cubicBezTo>
                <a:cubicBezTo>
                  <a:pt x="462" y="989"/>
                  <a:pt x="410" y="985"/>
                  <a:pt x="374" y="987"/>
                </a:cubicBezTo>
                <a:cubicBezTo>
                  <a:pt x="325" y="999"/>
                  <a:pt x="273" y="988"/>
                  <a:pt x="224" y="984"/>
                </a:cubicBezTo>
                <a:cubicBezTo>
                  <a:pt x="213" y="982"/>
                  <a:pt x="200" y="984"/>
                  <a:pt x="191" y="978"/>
                </a:cubicBezTo>
                <a:cubicBezTo>
                  <a:pt x="185" y="974"/>
                  <a:pt x="179" y="960"/>
                  <a:pt x="179" y="960"/>
                </a:cubicBezTo>
                <a:cubicBezTo>
                  <a:pt x="180" y="950"/>
                  <a:pt x="177" y="939"/>
                  <a:pt x="182" y="930"/>
                </a:cubicBezTo>
                <a:cubicBezTo>
                  <a:pt x="193" y="910"/>
                  <a:pt x="230" y="906"/>
                  <a:pt x="248" y="894"/>
                </a:cubicBezTo>
                <a:cubicBezTo>
                  <a:pt x="264" y="847"/>
                  <a:pt x="259" y="869"/>
                  <a:pt x="251" y="777"/>
                </a:cubicBezTo>
                <a:cubicBezTo>
                  <a:pt x="250" y="766"/>
                  <a:pt x="233" y="764"/>
                  <a:pt x="227" y="762"/>
                </a:cubicBezTo>
                <a:cubicBezTo>
                  <a:pt x="224" y="761"/>
                  <a:pt x="218" y="759"/>
                  <a:pt x="218" y="759"/>
                </a:cubicBezTo>
                <a:cubicBezTo>
                  <a:pt x="199" y="760"/>
                  <a:pt x="153" y="757"/>
                  <a:pt x="125" y="765"/>
                </a:cubicBezTo>
                <a:cubicBezTo>
                  <a:pt x="101" y="771"/>
                  <a:pt x="82" y="787"/>
                  <a:pt x="59" y="792"/>
                </a:cubicBezTo>
                <a:cubicBezTo>
                  <a:pt x="49" y="791"/>
                  <a:pt x="39" y="792"/>
                  <a:pt x="29" y="789"/>
                </a:cubicBezTo>
                <a:cubicBezTo>
                  <a:pt x="0" y="779"/>
                  <a:pt x="31" y="730"/>
                  <a:pt x="53" y="723"/>
                </a:cubicBezTo>
                <a:cubicBezTo>
                  <a:pt x="67" y="709"/>
                  <a:pt x="71" y="690"/>
                  <a:pt x="89" y="678"/>
                </a:cubicBezTo>
                <a:cubicBezTo>
                  <a:pt x="93" y="666"/>
                  <a:pt x="99" y="661"/>
                  <a:pt x="110" y="654"/>
                </a:cubicBezTo>
                <a:cubicBezTo>
                  <a:pt x="123" y="635"/>
                  <a:pt x="141" y="620"/>
                  <a:pt x="149" y="597"/>
                </a:cubicBezTo>
                <a:cubicBezTo>
                  <a:pt x="148" y="587"/>
                  <a:pt x="148" y="577"/>
                  <a:pt x="146" y="567"/>
                </a:cubicBezTo>
                <a:cubicBezTo>
                  <a:pt x="142" y="545"/>
                  <a:pt x="144" y="545"/>
                  <a:pt x="137" y="552"/>
                </a:cubicBezTo>
                <a:close/>
              </a:path>
            </a:pathLst>
          </a:custGeom>
          <a:solidFill>
            <a:srgbClr val="DDDDDD"/>
          </a:solidFill>
          <a:ln>
            <a:noFill/>
          </a:ln>
          <a:effectLst/>
          <a:extLst>
            <a:ext uri="{91240B29-F687-4F45-9708-019B960494DF}">
              <a14:hiddenLine xmlns:a14="http://schemas.microsoft.com/office/drawing/2010/main" w="9525" cap="flat" cmpd="sng">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17" name="Text Box 9"/>
          <p:cNvSpPr txBox="1">
            <a:spLocks noChangeArrowheads="1"/>
          </p:cNvSpPr>
          <p:nvPr/>
        </p:nvSpPr>
        <p:spPr bwMode="auto">
          <a:xfrm>
            <a:off x="6634163" y="1595438"/>
            <a:ext cx="547687"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Baar</a:t>
            </a:r>
          </a:p>
        </p:txBody>
      </p:sp>
      <p:sp>
        <p:nvSpPr>
          <p:cNvPr id="145418" name="Text Box 10"/>
          <p:cNvSpPr txBox="1">
            <a:spLocks noChangeArrowheads="1"/>
          </p:cNvSpPr>
          <p:nvPr/>
        </p:nvSpPr>
        <p:spPr bwMode="auto">
          <a:xfrm>
            <a:off x="4033838" y="2928938"/>
            <a:ext cx="636587"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Cham</a:t>
            </a:r>
          </a:p>
        </p:txBody>
      </p:sp>
      <p:sp>
        <p:nvSpPr>
          <p:cNvPr id="145419" name="Text Box 11"/>
          <p:cNvSpPr txBox="1">
            <a:spLocks noChangeArrowheads="1"/>
          </p:cNvSpPr>
          <p:nvPr/>
        </p:nvSpPr>
        <p:spPr bwMode="auto">
          <a:xfrm>
            <a:off x="2960688" y="5307013"/>
            <a:ext cx="820737"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Rotkreuz</a:t>
            </a:r>
          </a:p>
        </p:txBody>
      </p:sp>
      <p:sp>
        <p:nvSpPr>
          <p:cNvPr id="145420" name="Text Box 12"/>
          <p:cNvSpPr txBox="1">
            <a:spLocks noChangeArrowheads="1"/>
          </p:cNvSpPr>
          <p:nvPr/>
        </p:nvSpPr>
        <p:spPr bwMode="auto">
          <a:xfrm>
            <a:off x="5213350" y="6126163"/>
            <a:ext cx="1509713"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buFontTx/>
              <a:buNone/>
            </a:pPr>
            <a:r>
              <a:rPr lang="de-DE" altLang="de-DE" sz="1000" b="1">
                <a:solidFill>
                  <a:srgbClr val="000000"/>
                </a:solidFill>
                <a:latin typeface="Arial Narrow" pitchFamily="34" charset="0"/>
                <a:cs typeface="Arial" pitchFamily="34" charset="0"/>
              </a:rPr>
              <a:t>Arth-Goldau, Erstfeld</a:t>
            </a:r>
          </a:p>
        </p:txBody>
      </p:sp>
      <p:sp>
        <p:nvSpPr>
          <p:cNvPr id="145421" name="Line 14"/>
          <p:cNvSpPr>
            <a:spLocks noChangeShapeType="1"/>
          </p:cNvSpPr>
          <p:nvPr/>
        </p:nvSpPr>
        <p:spPr bwMode="auto">
          <a:xfrm>
            <a:off x="2862263" y="4778375"/>
            <a:ext cx="84137" cy="255588"/>
          </a:xfrm>
          <a:prstGeom prst="line">
            <a:avLst/>
          </a:prstGeom>
          <a:noFill/>
          <a:ln w="2857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22" name="Line 16"/>
          <p:cNvSpPr>
            <a:spLocks noChangeShapeType="1"/>
          </p:cNvSpPr>
          <p:nvPr/>
        </p:nvSpPr>
        <p:spPr bwMode="auto">
          <a:xfrm>
            <a:off x="5980113" y="1230313"/>
            <a:ext cx="363537" cy="339725"/>
          </a:xfrm>
          <a:prstGeom prst="line">
            <a:avLst/>
          </a:prstGeom>
          <a:noFill/>
          <a:ln w="2857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23" name="Text Box 17"/>
          <p:cNvSpPr txBox="1">
            <a:spLocks noChangeArrowheads="1"/>
          </p:cNvSpPr>
          <p:nvPr/>
        </p:nvSpPr>
        <p:spPr bwMode="auto">
          <a:xfrm>
            <a:off x="5424488" y="4522788"/>
            <a:ext cx="863600"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Oberwil</a:t>
            </a:r>
          </a:p>
        </p:txBody>
      </p:sp>
      <p:sp>
        <p:nvSpPr>
          <p:cNvPr id="145424" name="Text Box 18"/>
          <p:cNvSpPr txBox="1">
            <a:spLocks noChangeArrowheads="1"/>
          </p:cNvSpPr>
          <p:nvPr/>
        </p:nvSpPr>
        <p:spPr bwMode="auto">
          <a:xfrm>
            <a:off x="3681413" y="3479800"/>
            <a:ext cx="1104900"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Chämleten</a:t>
            </a:r>
          </a:p>
        </p:txBody>
      </p:sp>
      <p:sp>
        <p:nvSpPr>
          <p:cNvPr id="145425" name="Text Box 19"/>
          <p:cNvSpPr txBox="1">
            <a:spLocks noChangeArrowheads="1"/>
          </p:cNvSpPr>
          <p:nvPr/>
        </p:nvSpPr>
        <p:spPr bwMode="auto">
          <a:xfrm>
            <a:off x="3775075" y="3175000"/>
            <a:ext cx="801688"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Zythus</a:t>
            </a:r>
          </a:p>
        </p:txBody>
      </p:sp>
      <p:sp>
        <p:nvSpPr>
          <p:cNvPr id="145426" name="Freeform 20"/>
          <p:cNvSpPr>
            <a:spLocks/>
          </p:cNvSpPr>
          <p:nvPr/>
        </p:nvSpPr>
        <p:spPr bwMode="auto">
          <a:xfrm>
            <a:off x="3979863" y="2547938"/>
            <a:ext cx="569912" cy="319087"/>
          </a:xfrm>
          <a:custGeom>
            <a:avLst/>
            <a:gdLst>
              <a:gd name="T0" fmla="*/ 2147483647 w 1028"/>
              <a:gd name="T1" fmla="*/ 0 h 547"/>
              <a:gd name="T2" fmla="*/ 2147483647 w 1028"/>
              <a:gd name="T3" fmla="*/ 2147483647 h 547"/>
              <a:gd name="T4" fmla="*/ 0 w 1028"/>
              <a:gd name="T5" fmla="*/ 2147483647 h 547"/>
              <a:gd name="T6" fmla="*/ 0 60000 65536"/>
              <a:gd name="T7" fmla="*/ 0 60000 65536"/>
              <a:gd name="T8" fmla="*/ 0 60000 65536"/>
            </a:gdLst>
            <a:ahLst/>
            <a:cxnLst>
              <a:cxn ang="T6">
                <a:pos x="T0" y="T1"/>
              </a:cxn>
              <a:cxn ang="T7">
                <a:pos x="T2" y="T3"/>
              </a:cxn>
              <a:cxn ang="T8">
                <a:pos x="T4" y="T5"/>
              </a:cxn>
            </a:cxnLst>
            <a:rect l="0" t="0" r="r" b="b"/>
            <a:pathLst>
              <a:path w="1028" h="547">
                <a:moveTo>
                  <a:pt x="1028" y="0"/>
                </a:moveTo>
                <a:cubicBezTo>
                  <a:pt x="893" y="64"/>
                  <a:pt x="389" y="291"/>
                  <a:pt x="218" y="382"/>
                </a:cubicBezTo>
                <a:cubicBezTo>
                  <a:pt x="47" y="473"/>
                  <a:pt x="46" y="513"/>
                  <a:pt x="0" y="547"/>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27" name="Text Box 21"/>
          <p:cNvSpPr txBox="1">
            <a:spLocks noChangeArrowheads="1"/>
          </p:cNvSpPr>
          <p:nvPr/>
        </p:nvSpPr>
        <p:spPr bwMode="auto">
          <a:xfrm>
            <a:off x="6303963" y="2689225"/>
            <a:ext cx="890587" cy="2444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buFontTx/>
              <a:buNone/>
            </a:pPr>
            <a:endParaRPr lang="de-DE" altLang="de-DE" sz="1000">
              <a:latin typeface="Times New Roman" pitchFamily="18" charset="0"/>
              <a:cs typeface="Arial" pitchFamily="34" charset="0"/>
            </a:endParaRPr>
          </a:p>
        </p:txBody>
      </p:sp>
      <p:sp>
        <p:nvSpPr>
          <p:cNvPr id="145428" name="Text Box 22"/>
          <p:cNvSpPr txBox="1">
            <a:spLocks noChangeArrowheads="1"/>
          </p:cNvSpPr>
          <p:nvPr/>
        </p:nvSpPr>
        <p:spPr bwMode="auto">
          <a:xfrm>
            <a:off x="6488113" y="2211388"/>
            <a:ext cx="700087" cy="2444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buFontTx/>
              <a:buNone/>
            </a:pPr>
            <a:endParaRPr lang="de-DE" altLang="de-DE" sz="1000">
              <a:latin typeface="Times New Roman" pitchFamily="18" charset="0"/>
              <a:cs typeface="Arial" pitchFamily="34" charset="0"/>
            </a:endParaRPr>
          </a:p>
        </p:txBody>
      </p:sp>
      <p:sp>
        <p:nvSpPr>
          <p:cNvPr id="145429" name="Text Box 23"/>
          <p:cNvSpPr txBox="1">
            <a:spLocks noChangeArrowheads="1"/>
          </p:cNvSpPr>
          <p:nvPr/>
        </p:nvSpPr>
        <p:spPr bwMode="auto">
          <a:xfrm>
            <a:off x="3887788" y="2371725"/>
            <a:ext cx="785812" cy="2428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buFontTx/>
              <a:buNone/>
            </a:pPr>
            <a:endParaRPr lang="de-DE" altLang="de-DE" sz="1000">
              <a:latin typeface="Times New Roman" pitchFamily="18" charset="0"/>
              <a:cs typeface="Arial" pitchFamily="34" charset="0"/>
            </a:endParaRPr>
          </a:p>
        </p:txBody>
      </p:sp>
      <p:sp>
        <p:nvSpPr>
          <p:cNvPr id="145430" name="Freeform 24"/>
          <p:cNvSpPr>
            <a:spLocks/>
          </p:cNvSpPr>
          <p:nvPr/>
        </p:nvSpPr>
        <p:spPr bwMode="auto">
          <a:xfrm>
            <a:off x="6213475" y="1658938"/>
            <a:ext cx="366713" cy="531812"/>
          </a:xfrm>
          <a:custGeom>
            <a:avLst/>
            <a:gdLst>
              <a:gd name="T0" fmla="*/ 2147483647 w 242"/>
              <a:gd name="T1" fmla="*/ 0 h 351"/>
              <a:gd name="T2" fmla="*/ 2147483647 w 242"/>
              <a:gd name="T3" fmla="*/ 2147483647 h 351"/>
              <a:gd name="T4" fmla="*/ 2147483647 w 242"/>
              <a:gd name="T5" fmla="*/ 2147483647 h 351"/>
              <a:gd name="T6" fmla="*/ 0 60000 65536"/>
              <a:gd name="T7" fmla="*/ 0 60000 65536"/>
              <a:gd name="T8" fmla="*/ 0 60000 65536"/>
            </a:gdLst>
            <a:ahLst/>
            <a:cxnLst>
              <a:cxn ang="T6">
                <a:pos x="T0" y="T1"/>
              </a:cxn>
              <a:cxn ang="T7">
                <a:pos x="T2" y="T3"/>
              </a:cxn>
              <a:cxn ang="T8">
                <a:pos x="T4" y="T5"/>
              </a:cxn>
            </a:cxnLst>
            <a:rect l="0" t="0" r="r" b="b"/>
            <a:pathLst>
              <a:path w="242" h="351">
                <a:moveTo>
                  <a:pt x="242" y="0"/>
                </a:moveTo>
                <a:cubicBezTo>
                  <a:pt x="208" y="20"/>
                  <a:pt x="78" y="70"/>
                  <a:pt x="39" y="128"/>
                </a:cubicBezTo>
                <a:cubicBezTo>
                  <a:pt x="0" y="186"/>
                  <a:pt x="15" y="305"/>
                  <a:pt x="9" y="351"/>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1" name="Freeform 25"/>
          <p:cNvSpPr>
            <a:spLocks/>
          </p:cNvSpPr>
          <p:nvPr/>
        </p:nvSpPr>
        <p:spPr bwMode="auto">
          <a:xfrm>
            <a:off x="6292850" y="2176463"/>
            <a:ext cx="3175" cy="595312"/>
          </a:xfrm>
          <a:custGeom>
            <a:avLst/>
            <a:gdLst>
              <a:gd name="T0" fmla="*/ 2147483647 w 2"/>
              <a:gd name="T1" fmla="*/ 0 h 393"/>
              <a:gd name="T2" fmla="*/ 2147483647 w 2"/>
              <a:gd name="T3" fmla="*/ 2147483647 h 393"/>
              <a:gd name="T4" fmla="*/ 0 w 2"/>
              <a:gd name="T5" fmla="*/ 2147483647 h 393"/>
              <a:gd name="T6" fmla="*/ 0 60000 65536"/>
              <a:gd name="T7" fmla="*/ 0 60000 65536"/>
              <a:gd name="T8" fmla="*/ 0 60000 65536"/>
            </a:gdLst>
            <a:ahLst/>
            <a:cxnLst>
              <a:cxn ang="T6">
                <a:pos x="T0" y="T1"/>
              </a:cxn>
              <a:cxn ang="T7">
                <a:pos x="T2" y="T3"/>
              </a:cxn>
              <a:cxn ang="T8">
                <a:pos x="T4" y="T5"/>
              </a:cxn>
            </a:cxnLst>
            <a:rect l="0" t="0" r="r" b="b"/>
            <a:pathLst>
              <a:path w="2" h="393">
                <a:moveTo>
                  <a:pt x="2" y="0"/>
                </a:moveTo>
                <a:cubicBezTo>
                  <a:pt x="2" y="56"/>
                  <a:pt x="2" y="289"/>
                  <a:pt x="2" y="341"/>
                </a:cubicBezTo>
                <a:cubicBezTo>
                  <a:pt x="2" y="393"/>
                  <a:pt x="1" y="318"/>
                  <a:pt x="0" y="312"/>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2" name="Freeform 26"/>
          <p:cNvSpPr>
            <a:spLocks/>
          </p:cNvSpPr>
          <p:nvPr/>
        </p:nvSpPr>
        <p:spPr bwMode="auto">
          <a:xfrm>
            <a:off x="6359525" y="2195513"/>
            <a:ext cx="1588" cy="541337"/>
          </a:xfrm>
          <a:custGeom>
            <a:avLst/>
            <a:gdLst>
              <a:gd name="T0" fmla="*/ 0 w 1"/>
              <a:gd name="T1" fmla="*/ 0 h 358"/>
              <a:gd name="T2" fmla="*/ 0 w 1"/>
              <a:gd name="T3" fmla="*/ 2147483647 h 358"/>
              <a:gd name="T4" fmla="*/ 0 60000 65536"/>
              <a:gd name="T5" fmla="*/ 0 60000 65536"/>
            </a:gdLst>
            <a:ahLst/>
            <a:cxnLst>
              <a:cxn ang="T4">
                <a:pos x="T0" y="T1"/>
              </a:cxn>
              <a:cxn ang="T5">
                <a:pos x="T2" y="T3"/>
              </a:cxn>
            </a:cxnLst>
            <a:rect l="0" t="0" r="r" b="b"/>
            <a:pathLst>
              <a:path w="1" h="358">
                <a:moveTo>
                  <a:pt x="0" y="0"/>
                </a:moveTo>
                <a:cubicBezTo>
                  <a:pt x="0" y="59"/>
                  <a:pt x="0" y="284"/>
                  <a:pt x="0" y="358"/>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3" name="Freeform 27"/>
          <p:cNvSpPr>
            <a:spLocks/>
          </p:cNvSpPr>
          <p:nvPr/>
        </p:nvSpPr>
        <p:spPr bwMode="auto">
          <a:xfrm>
            <a:off x="6288088" y="2713038"/>
            <a:ext cx="131762" cy="465137"/>
          </a:xfrm>
          <a:custGeom>
            <a:avLst/>
            <a:gdLst>
              <a:gd name="T0" fmla="*/ 2147483647 w 87"/>
              <a:gd name="T1" fmla="*/ 0 h 307"/>
              <a:gd name="T2" fmla="*/ 0 w 87"/>
              <a:gd name="T3" fmla="*/ 2147483647 h 307"/>
              <a:gd name="T4" fmla="*/ 0 60000 65536"/>
              <a:gd name="T5" fmla="*/ 0 60000 65536"/>
            </a:gdLst>
            <a:ahLst/>
            <a:cxnLst>
              <a:cxn ang="T4">
                <a:pos x="T0" y="T1"/>
              </a:cxn>
              <a:cxn ang="T5">
                <a:pos x="T2" y="T3"/>
              </a:cxn>
            </a:cxnLst>
            <a:rect l="0" t="0" r="r" b="b"/>
            <a:pathLst>
              <a:path w="87" h="307">
                <a:moveTo>
                  <a:pt x="87" y="0"/>
                </a:moveTo>
                <a:lnTo>
                  <a:pt x="0" y="307"/>
                </a:ln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4" name="Freeform 28"/>
          <p:cNvSpPr>
            <a:spLocks/>
          </p:cNvSpPr>
          <p:nvPr/>
        </p:nvSpPr>
        <p:spPr bwMode="auto">
          <a:xfrm>
            <a:off x="6230938" y="2713038"/>
            <a:ext cx="123825" cy="431800"/>
          </a:xfrm>
          <a:custGeom>
            <a:avLst/>
            <a:gdLst>
              <a:gd name="T0" fmla="*/ 2147483647 w 82"/>
              <a:gd name="T1" fmla="*/ 0 h 285"/>
              <a:gd name="T2" fmla="*/ 0 w 82"/>
              <a:gd name="T3" fmla="*/ 2147483647 h 285"/>
              <a:gd name="T4" fmla="*/ 0 60000 65536"/>
              <a:gd name="T5" fmla="*/ 0 60000 65536"/>
            </a:gdLst>
            <a:ahLst/>
            <a:cxnLst>
              <a:cxn ang="T4">
                <a:pos x="T0" y="T1"/>
              </a:cxn>
              <a:cxn ang="T5">
                <a:pos x="T2" y="T3"/>
              </a:cxn>
            </a:cxnLst>
            <a:rect l="0" t="0" r="r" b="b"/>
            <a:pathLst>
              <a:path w="82" h="285">
                <a:moveTo>
                  <a:pt x="82" y="0"/>
                </a:moveTo>
                <a:lnTo>
                  <a:pt x="0" y="285"/>
                </a:ln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5" name="Freeform 29"/>
          <p:cNvSpPr>
            <a:spLocks/>
          </p:cNvSpPr>
          <p:nvPr/>
        </p:nvSpPr>
        <p:spPr bwMode="auto">
          <a:xfrm>
            <a:off x="5892800" y="3128963"/>
            <a:ext cx="334963" cy="73025"/>
          </a:xfrm>
          <a:custGeom>
            <a:avLst/>
            <a:gdLst>
              <a:gd name="T0" fmla="*/ 2147483647 w 600"/>
              <a:gd name="T1" fmla="*/ 2147483647 h 127"/>
              <a:gd name="T2" fmla="*/ 0 w 600"/>
              <a:gd name="T3" fmla="*/ 0 h 127"/>
              <a:gd name="T4" fmla="*/ 0 60000 65536"/>
              <a:gd name="T5" fmla="*/ 0 60000 65536"/>
            </a:gdLst>
            <a:ahLst/>
            <a:cxnLst>
              <a:cxn ang="T4">
                <a:pos x="T0" y="T1"/>
              </a:cxn>
              <a:cxn ang="T5">
                <a:pos x="T2" y="T3"/>
              </a:cxn>
            </a:cxnLst>
            <a:rect l="0" t="0" r="r" b="b"/>
            <a:pathLst>
              <a:path w="600" h="127">
                <a:moveTo>
                  <a:pt x="600" y="127"/>
                </a:moveTo>
                <a:lnTo>
                  <a:pt x="0" y="0"/>
                </a:lnTo>
              </a:path>
            </a:pathLst>
          </a:custGeom>
          <a:noFill/>
          <a:ln w="38100">
            <a:solidFill>
              <a:srgbClr val="5F5F5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6" name="Freeform 30"/>
          <p:cNvSpPr>
            <a:spLocks/>
          </p:cNvSpPr>
          <p:nvPr/>
        </p:nvSpPr>
        <p:spPr bwMode="auto">
          <a:xfrm>
            <a:off x="5915025" y="3000375"/>
            <a:ext cx="236538" cy="76200"/>
          </a:xfrm>
          <a:custGeom>
            <a:avLst/>
            <a:gdLst>
              <a:gd name="T0" fmla="*/ 2147483647 w 156"/>
              <a:gd name="T1" fmla="*/ 2147483647 h 50"/>
              <a:gd name="T2" fmla="*/ 0 w 156"/>
              <a:gd name="T3" fmla="*/ 0 h 50"/>
              <a:gd name="T4" fmla="*/ 0 60000 65536"/>
              <a:gd name="T5" fmla="*/ 0 60000 65536"/>
            </a:gdLst>
            <a:ahLst/>
            <a:cxnLst>
              <a:cxn ang="T4">
                <a:pos x="T0" y="T1"/>
              </a:cxn>
              <a:cxn ang="T5">
                <a:pos x="T2" y="T3"/>
              </a:cxn>
            </a:cxnLst>
            <a:rect l="0" t="0" r="r" b="b"/>
            <a:pathLst>
              <a:path w="156" h="50">
                <a:moveTo>
                  <a:pt x="156" y="50"/>
                </a:moveTo>
                <a:lnTo>
                  <a:pt x="0" y="0"/>
                </a:lnTo>
              </a:path>
            </a:pathLst>
          </a:custGeom>
          <a:noFill/>
          <a:ln w="38100">
            <a:solidFill>
              <a:srgbClr val="5F5F5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7" name="Freeform 31"/>
          <p:cNvSpPr>
            <a:spLocks/>
          </p:cNvSpPr>
          <p:nvPr/>
        </p:nvSpPr>
        <p:spPr bwMode="auto">
          <a:xfrm>
            <a:off x="4564063" y="2641600"/>
            <a:ext cx="479425" cy="98425"/>
          </a:xfrm>
          <a:custGeom>
            <a:avLst/>
            <a:gdLst>
              <a:gd name="T0" fmla="*/ 2147483647 w 864"/>
              <a:gd name="T1" fmla="*/ 2147483647 h 168"/>
              <a:gd name="T2" fmla="*/ 2147483647 w 864"/>
              <a:gd name="T3" fmla="*/ 2147483647 h 168"/>
              <a:gd name="T4" fmla="*/ 2147483647 w 864"/>
              <a:gd name="T5" fmla="*/ 2147483647 h 168"/>
              <a:gd name="T6" fmla="*/ 0 w 864"/>
              <a:gd name="T7" fmla="*/ 2147483647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4" h="168">
                <a:moveTo>
                  <a:pt x="864" y="168"/>
                </a:moveTo>
                <a:cubicBezTo>
                  <a:pt x="708" y="108"/>
                  <a:pt x="552" y="48"/>
                  <a:pt x="432" y="24"/>
                </a:cubicBezTo>
                <a:cubicBezTo>
                  <a:pt x="312" y="0"/>
                  <a:pt x="216" y="24"/>
                  <a:pt x="144" y="24"/>
                </a:cubicBezTo>
                <a:cubicBezTo>
                  <a:pt x="72" y="24"/>
                  <a:pt x="0" y="0"/>
                  <a:pt x="0" y="24"/>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38" name="Freeform 32"/>
          <p:cNvSpPr>
            <a:spLocks/>
          </p:cNvSpPr>
          <p:nvPr/>
        </p:nvSpPr>
        <p:spPr bwMode="auto">
          <a:xfrm>
            <a:off x="3760788" y="2924175"/>
            <a:ext cx="219075" cy="227013"/>
          </a:xfrm>
          <a:custGeom>
            <a:avLst/>
            <a:gdLst>
              <a:gd name="T0" fmla="*/ 2147483647 w 390"/>
              <a:gd name="T1" fmla="*/ 0 h 385"/>
              <a:gd name="T2" fmla="*/ 2147483647 w 390"/>
              <a:gd name="T3" fmla="*/ 2147483647 h 385"/>
              <a:gd name="T4" fmla="*/ 0 w 390"/>
              <a:gd name="T5" fmla="*/ 2147483647 h 385"/>
              <a:gd name="T6" fmla="*/ 0 60000 65536"/>
              <a:gd name="T7" fmla="*/ 0 60000 65536"/>
              <a:gd name="T8" fmla="*/ 0 60000 65536"/>
            </a:gdLst>
            <a:ahLst/>
            <a:cxnLst>
              <a:cxn ang="T6">
                <a:pos x="T0" y="T1"/>
              </a:cxn>
              <a:cxn ang="T7">
                <a:pos x="T2" y="T3"/>
              </a:cxn>
              <a:cxn ang="T8">
                <a:pos x="T4" y="T5"/>
              </a:cxn>
            </a:cxnLst>
            <a:rect l="0" t="0" r="r" b="b"/>
            <a:pathLst>
              <a:path w="390" h="385">
                <a:moveTo>
                  <a:pt x="390" y="0"/>
                </a:moveTo>
                <a:cubicBezTo>
                  <a:pt x="353" y="29"/>
                  <a:pt x="230" y="108"/>
                  <a:pt x="165" y="172"/>
                </a:cubicBezTo>
                <a:cubicBezTo>
                  <a:pt x="100" y="236"/>
                  <a:pt x="35" y="341"/>
                  <a:pt x="0" y="385"/>
                </a:cubicBezTo>
              </a:path>
            </a:pathLst>
          </a:custGeom>
          <a:solidFill>
            <a:srgbClr val="5F5F5F"/>
          </a:solidFill>
          <a:ln w="38100">
            <a:solidFill>
              <a:srgbClr val="5F5F5F"/>
            </a:solidFill>
            <a:round/>
            <a:headEnd/>
            <a:tailEnd/>
          </a:ln>
        </p:spPr>
        <p:txBody>
          <a:bodyPr/>
          <a:lstStyle/>
          <a:p>
            <a:endParaRPr lang="de-CH"/>
          </a:p>
        </p:txBody>
      </p:sp>
      <p:sp>
        <p:nvSpPr>
          <p:cNvPr id="145439" name="Freeform 33"/>
          <p:cNvSpPr>
            <a:spLocks/>
          </p:cNvSpPr>
          <p:nvPr/>
        </p:nvSpPr>
        <p:spPr bwMode="auto">
          <a:xfrm>
            <a:off x="3725863" y="2881313"/>
            <a:ext cx="219075" cy="223837"/>
          </a:xfrm>
          <a:custGeom>
            <a:avLst/>
            <a:gdLst>
              <a:gd name="T0" fmla="*/ 2147483647 w 397"/>
              <a:gd name="T1" fmla="*/ 0 h 382"/>
              <a:gd name="T2" fmla="*/ 2147483647 w 397"/>
              <a:gd name="T3" fmla="*/ 2147483647 h 382"/>
              <a:gd name="T4" fmla="*/ 0 w 397"/>
              <a:gd name="T5" fmla="*/ 2147483647 h 382"/>
              <a:gd name="T6" fmla="*/ 0 60000 65536"/>
              <a:gd name="T7" fmla="*/ 0 60000 65536"/>
              <a:gd name="T8" fmla="*/ 0 60000 65536"/>
            </a:gdLst>
            <a:ahLst/>
            <a:cxnLst>
              <a:cxn ang="T6">
                <a:pos x="T0" y="T1"/>
              </a:cxn>
              <a:cxn ang="T7">
                <a:pos x="T2" y="T3"/>
              </a:cxn>
              <a:cxn ang="T8">
                <a:pos x="T4" y="T5"/>
              </a:cxn>
            </a:cxnLst>
            <a:rect l="0" t="0" r="r" b="b"/>
            <a:pathLst>
              <a:path w="397" h="382">
                <a:moveTo>
                  <a:pt x="397" y="0"/>
                </a:moveTo>
                <a:cubicBezTo>
                  <a:pt x="357" y="30"/>
                  <a:pt x="223" y="116"/>
                  <a:pt x="157" y="180"/>
                </a:cubicBezTo>
                <a:cubicBezTo>
                  <a:pt x="91" y="244"/>
                  <a:pt x="33" y="340"/>
                  <a:pt x="0" y="382"/>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0" name="Freeform 34"/>
          <p:cNvSpPr>
            <a:spLocks/>
          </p:cNvSpPr>
          <p:nvPr/>
        </p:nvSpPr>
        <p:spPr bwMode="auto">
          <a:xfrm>
            <a:off x="3684588" y="2814638"/>
            <a:ext cx="260350" cy="244475"/>
          </a:xfrm>
          <a:custGeom>
            <a:avLst/>
            <a:gdLst>
              <a:gd name="T0" fmla="*/ 2147483647 w 188"/>
              <a:gd name="T1" fmla="*/ 0 h 166"/>
              <a:gd name="T2" fmla="*/ 2147483647 w 188"/>
              <a:gd name="T3" fmla="*/ 2147483647 h 166"/>
              <a:gd name="T4" fmla="*/ 2147483647 w 188"/>
              <a:gd name="T5" fmla="*/ 2147483647 h 166"/>
              <a:gd name="T6" fmla="*/ 0 w 188"/>
              <a:gd name="T7" fmla="*/ 2147483647 h 1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8" h="166">
                <a:moveTo>
                  <a:pt x="188" y="0"/>
                </a:moveTo>
                <a:cubicBezTo>
                  <a:pt x="174" y="10"/>
                  <a:pt x="128" y="42"/>
                  <a:pt x="104" y="60"/>
                </a:cubicBezTo>
                <a:cubicBezTo>
                  <a:pt x="80" y="78"/>
                  <a:pt x="61" y="93"/>
                  <a:pt x="44" y="111"/>
                </a:cubicBezTo>
                <a:cubicBezTo>
                  <a:pt x="27" y="129"/>
                  <a:pt x="9" y="155"/>
                  <a:pt x="0" y="166"/>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1" name="Freeform 35"/>
          <p:cNvSpPr>
            <a:spLocks/>
          </p:cNvSpPr>
          <p:nvPr/>
        </p:nvSpPr>
        <p:spPr bwMode="auto">
          <a:xfrm>
            <a:off x="6280150" y="1720850"/>
            <a:ext cx="307975" cy="454025"/>
          </a:xfrm>
          <a:custGeom>
            <a:avLst/>
            <a:gdLst>
              <a:gd name="T0" fmla="*/ 2147483647 w 203"/>
              <a:gd name="T1" fmla="*/ 0 h 299"/>
              <a:gd name="T2" fmla="*/ 2147483647 w 203"/>
              <a:gd name="T3" fmla="*/ 2147483647 h 299"/>
              <a:gd name="T4" fmla="*/ 2147483647 w 203"/>
              <a:gd name="T5" fmla="*/ 2147483647 h 299"/>
              <a:gd name="T6" fmla="*/ 0 60000 65536"/>
              <a:gd name="T7" fmla="*/ 0 60000 65536"/>
              <a:gd name="T8" fmla="*/ 0 60000 65536"/>
            </a:gdLst>
            <a:ahLst/>
            <a:cxnLst>
              <a:cxn ang="T6">
                <a:pos x="T0" y="T1"/>
              </a:cxn>
              <a:cxn ang="T7">
                <a:pos x="T2" y="T3"/>
              </a:cxn>
              <a:cxn ang="T8">
                <a:pos x="T4" y="T5"/>
              </a:cxn>
            </a:cxnLst>
            <a:rect l="0" t="0" r="r" b="b"/>
            <a:pathLst>
              <a:path w="203" h="299">
                <a:moveTo>
                  <a:pt x="203" y="0"/>
                </a:moveTo>
                <a:cubicBezTo>
                  <a:pt x="175" y="17"/>
                  <a:pt x="64" y="53"/>
                  <a:pt x="32" y="103"/>
                </a:cubicBezTo>
                <a:cubicBezTo>
                  <a:pt x="0" y="153"/>
                  <a:pt x="15" y="258"/>
                  <a:pt x="10" y="299"/>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2" name="Freeform 36"/>
          <p:cNvSpPr>
            <a:spLocks/>
          </p:cNvSpPr>
          <p:nvPr/>
        </p:nvSpPr>
        <p:spPr bwMode="auto">
          <a:xfrm>
            <a:off x="6359525" y="1792288"/>
            <a:ext cx="238125" cy="401637"/>
          </a:xfrm>
          <a:custGeom>
            <a:avLst/>
            <a:gdLst>
              <a:gd name="T0" fmla="*/ 2147483647 w 157"/>
              <a:gd name="T1" fmla="*/ 0 h 265"/>
              <a:gd name="T2" fmla="*/ 2147483647 w 157"/>
              <a:gd name="T3" fmla="*/ 2147483647 h 265"/>
              <a:gd name="T4" fmla="*/ 2147483647 w 157"/>
              <a:gd name="T5" fmla="*/ 2147483647 h 265"/>
              <a:gd name="T6" fmla="*/ 0 60000 65536"/>
              <a:gd name="T7" fmla="*/ 0 60000 65536"/>
              <a:gd name="T8" fmla="*/ 0 60000 65536"/>
            </a:gdLst>
            <a:ahLst/>
            <a:cxnLst>
              <a:cxn ang="T6">
                <a:pos x="T0" y="T1"/>
              </a:cxn>
              <a:cxn ang="T7">
                <a:pos x="T2" y="T3"/>
              </a:cxn>
              <a:cxn ang="T8">
                <a:pos x="T4" y="T5"/>
              </a:cxn>
            </a:cxnLst>
            <a:rect l="0" t="0" r="r" b="b"/>
            <a:pathLst>
              <a:path w="157" h="265">
                <a:moveTo>
                  <a:pt x="157" y="0"/>
                </a:moveTo>
                <a:cubicBezTo>
                  <a:pt x="135" y="12"/>
                  <a:pt x="50" y="28"/>
                  <a:pt x="25" y="72"/>
                </a:cubicBezTo>
                <a:cubicBezTo>
                  <a:pt x="0" y="116"/>
                  <a:pt x="9" y="225"/>
                  <a:pt x="5" y="265"/>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3" name="Freeform 37"/>
          <p:cNvSpPr>
            <a:spLocks/>
          </p:cNvSpPr>
          <p:nvPr/>
        </p:nvSpPr>
        <p:spPr bwMode="auto">
          <a:xfrm>
            <a:off x="6424613" y="1851025"/>
            <a:ext cx="200025" cy="333375"/>
          </a:xfrm>
          <a:custGeom>
            <a:avLst/>
            <a:gdLst>
              <a:gd name="T0" fmla="*/ 2147483647 w 132"/>
              <a:gd name="T1" fmla="*/ 0 h 220"/>
              <a:gd name="T2" fmla="*/ 2147483647 w 132"/>
              <a:gd name="T3" fmla="*/ 2147483647 h 220"/>
              <a:gd name="T4" fmla="*/ 0 w 132"/>
              <a:gd name="T5" fmla="*/ 2147483647 h 220"/>
              <a:gd name="T6" fmla="*/ 0 60000 65536"/>
              <a:gd name="T7" fmla="*/ 0 60000 65536"/>
              <a:gd name="T8" fmla="*/ 0 60000 65536"/>
            </a:gdLst>
            <a:ahLst/>
            <a:cxnLst>
              <a:cxn ang="T6">
                <a:pos x="T0" y="T1"/>
              </a:cxn>
              <a:cxn ang="T7">
                <a:pos x="T2" y="T3"/>
              </a:cxn>
              <a:cxn ang="T8">
                <a:pos x="T4" y="T5"/>
              </a:cxn>
            </a:cxnLst>
            <a:rect l="0" t="0" r="r" b="b"/>
            <a:pathLst>
              <a:path w="132" h="220">
                <a:moveTo>
                  <a:pt x="132" y="0"/>
                </a:moveTo>
                <a:cubicBezTo>
                  <a:pt x="115" y="8"/>
                  <a:pt x="46" y="14"/>
                  <a:pt x="24" y="51"/>
                </a:cubicBezTo>
                <a:cubicBezTo>
                  <a:pt x="2" y="88"/>
                  <a:pt x="5" y="185"/>
                  <a:pt x="0" y="220"/>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4" name="Freeform 38"/>
          <p:cNvSpPr>
            <a:spLocks/>
          </p:cNvSpPr>
          <p:nvPr/>
        </p:nvSpPr>
        <p:spPr bwMode="auto">
          <a:xfrm>
            <a:off x="6230938" y="2176463"/>
            <a:ext cx="1587" cy="493712"/>
          </a:xfrm>
          <a:custGeom>
            <a:avLst/>
            <a:gdLst>
              <a:gd name="T0" fmla="*/ 2147483647 w 1"/>
              <a:gd name="T1" fmla="*/ 0 h 326"/>
              <a:gd name="T2" fmla="*/ 0 w 1"/>
              <a:gd name="T3" fmla="*/ 2147483647 h 326"/>
              <a:gd name="T4" fmla="*/ 0 60000 65536"/>
              <a:gd name="T5" fmla="*/ 0 60000 65536"/>
            </a:gdLst>
            <a:ahLst/>
            <a:cxnLst>
              <a:cxn ang="T4">
                <a:pos x="T0" y="T1"/>
              </a:cxn>
              <a:cxn ang="T5">
                <a:pos x="T2" y="T3"/>
              </a:cxn>
            </a:cxnLst>
            <a:rect l="0" t="0" r="r" b="b"/>
            <a:pathLst>
              <a:path w="1" h="326">
                <a:moveTo>
                  <a:pt x="1" y="0"/>
                </a:moveTo>
                <a:cubicBezTo>
                  <a:pt x="1" y="54"/>
                  <a:pt x="0" y="258"/>
                  <a:pt x="0" y="326"/>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5" name="Freeform 39"/>
          <p:cNvSpPr>
            <a:spLocks/>
          </p:cNvSpPr>
          <p:nvPr/>
        </p:nvSpPr>
        <p:spPr bwMode="auto">
          <a:xfrm>
            <a:off x="6424613" y="2214563"/>
            <a:ext cx="4762" cy="476250"/>
          </a:xfrm>
          <a:custGeom>
            <a:avLst/>
            <a:gdLst>
              <a:gd name="T0" fmla="*/ 2147483647 w 3"/>
              <a:gd name="T1" fmla="*/ 0 h 314"/>
              <a:gd name="T2" fmla="*/ 0 w 3"/>
              <a:gd name="T3" fmla="*/ 2147483647 h 314"/>
              <a:gd name="T4" fmla="*/ 0 60000 65536"/>
              <a:gd name="T5" fmla="*/ 0 60000 65536"/>
            </a:gdLst>
            <a:ahLst/>
            <a:cxnLst>
              <a:cxn ang="T4">
                <a:pos x="T0" y="T1"/>
              </a:cxn>
              <a:cxn ang="T5">
                <a:pos x="T2" y="T3"/>
              </a:cxn>
            </a:cxnLst>
            <a:rect l="0" t="0" r="r" b="b"/>
            <a:pathLst>
              <a:path w="3" h="314">
                <a:moveTo>
                  <a:pt x="3" y="0"/>
                </a:moveTo>
                <a:lnTo>
                  <a:pt x="0" y="314"/>
                </a:lnTo>
              </a:path>
            </a:pathLst>
          </a:custGeom>
          <a:noFill/>
          <a:ln w="38100">
            <a:solidFill>
              <a:srgbClr val="5F5F5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6" name="Freeform 40"/>
          <p:cNvSpPr>
            <a:spLocks/>
          </p:cNvSpPr>
          <p:nvPr/>
        </p:nvSpPr>
        <p:spPr bwMode="auto">
          <a:xfrm>
            <a:off x="6194425" y="2724150"/>
            <a:ext cx="98425" cy="373063"/>
          </a:xfrm>
          <a:custGeom>
            <a:avLst/>
            <a:gdLst>
              <a:gd name="T0" fmla="*/ 2147483647 w 65"/>
              <a:gd name="T1" fmla="*/ 0 h 247"/>
              <a:gd name="T2" fmla="*/ 0 w 65"/>
              <a:gd name="T3" fmla="*/ 2147483647 h 247"/>
              <a:gd name="T4" fmla="*/ 0 60000 65536"/>
              <a:gd name="T5" fmla="*/ 0 60000 65536"/>
            </a:gdLst>
            <a:ahLst/>
            <a:cxnLst>
              <a:cxn ang="T4">
                <a:pos x="T0" y="T1"/>
              </a:cxn>
              <a:cxn ang="T5">
                <a:pos x="T2" y="T3"/>
              </a:cxn>
            </a:cxnLst>
            <a:rect l="0" t="0" r="r" b="b"/>
            <a:pathLst>
              <a:path w="65" h="247">
                <a:moveTo>
                  <a:pt x="65" y="0"/>
                </a:moveTo>
                <a:cubicBezTo>
                  <a:pt x="54" y="41"/>
                  <a:pt x="14" y="196"/>
                  <a:pt x="0" y="247"/>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7" name="Freeform 41"/>
          <p:cNvSpPr>
            <a:spLocks/>
          </p:cNvSpPr>
          <p:nvPr/>
        </p:nvSpPr>
        <p:spPr bwMode="auto">
          <a:xfrm>
            <a:off x="6151563" y="2641600"/>
            <a:ext cx="87312" cy="436563"/>
          </a:xfrm>
          <a:custGeom>
            <a:avLst/>
            <a:gdLst>
              <a:gd name="T0" fmla="*/ 2147483647 w 157"/>
              <a:gd name="T1" fmla="*/ 0 h 741"/>
              <a:gd name="T2" fmla="*/ 0 w 157"/>
              <a:gd name="T3" fmla="*/ 2147483647 h 741"/>
              <a:gd name="T4" fmla="*/ 0 60000 65536"/>
              <a:gd name="T5" fmla="*/ 0 60000 65536"/>
            </a:gdLst>
            <a:ahLst/>
            <a:cxnLst>
              <a:cxn ang="T4">
                <a:pos x="T0" y="T1"/>
              </a:cxn>
              <a:cxn ang="T5">
                <a:pos x="T2" y="T3"/>
              </a:cxn>
            </a:cxnLst>
            <a:rect l="0" t="0" r="r" b="b"/>
            <a:pathLst>
              <a:path w="157" h="741">
                <a:moveTo>
                  <a:pt x="157" y="0"/>
                </a:moveTo>
                <a:cubicBezTo>
                  <a:pt x="131" y="123"/>
                  <a:pt x="33" y="587"/>
                  <a:pt x="0" y="741"/>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8" name="Freeform 42"/>
          <p:cNvSpPr>
            <a:spLocks/>
          </p:cNvSpPr>
          <p:nvPr/>
        </p:nvSpPr>
        <p:spPr bwMode="auto">
          <a:xfrm>
            <a:off x="5043488" y="2560638"/>
            <a:ext cx="898525" cy="444500"/>
          </a:xfrm>
          <a:custGeom>
            <a:avLst/>
            <a:gdLst>
              <a:gd name="T0" fmla="*/ 2147483647 w 594"/>
              <a:gd name="T1" fmla="*/ 2147483647 h 294"/>
              <a:gd name="T2" fmla="*/ 0 w 594"/>
              <a:gd name="T3" fmla="*/ 0 h 294"/>
              <a:gd name="T4" fmla="*/ 0 60000 65536"/>
              <a:gd name="T5" fmla="*/ 0 60000 65536"/>
            </a:gdLst>
            <a:ahLst/>
            <a:cxnLst>
              <a:cxn ang="T4">
                <a:pos x="T0" y="T1"/>
              </a:cxn>
              <a:cxn ang="T5">
                <a:pos x="T2" y="T3"/>
              </a:cxn>
            </a:cxnLst>
            <a:rect l="0" t="0" r="r" b="b"/>
            <a:pathLst>
              <a:path w="594" h="294">
                <a:moveTo>
                  <a:pt x="594" y="294"/>
                </a:moveTo>
                <a:cubicBezTo>
                  <a:pt x="496" y="245"/>
                  <a:pt x="124" y="61"/>
                  <a:pt x="0" y="0"/>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49" name="Freeform 43"/>
          <p:cNvSpPr>
            <a:spLocks/>
          </p:cNvSpPr>
          <p:nvPr/>
        </p:nvSpPr>
        <p:spPr bwMode="auto">
          <a:xfrm>
            <a:off x="5059363" y="2635250"/>
            <a:ext cx="855662" cy="425450"/>
          </a:xfrm>
          <a:custGeom>
            <a:avLst/>
            <a:gdLst>
              <a:gd name="T0" fmla="*/ 2147483647 w 565"/>
              <a:gd name="T1" fmla="*/ 2147483647 h 280"/>
              <a:gd name="T2" fmla="*/ 0 w 565"/>
              <a:gd name="T3" fmla="*/ 0 h 280"/>
              <a:gd name="T4" fmla="*/ 0 60000 65536"/>
              <a:gd name="T5" fmla="*/ 0 60000 65536"/>
            </a:gdLst>
            <a:ahLst/>
            <a:cxnLst>
              <a:cxn ang="T4">
                <a:pos x="T0" y="T1"/>
              </a:cxn>
              <a:cxn ang="T5">
                <a:pos x="T2" y="T3"/>
              </a:cxn>
            </a:cxnLst>
            <a:rect l="0" t="0" r="r" b="b"/>
            <a:pathLst>
              <a:path w="565" h="280">
                <a:moveTo>
                  <a:pt x="565" y="280"/>
                </a:moveTo>
                <a:cubicBezTo>
                  <a:pt x="471" y="233"/>
                  <a:pt x="118" y="58"/>
                  <a:pt x="0" y="0"/>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50" name="Freeform 44"/>
          <p:cNvSpPr>
            <a:spLocks/>
          </p:cNvSpPr>
          <p:nvPr/>
        </p:nvSpPr>
        <p:spPr bwMode="auto">
          <a:xfrm>
            <a:off x="5033963" y="2681288"/>
            <a:ext cx="817562" cy="414337"/>
          </a:xfrm>
          <a:custGeom>
            <a:avLst/>
            <a:gdLst>
              <a:gd name="T0" fmla="*/ 2147483647 w 540"/>
              <a:gd name="T1" fmla="*/ 2147483647 h 274"/>
              <a:gd name="T2" fmla="*/ 0 w 540"/>
              <a:gd name="T3" fmla="*/ 0 h 274"/>
              <a:gd name="T4" fmla="*/ 0 60000 65536"/>
              <a:gd name="T5" fmla="*/ 0 60000 65536"/>
            </a:gdLst>
            <a:ahLst/>
            <a:cxnLst>
              <a:cxn ang="T4">
                <a:pos x="T0" y="T1"/>
              </a:cxn>
              <a:cxn ang="T5">
                <a:pos x="T2" y="T3"/>
              </a:cxn>
            </a:cxnLst>
            <a:rect l="0" t="0" r="r" b="b"/>
            <a:pathLst>
              <a:path w="540" h="274">
                <a:moveTo>
                  <a:pt x="540" y="274"/>
                </a:moveTo>
                <a:cubicBezTo>
                  <a:pt x="450" y="227"/>
                  <a:pt x="112" y="57"/>
                  <a:pt x="0" y="0"/>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51" name="Freeform 45"/>
          <p:cNvSpPr>
            <a:spLocks/>
          </p:cNvSpPr>
          <p:nvPr/>
        </p:nvSpPr>
        <p:spPr bwMode="auto">
          <a:xfrm>
            <a:off x="5037138" y="2743200"/>
            <a:ext cx="793750" cy="412750"/>
          </a:xfrm>
          <a:custGeom>
            <a:avLst/>
            <a:gdLst>
              <a:gd name="T0" fmla="*/ 2147483647 w 1425"/>
              <a:gd name="T1" fmla="*/ 2147483647 h 698"/>
              <a:gd name="T2" fmla="*/ 0 w 1425"/>
              <a:gd name="T3" fmla="*/ 0 h 698"/>
              <a:gd name="T4" fmla="*/ 0 60000 65536"/>
              <a:gd name="T5" fmla="*/ 0 60000 65536"/>
            </a:gdLst>
            <a:ahLst/>
            <a:cxnLst>
              <a:cxn ang="T4">
                <a:pos x="T0" y="T1"/>
              </a:cxn>
              <a:cxn ang="T5">
                <a:pos x="T2" y="T3"/>
              </a:cxn>
            </a:cxnLst>
            <a:rect l="0" t="0" r="r" b="b"/>
            <a:pathLst>
              <a:path w="1425" h="698">
                <a:moveTo>
                  <a:pt x="1425" y="698"/>
                </a:moveTo>
                <a:cubicBezTo>
                  <a:pt x="1188" y="582"/>
                  <a:pt x="297" y="145"/>
                  <a:pt x="0" y="0"/>
                </a:cubicBezTo>
              </a:path>
            </a:pathLst>
          </a:custGeom>
          <a:solidFill>
            <a:srgbClr val="333399"/>
          </a:solidFill>
          <a:ln w="38100">
            <a:solidFill>
              <a:srgbClr val="5F5F5F"/>
            </a:solidFill>
            <a:round/>
            <a:headEnd/>
            <a:tailEnd/>
          </a:ln>
        </p:spPr>
        <p:txBody>
          <a:bodyPr/>
          <a:lstStyle/>
          <a:p>
            <a:endParaRPr lang="de-CH"/>
          </a:p>
        </p:txBody>
      </p:sp>
      <p:sp>
        <p:nvSpPr>
          <p:cNvPr id="145452" name="Freeform 46"/>
          <p:cNvSpPr>
            <a:spLocks/>
          </p:cNvSpPr>
          <p:nvPr/>
        </p:nvSpPr>
        <p:spPr bwMode="auto">
          <a:xfrm>
            <a:off x="4564063" y="2471738"/>
            <a:ext cx="487362" cy="92075"/>
          </a:xfrm>
          <a:custGeom>
            <a:avLst/>
            <a:gdLst>
              <a:gd name="T0" fmla="*/ 2147483647 w 878"/>
              <a:gd name="T1" fmla="*/ 2147483647 h 155"/>
              <a:gd name="T2" fmla="*/ 2147483647 w 878"/>
              <a:gd name="T3" fmla="*/ 2147483647 h 155"/>
              <a:gd name="T4" fmla="*/ 2147483647 w 878"/>
              <a:gd name="T5" fmla="*/ 2147483647 h 155"/>
              <a:gd name="T6" fmla="*/ 0 w 878"/>
              <a:gd name="T7" fmla="*/ 2147483647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8" h="155">
                <a:moveTo>
                  <a:pt x="878" y="155"/>
                </a:moveTo>
                <a:cubicBezTo>
                  <a:pt x="805" y="133"/>
                  <a:pt x="554" y="46"/>
                  <a:pt x="432" y="24"/>
                </a:cubicBezTo>
                <a:cubicBezTo>
                  <a:pt x="310" y="2"/>
                  <a:pt x="216" y="24"/>
                  <a:pt x="144" y="24"/>
                </a:cubicBezTo>
                <a:cubicBezTo>
                  <a:pt x="72" y="24"/>
                  <a:pt x="0" y="0"/>
                  <a:pt x="0" y="24"/>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53" name="Freeform 47"/>
          <p:cNvSpPr>
            <a:spLocks/>
          </p:cNvSpPr>
          <p:nvPr/>
        </p:nvSpPr>
        <p:spPr bwMode="auto">
          <a:xfrm>
            <a:off x="4540250" y="2584450"/>
            <a:ext cx="558800" cy="120650"/>
          </a:xfrm>
          <a:custGeom>
            <a:avLst/>
            <a:gdLst>
              <a:gd name="T0" fmla="*/ 2147483647 w 1004"/>
              <a:gd name="T1" fmla="*/ 2147483647 h 206"/>
              <a:gd name="T2" fmla="*/ 2147483647 w 1004"/>
              <a:gd name="T3" fmla="*/ 2147483647 h 206"/>
              <a:gd name="T4" fmla="*/ 2147483647 w 1004"/>
              <a:gd name="T5" fmla="*/ 2147483647 h 206"/>
              <a:gd name="T6" fmla="*/ 2147483647 w 1004"/>
              <a:gd name="T7" fmla="*/ 2147483647 h 206"/>
              <a:gd name="T8" fmla="*/ 2147483647 w 1004"/>
              <a:gd name="T9" fmla="*/ 2147483647 h 206"/>
              <a:gd name="T10" fmla="*/ 2147483647 w 1004"/>
              <a:gd name="T11" fmla="*/ 2147483647 h 2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4" h="206">
                <a:moveTo>
                  <a:pt x="887" y="152"/>
                </a:moveTo>
                <a:cubicBezTo>
                  <a:pt x="892" y="155"/>
                  <a:pt x="911" y="162"/>
                  <a:pt x="917" y="167"/>
                </a:cubicBezTo>
                <a:cubicBezTo>
                  <a:pt x="923" y="172"/>
                  <a:pt x="1004" y="206"/>
                  <a:pt x="924" y="182"/>
                </a:cubicBezTo>
                <a:cubicBezTo>
                  <a:pt x="844" y="158"/>
                  <a:pt x="582" y="50"/>
                  <a:pt x="437" y="25"/>
                </a:cubicBezTo>
                <a:cubicBezTo>
                  <a:pt x="292" y="0"/>
                  <a:pt x="108" y="31"/>
                  <a:pt x="54" y="32"/>
                </a:cubicBezTo>
                <a:cubicBezTo>
                  <a:pt x="0" y="33"/>
                  <a:pt x="102" y="32"/>
                  <a:pt x="114" y="32"/>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54" name="Freeform 48"/>
          <p:cNvSpPr>
            <a:spLocks/>
          </p:cNvSpPr>
          <p:nvPr/>
        </p:nvSpPr>
        <p:spPr bwMode="auto">
          <a:xfrm>
            <a:off x="4000500" y="2660650"/>
            <a:ext cx="569913" cy="322263"/>
          </a:xfrm>
          <a:custGeom>
            <a:avLst/>
            <a:gdLst>
              <a:gd name="T0" fmla="*/ 2147483647 w 1023"/>
              <a:gd name="T1" fmla="*/ 0 h 547"/>
              <a:gd name="T2" fmla="*/ 2147483647 w 1023"/>
              <a:gd name="T3" fmla="*/ 2147483647 h 547"/>
              <a:gd name="T4" fmla="*/ 0 w 1023"/>
              <a:gd name="T5" fmla="*/ 2147483647 h 547"/>
              <a:gd name="T6" fmla="*/ 0 60000 65536"/>
              <a:gd name="T7" fmla="*/ 0 60000 65536"/>
              <a:gd name="T8" fmla="*/ 0 60000 65536"/>
            </a:gdLst>
            <a:ahLst/>
            <a:cxnLst>
              <a:cxn ang="T6">
                <a:pos x="T0" y="T1"/>
              </a:cxn>
              <a:cxn ang="T7">
                <a:pos x="T2" y="T3"/>
              </a:cxn>
              <a:cxn ang="T8">
                <a:pos x="T4" y="T5"/>
              </a:cxn>
            </a:cxnLst>
            <a:rect l="0" t="0" r="r" b="b"/>
            <a:pathLst>
              <a:path w="1023" h="547">
                <a:moveTo>
                  <a:pt x="1023" y="0"/>
                </a:moveTo>
                <a:cubicBezTo>
                  <a:pt x="904" y="56"/>
                  <a:pt x="482" y="246"/>
                  <a:pt x="311" y="337"/>
                </a:cubicBezTo>
                <a:cubicBezTo>
                  <a:pt x="140" y="428"/>
                  <a:pt x="65" y="503"/>
                  <a:pt x="0" y="547"/>
                </a:cubicBezTo>
              </a:path>
            </a:pathLst>
          </a:custGeom>
          <a:solidFill>
            <a:srgbClr val="808080"/>
          </a:solidFill>
          <a:ln w="38100">
            <a:solidFill>
              <a:srgbClr val="5F5F5F"/>
            </a:solidFill>
            <a:round/>
            <a:headEnd/>
            <a:tailEnd/>
          </a:ln>
        </p:spPr>
        <p:txBody>
          <a:bodyPr/>
          <a:lstStyle/>
          <a:p>
            <a:endParaRPr lang="de-CH"/>
          </a:p>
        </p:txBody>
      </p:sp>
      <p:sp>
        <p:nvSpPr>
          <p:cNvPr id="145455" name="Freeform 49"/>
          <p:cNvSpPr>
            <a:spLocks/>
          </p:cNvSpPr>
          <p:nvPr/>
        </p:nvSpPr>
        <p:spPr bwMode="auto">
          <a:xfrm>
            <a:off x="4559300" y="2525713"/>
            <a:ext cx="508000" cy="103187"/>
          </a:xfrm>
          <a:custGeom>
            <a:avLst/>
            <a:gdLst>
              <a:gd name="T0" fmla="*/ 2147483647 w 915"/>
              <a:gd name="T1" fmla="*/ 2147483647 h 175"/>
              <a:gd name="T2" fmla="*/ 2147483647 w 915"/>
              <a:gd name="T3" fmla="*/ 2147483647 h 175"/>
              <a:gd name="T4" fmla="*/ 2147483647 w 915"/>
              <a:gd name="T5" fmla="*/ 2147483647 h 175"/>
              <a:gd name="T6" fmla="*/ 0 w 915"/>
              <a:gd name="T7" fmla="*/ 2147483647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5" h="175">
                <a:moveTo>
                  <a:pt x="915" y="175"/>
                </a:moveTo>
                <a:cubicBezTo>
                  <a:pt x="838" y="150"/>
                  <a:pt x="580" y="50"/>
                  <a:pt x="450" y="25"/>
                </a:cubicBezTo>
                <a:cubicBezTo>
                  <a:pt x="320" y="0"/>
                  <a:pt x="210" y="25"/>
                  <a:pt x="135" y="25"/>
                </a:cubicBezTo>
                <a:cubicBezTo>
                  <a:pt x="60" y="25"/>
                  <a:pt x="28" y="25"/>
                  <a:pt x="0" y="25"/>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56" name="Freeform 50"/>
          <p:cNvSpPr>
            <a:spLocks/>
          </p:cNvSpPr>
          <p:nvPr/>
        </p:nvSpPr>
        <p:spPr bwMode="auto">
          <a:xfrm>
            <a:off x="3919538" y="2641600"/>
            <a:ext cx="571500" cy="322263"/>
          </a:xfrm>
          <a:custGeom>
            <a:avLst/>
            <a:gdLst>
              <a:gd name="T0" fmla="*/ 2147483647 w 1023"/>
              <a:gd name="T1" fmla="*/ 0 h 547"/>
              <a:gd name="T2" fmla="*/ 2147483647 w 1023"/>
              <a:gd name="T3" fmla="*/ 2147483647 h 547"/>
              <a:gd name="T4" fmla="*/ 0 w 1023"/>
              <a:gd name="T5" fmla="*/ 2147483647 h 547"/>
              <a:gd name="T6" fmla="*/ 0 60000 65536"/>
              <a:gd name="T7" fmla="*/ 0 60000 65536"/>
              <a:gd name="T8" fmla="*/ 0 60000 65536"/>
            </a:gdLst>
            <a:ahLst/>
            <a:cxnLst>
              <a:cxn ang="T6">
                <a:pos x="T0" y="T1"/>
              </a:cxn>
              <a:cxn ang="T7">
                <a:pos x="T2" y="T3"/>
              </a:cxn>
              <a:cxn ang="T8">
                <a:pos x="T4" y="T5"/>
              </a:cxn>
            </a:cxnLst>
            <a:rect l="0" t="0" r="r" b="b"/>
            <a:pathLst>
              <a:path w="1023" h="547">
                <a:moveTo>
                  <a:pt x="1023" y="0"/>
                </a:moveTo>
                <a:cubicBezTo>
                  <a:pt x="904" y="56"/>
                  <a:pt x="482" y="246"/>
                  <a:pt x="311" y="337"/>
                </a:cubicBezTo>
                <a:cubicBezTo>
                  <a:pt x="140" y="428"/>
                  <a:pt x="65" y="503"/>
                  <a:pt x="0" y="547"/>
                </a:cubicBezTo>
              </a:path>
            </a:pathLst>
          </a:custGeom>
          <a:solidFill>
            <a:srgbClr val="333399"/>
          </a:solidFill>
          <a:ln w="38100">
            <a:solidFill>
              <a:srgbClr val="5F5F5F"/>
            </a:solidFill>
            <a:round/>
            <a:headEnd/>
            <a:tailEnd/>
          </a:ln>
        </p:spPr>
        <p:txBody>
          <a:bodyPr/>
          <a:lstStyle/>
          <a:p>
            <a:endParaRPr lang="de-CH"/>
          </a:p>
        </p:txBody>
      </p:sp>
      <p:sp>
        <p:nvSpPr>
          <p:cNvPr id="145457" name="Freeform 51"/>
          <p:cNvSpPr>
            <a:spLocks/>
          </p:cNvSpPr>
          <p:nvPr/>
        </p:nvSpPr>
        <p:spPr bwMode="auto">
          <a:xfrm>
            <a:off x="3916363" y="2484438"/>
            <a:ext cx="642937" cy="352425"/>
          </a:xfrm>
          <a:custGeom>
            <a:avLst/>
            <a:gdLst>
              <a:gd name="T0" fmla="*/ 2147483647 w 1155"/>
              <a:gd name="T1" fmla="*/ 0 h 600"/>
              <a:gd name="T2" fmla="*/ 2147483647 w 1155"/>
              <a:gd name="T3" fmla="*/ 2147483647 h 600"/>
              <a:gd name="T4" fmla="*/ 2147483647 w 1155"/>
              <a:gd name="T5" fmla="*/ 2147483647 h 600"/>
              <a:gd name="T6" fmla="*/ 0 w 1155"/>
              <a:gd name="T7" fmla="*/ 2147483647 h 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5" h="600">
                <a:moveTo>
                  <a:pt x="1155" y="0"/>
                </a:moveTo>
                <a:cubicBezTo>
                  <a:pt x="1021" y="62"/>
                  <a:pt x="522" y="293"/>
                  <a:pt x="352" y="375"/>
                </a:cubicBezTo>
                <a:cubicBezTo>
                  <a:pt x="182" y="457"/>
                  <a:pt x="194" y="458"/>
                  <a:pt x="135" y="495"/>
                </a:cubicBezTo>
                <a:lnTo>
                  <a:pt x="0" y="600"/>
                </a:ln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58" name="Freeform 52"/>
          <p:cNvSpPr>
            <a:spLocks/>
          </p:cNvSpPr>
          <p:nvPr/>
        </p:nvSpPr>
        <p:spPr bwMode="auto">
          <a:xfrm>
            <a:off x="5842000" y="3182938"/>
            <a:ext cx="415925" cy="71437"/>
          </a:xfrm>
          <a:custGeom>
            <a:avLst/>
            <a:gdLst>
              <a:gd name="T0" fmla="*/ 0 w 274"/>
              <a:gd name="T1" fmla="*/ 0 h 47"/>
              <a:gd name="T2" fmla="*/ 2147483647 w 274"/>
              <a:gd name="T3" fmla="*/ 2147483647 h 47"/>
              <a:gd name="T4" fmla="*/ 0 60000 65536"/>
              <a:gd name="T5" fmla="*/ 0 60000 65536"/>
            </a:gdLst>
            <a:ahLst/>
            <a:cxnLst>
              <a:cxn ang="T4">
                <a:pos x="T0" y="T1"/>
              </a:cxn>
              <a:cxn ang="T5">
                <a:pos x="T2" y="T3"/>
              </a:cxn>
            </a:cxnLst>
            <a:rect l="0" t="0" r="r" b="b"/>
            <a:pathLst>
              <a:path w="274" h="47">
                <a:moveTo>
                  <a:pt x="0" y="0"/>
                </a:moveTo>
                <a:lnTo>
                  <a:pt x="274" y="47"/>
                </a:lnTo>
              </a:path>
            </a:pathLst>
          </a:custGeom>
          <a:noFill/>
          <a:ln w="38100">
            <a:solidFill>
              <a:srgbClr val="5F5F5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59" name="Freeform 53"/>
          <p:cNvSpPr>
            <a:spLocks/>
          </p:cNvSpPr>
          <p:nvPr/>
        </p:nvSpPr>
        <p:spPr bwMode="auto">
          <a:xfrm>
            <a:off x="5915025" y="3063875"/>
            <a:ext cx="273050" cy="84138"/>
          </a:xfrm>
          <a:custGeom>
            <a:avLst/>
            <a:gdLst>
              <a:gd name="T0" fmla="*/ 2147483647 w 180"/>
              <a:gd name="T1" fmla="*/ 2147483647 h 55"/>
              <a:gd name="T2" fmla="*/ 0 w 180"/>
              <a:gd name="T3" fmla="*/ 0 h 55"/>
              <a:gd name="T4" fmla="*/ 0 60000 65536"/>
              <a:gd name="T5" fmla="*/ 0 60000 65536"/>
            </a:gdLst>
            <a:ahLst/>
            <a:cxnLst>
              <a:cxn ang="T4">
                <a:pos x="T0" y="T1"/>
              </a:cxn>
              <a:cxn ang="T5">
                <a:pos x="T2" y="T3"/>
              </a:cxn>
            </a:cxnLst>
            <a:rect l="0" t="0" r="r" b="b"/>
            <a:pathLst>
              <a:path w="180" h="55">
                <a:moveTo>
                  <a:pt x="180" y="55"/>
                </a:moveTo>
                <a:lnTo>
                  <a:pt x="0" y="0"/>
                </a:lnTo>
              </a:path>
            </a:pathLst>
          </a:custGeom>
          <a:noFill/>
          <a:ln w="38100">
            <a:solidFill>
              <a:srgbClr val="5F5F5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460" name="Freeform 54"/>
          <p:cNvSpPr>
            <a:spLocks/>
          </p:cNvSpPr>
          <p:nvPr/>
        </p:nvSpPr>
        <p:spPr bwMode="auto">
          <a:xfrm>
            <a:off x="2328863" y="5295900"/>
            <a:ext cx="679450" cy="350838"/>
          </a:xfrm>
          <a:custGeom>
            <a:avLst/>
            <a:gdLst>
              <a:gd name="T0" fmla="*/ 2147483647 w 448"/>
              <a:gd name="T1" fmla="*/ 0 h 232"/>
              <a:gd name="T2" fmla="*/ 2147483647 w 448"/>
              <a:gd name="T3" fmla="*/ 2147483647 h 232"/>
              <a:gd name="T4" fmla="*/ 2147483647 w 448"/>
              <a:gd name="T5" fmla="*/ 2147483647 h 232"/>
              <a:gd name="T6" fmla="*/ 0 w 448"/>
              <a:gd name="T7" fmla="*/ 2147483647 h 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8" h="232">
                <a:moveTo>
                  <a:pt x="448" y="0"/>
                </a:moveTo>
                <a:lnTo>
                  <a:pt x="184" y="72"/>
                </a:lnTo>
                <a:lnTo>
                  <a:pt x="88" y="139"/>
                </a:lnTo>
                <a:lnTo>
                  <a:pt x="0" y="232"/>
                </a:lnTo>
              </a:path>
            </a:pathLst>
          </a:custGeom>
          <a:noFill/>
          <a:ln w="38100">
            <a:solidFill>
              <a:srgbClr val="5F5F5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61" name="Freeform 55"/>
          <p:cNvSpPr>
            <a:spLocks/>
          </p:cNvSpPr>
          <p:nvPr/>
        </p:nvSpPr>
        <p:spPr bwMode="auto">
          <a:xfrm>
            <a:off x="2214563" y="5102225"/>
            <a:ext cx="777875" cy="371475"/>
          </a:xfrm>
          <a:custGeom>
            <a:avLst/>
            <a:gdLst>
              <a:gd name="T0" fmla="*/ 2147483647 w 514"/>
              <a:gd name="T1" fmla="*/ 0 h 246"/>
              <a:gd name="T2" fmla="*/ 2147483647 w 514"/>
              <a:gd name="T3" fmla="*/ 2147483647 h 246"/>
              <a:gd name="T4" fmla="*/ 2147483647 w 514"/>
              <a:gd name="T5" fmla="*/ 2147483647 h 246"/>
              <a:gd name="T6" fmla="*/ 0 w 514"/>
              <a:gd name="T7" fmla="*/ 2147483647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4" h="246">
                <a:moveTo>
                  <a:pt x="514" y="0"/>
                </a:moveTo>
                <a:lnTo>
                  <a:pt x="261" y="62"/>
                </a:lnTo>
                <a:cubicBezTo>
                  <a:pt x="196" y="83"/>
                  <a:pt x="170" y="95"/>
                  <a:pt x="126" y="126"/>
                </a:cubicBezTo>
                <a:cubicBezTo>
                  <a:pt x="82" y="157"/>
                  <a:pt x="26" y="221"/>
                  <a:pt x="0" y="246"/>
                </a:cubicBezTo>
              </a:path>
            </a:pathLst>
          </a:custGeom>
          <a:noFill/>
          <a:ln w="38100">
            <a:solidFill>
              <a:srgbClr val="5F5F5F"/>
            </a:solidFill>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62" name="Freeform 56"/>
          <p:cNvSpPr>
            <a:spLocks/>
          </p:cNvSpPr>
          <p:nvPr/>
        </p:nvSpPr>
        <p:spPr bwMode="auto">
          <a:xfrm>
            <a:off x="3040063" y="3122613"/>
            <a:ext cx="649287" cy="2046287"/>
          </a:xfrm>
          <a:custGeom>
            <a:avLst/>
            <a:gdLst>
              <a:gd name="T0" fmla="*/ 2147483647 w 429"/>
              <a:gd name="T1" fmla="*/ 0 h 1351"/>
              <a:gd name="T2" fmla="*/ 2147483647 w 429"/>
              <a:gd name="T3" fmla="*/ 2147483647 h 1351"/>
              <a:gd name="T4" fmla="*/ 2147483647 w 429"/>
              <a:gd name="T5" fmla="*/ 2147483647 h 1351"/>
              <a:gd name="T6" fmla="*/ 2147483647 w 429"/>
              <a:gd name="T7" fmla="*/ 2147483647 h 1351"/>
              <a:gd name="T8" fmla="*/ 2147483647 w 429"/>
              <a:gd name="T9" fmla="*/ 2147483647 h 1351"/>
              <a:gd name="T10" fmla="*/ 0 w 429"/>
              <a:gd name="T11" fmla="*/ 2147483647 h 1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9" h="1351">
                <a:moveTo>
                  <a:pt x="429" y="0"/>
                </a:moveTo>
                <a:cubicBezTo>
                  <a:pt x="415" y="26"/>
                  <a:pt x="362" y="118"/>
                  <a:pt x="348" y="159"/>
                </a:cubicBezTo>
                <a:lnTo>
                  <a:pt x="348" y="249"/>
                </a:lnTo>
                <a:lnTo>
                  <a:pt x="429" y="1073"/>
                </a:lnTo>
                <a:cubicBezTo>
                  <a:pt x="413" y="1246"/>
                  <a:pt x="320" y="1240"/>
                  <a:pt x="249" y="1286"/>
                </a:cubicBezTo>
                <a:lnTo>
                  <a:pt x="0" y="1351"/>
                </a:lnTo>
              </a:path>
            </a:pathLst>
          </a:custGeom>
          <a:noFill/>
          <a:ln w="38100">
            <a:solidFill>
              <a:srgbClr val="5F5F5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63" name="Freeform 57"/>
          <p:cNvSpPr>
            <a:spLocks/>
          </p:cNvSpPr>
          <p:nvPr/>
        </p:nvSpPr>
        <p:spPr bwMode="auto">
          <a:xfrm>
            <a:off x="3013075" y="3098800"/>
            <a:ext cx="644525" cy="2014538"/>
          </a:xfrm>
          <a:custGeom>
            <a:avLst/>
            <a:gdLst>
              <a:gd name="T0" fmla="*/ 2147483647 w 426"/>
              <a:gd name="T1" fmla="*/ 0 h 1330"/>
              <a:gd name="T2" fmla="*/ 2147483647 w 426"/>
              <a:gd name="T3" fmla="*/ 2147483647 h 1330"/>
              <a:gd name="T4" fmla="*/ 2147483647 w 426"/>
              <a:gd name="T5" fmla="*/ 2147483647 h 1330"/>
              <a:gd name="T6" fmla="*/ 2147483647 w 426"/>
              <a:gd name="T7" fmla="*/ 2147483647 h 1330"/>
              <a:gd name="T8" fmla="*/ 2147483647 w 426"/>
              <a:gd name="T9" fmla="*/ 2147483647 h 1330"/>
              <a:gd name="T10" fmla="*/ 2147483647 w 426"/>
              <a:gd name="T11" fmla="*/ 2147483647 h 1330"/>
              <a:gd name="T12" fmla="*/ 0 w 426"/>
              <a:gd name="T13" fmla="*/ 2147483647 h 13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6" h="1330">
                <a:moveTo>
                  <a:pt x="426" y="0"/>
                </a:moveTo>
                <a:cubicBezTo>
                  <a:pt x="416" y="15"/>
                  <a:pt x="384" y="56"/>
                  <a:pt x="367" y="85"/>
                </a:cubicBezTo>
                <a:cubicBezTo>
                  <a:pt x="351" y="115"/>
                  <a:pt x="333" y="145"/>
                  <a:pt x="327" y="175"/>
                </a:cubicBezTo>
                <a:lnTo>
                  <a:pt x="327" y="264"/>
                </a:lnTo>
                <a:lnTo>
                  <a:pt x="408" y="1087"/>
                </a:lnTo>
                <a:cubicBezTo>
                  <a:pt x="392" y="1255"/>
                  <a:pt x="296" y="1230"/>
                  <a:pt x="228" y="1270"/>
                </a:cubicBezTo>
                <a:lnTo>
                  <a:pt x="0" y="1330"/>
                </a:lnTo>
              </a:path>
            </a:pathLst>
          </a:custGeom>
          <a:noFill/>
          <a:ln w="38100" cmpd="sng">
            <a:solidFill>
              <a:srgbClr val="5F5F5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64" name="Freeform 58"/>
          <p:cNvSpPr>
            <a:spLocks/>
          </p:cNvSpPr>
          <p:nvPr/>
        </p:nvSpPr>
        <p:spPr bwMode="auto">
          <a:xfrm>
            <a:off x="3067050" y="3168650"/>
            <a:ext cx="738188" cy="2108200"/>
          </a:xfrm>
          <a:custGeom>
            <a:avLst/>
            <a:gdLst>
              <a:gd name="T0" fmla="*/ 2147483647 w 488"/>
              <a:gd name="T1" fmla="*/ 0 h 1392"/>
              <a:gd name="T2" fmla="*/ 2147483647 w 488"/>
              <a:gd name="T3" fmla="*/ 2147483647 h 1392"/>
              <a:gd name="T4" fmla="*/ 2147483647 w 488"/>
              <a:gd name="T5" fmla="*/ 2147483647 h 1392"/>
              <a:gd name="T6" fmla="*/ 2147483647 w 488"/>
              <a:gd name="T7" fmla="*/ 2147483647 h 1392"/>
              <a:gd name="T8" fmla="*/ 2147483647 w 488"/>
              <a:gd name="T9" fmla="*/ 2147483647 h 1392"/>
              <a:gd name="T10" fmla="*/ 0 w 488"/>
              <a:gd name="T11" fmla="*/ 2147483647 h 13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392">
                <a:moveTo>
                  <a:pt x="488" y="0"/>
                </a:moveTo>
                <a:cubicBezTo>
                  <a:pt x="474" y="26"/>
                  <a:pt x="421" y="118"/>
                  <a:pt x="407" y="159"/>
                </a:cubicBezTo>
                <a:lnTo>
                  <a:pt x="407" y="249"/>
                </a:lnTo>
                <a:lnTo>
                  <a:pt x="488" y="1073"/>
                </a:lnTo>
                <a:cubicBezTo>
                  <a:pt x="473" y="1248"/>
                  <a:pt x="395" y="1245"/>
                  <a:pt x="314" y="1298"/>
                </a:cubicBezTo>
                <a:lnTo>
                  <a:pt x="0" y="1392"/>
                </a:lnTo>
              </a:path>
            </a:pathLst>
          </a:custGeom>
          <a:noFill/>
          <a:ln w="38100">
            <a:solidFill>
              <a:srgbClr val="5F5F5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65" name="Freeform 59"/>
          <p:cNvSpPr>
            <a:spLocks/>
          </p:cNvSpPr>
          <p:nvPr/>
        </p:nvSpPr>
        <p:spPr bwMode="auto">
          <a:xfrm>
            <a:off x="3030538" y="3595688"/>
            <a:ext cx="712787" cy="1636712"/>
          </a:xfrm>
          <a:custGeom>
            <a:avLst/>
            <a:gdLst>
              <a:gd name="T0" fmla="*/ 2147483647 w 471"/>
              <a:gd name="T1" fmla="*/ 0 h 1080"/>
              <a:gd name="T2" fmla="*/ 2147483647 w 471"/>
              <a:gd name="T3" fmla="*/ 2147483647 h 1080"/>
              <a:gd name="T4" fmla="*/ 2147483647 w 471"/>
              <a:gd name="T5" fmla="*/ 2147483647 h 1080"/>
              <a:gd name="T6" fmla="*/ 0 w 471"/>
              <a:gd name="T7" fmla="*/ 2147483647 h 10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1" h="1080">
                <a:moveTo>
                  <a:pt x="396" y="0"/>
                </a:moveTo>
                <a:lnTo>
                  <a:pt x="471" y="784"/>
                </a:lnTo>
                <a:cubicBezTo>
                  <a:pt x="452" y="949"/>
                  <a:pt x="362" y="943"/>
                  <a:pt x="284" y="992"/>
                </a:cubicBezTo>
                <a:lnTo>
                  <a:pt x="0" y="1080"/>
                </a:lnTo>
              </a:path>
            </a:pathLst>
          </a:custGeom>
          <a:noFill/>
          <a:ln w="38100" cmpd="sng">
            <a:solidFill>
              <a:srgbClr val="5F5F5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66" name="Text Box 60"/>
          <p:cNvSpPr txBox="1">
            <a:spLocks noChangeArrowheads="1"/>
          </p:cNvSpPr>
          <p:nvPr/>
        </p:nvSpPr>
        <p:spPr bwMode="auto">
          <a:xfrm>
            <a:off x="6454775" y="2141538"/>
            <a:ext cx="800100"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Neufeld</a:t>
            </a:r>
          </a:p>
        </p:txBody>
      </p:sp>
      <p:sp>
        <p:nvSpPr>
          <p:cNvPr id="145467" name="Text Box 61"/>
          <p:cNvSpPr txBox="1">
            <a:spLocks noChangeArrowheads="1"/>
          </p:cNvSpPr>
          <p:nvPr/>
        </p:nvSpPr>
        <p:spPr bwMode="auto">
          <a:xfrm>
            <a:off x="6521450" y="2551113"/>
            <a:ext cx="1046163"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Lindenpark</a:t>
            </a:r>
          </a:p>
        </p:txBody>
      </p:sp>
      <p:sp>
        <p:nvSpPr>
          <p:cNvPr id="145468" name="Freeform 62"/>
          <p:cNvSpPr>
            <a:spLocks/>
          </p:cNvSpPr>
          <p:nvPr/>
        </p:nvSpPr>
        <p:spPr bwMode="auto">
          <a:xfrm>
            <a:off x="5883275" y="3214688"/>
            <a:ext cx="517525" cy="2916237"/>
          </a:xfrm>
          <a:custGeom>
            <a:avLst/>
            <a:gdLst>
              <a:gd name="T0" fmla="*/ 2147483647 w 342"/>
              <a:gd name="T1" fmla="*/ 0 h 1926"/>
              <a:gd name="T2" fmla="*/ 2147483647 w 342"/>
              <a:gd name="T3" fmla="*/ 2147483647 h 1926"/>
              <a:gd name="T4" fmla="*/ 2147483647 w 342"/>
              <a:gd name="T5" fmla="*/ 2147483647 h 1926"/>
              <a:gd name="T6" fmla="*/ 2147483647 w 342"/>
              <a:gd name="T7" fmla="*/ 2147483647 h 1926"/>
              <a:gd name="T8" fmla="*/ 2147483647 w 342"/>
              <a:gd name="T9" fmla="*/ 2147483647 h 1926"/>
              <a:gd name="T10" fmla="*/ 2147483647 w 342"/>
              <a:gd name="T11" fmla="*/ 2147483647 h 1926"/>
              <a:gd name="T12" fmla="*/ 2147483647 w 342"/>
              <a:gd name="T13" fmla="*/ 2147483647 h 1926"/>
              <a:gd name="T14" fmla="*/ 2147483647 w 342"/>
              <a:gd name="T15" fmla="*/ 2147483647 h 1926"/>
              <a:gd name="T16" fmla="*/ 2147483647 w 342"/>
              <a:gd name="T17" fmla="*/ 2147483647 h 1926"/>
              <a:gd name="T18" fmla="*/ 2147483647 w 342"/>
              <a:gd name="T19" fmla="*/ 2147483647 h 1926"/>
              <a:gd name="T20" fmla="*/ 2147483647 w 342"/>
              <a:gd name="T21" fmla="*/ 2147483647 h 1926"/>
              <a:gd name="T22" fmla="*/ 2147483647 w 342"/>
              <a:gd name="T23" fmla="*/ 2147483647 h 1926"/>
              <a:gd name="T24" fmla="*/ 2147483647 w 342"/>
              <a:gd name="T25" fmla="*/ 2147483647 h 1926"/>
              <a:gd name="T26" fmla="*/ 2147483647 w 342"/>
              <a:gd name="T27" fmla="*/ 2147483647 h 1926"/>
              <a:gd name="T28" fmla="*/ 2147483647 w 342"/>
              <a:gd name="T29" fmla="*/ 2147483647 h 1926"/>
              <a:gd name="T30" fmla="*/ 0 w 342"/>
              <a:gd name="T31" fmla="*/ 2147483647 h 19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2" h="1926">
                <a:moveTo>
                  <a:pt x="306" y="0"/>
                </a:moveTo>
                <a:cubicBezTo>
                  <a:pt x="306" y="23"/>
                  <a:pt x="307" y="106"/>
                  <a:pt x="308" y="137"/>
                </a:cubicBezTo>
                <a:cubicBezTo>
                  <a:pt x="303" y="227"/>
                  <a:pt x="308" y="165"/>
                  <a:pt x="311" y="187"/>
                </a:cubicBezTo>
                <a:cubicBezTo>
                  <a:pt x="313" y="218"/>
                  <a:pt x="319" y="241"/>
                  <a:pt x="329" y="270"/>
                </a:cubicBezTo>
                <a:cubicBezTo>
                  <a:pt x="333" y="282"/>
                  <a:pt x="341" y="304"/>
                  <a:pt x="341" y="304"/>
                </a:cubicBezTo>
                <a:cubicBezTo>
                  <a:pt x="338" y="357"/>
                  <a:pt x="342" y="392"/>
                  <a:pt x="288" y="409"/>
                </a:cubicBezTo>
                <a:lnTo>
                  <a:pt x="251" y="458"/>
                </a:lnTo>
                <a:cubicBezTo>
                  <a:pt x="238" y="491"/>
                  <a:pt x="220" y="575"/>
                  <a:pt x="209" y="609"/>
                </a:cubicBezTo>
                <a:cubicBezTo>
                  <a:pt x="201" y="636"/>
                  <a:pt x="194" y="631"/>
                  <a:pt x="187" y="665"/>
                </a:cubicBezTo>
                <a:cubicBezTo>
                  <a:pt x="178" y="691"/>
                  <a:pt x="180" y="734"/>
                  <a:pt x="170" y="770"/>
                </a:cubicBezTo>
                <a:cubicBezTo>
                  <a:pt x="160" y="806"/>
                  <a:pt x="139" y="831"/>
                  <a:pt x="127" y="883"/>
                </a:cubicBezTo>
                <a:cubicBezTo>
                  <a:pt x="125" y="912"/>
                  <a:pt x="137" y="1055"/>
                  <a:pt x="96" y="1083"/>
                </a:cubicBezTo>
                <a:cubicBezTo>
                  <a:pt x="85" y="1135"/>
                  <a:pt x="71" y="1152"/>
                  <a:pt x="59" y="1196"/>
                </a:cubicBezTo>
                <a:cubicBezTo>
                  <a:pt x="52" y="1271"/>
                  <a:pt x="50" y="1464"/>
                  <a:pt x="51" y="1531"/>
                </a:cubicBezTo>
                <a:cubicBezTo>
                  <a:pt x="49" y="1542"/>
                  <a:pt x="66" y="1598"/>
                  <a:pt x="66" y="1598"/>
                </a:cubicBezTo>
                <a:cubicBezTo>
                  <a:pt x="65" y="1615"/>
                  <a:pt x="14" y="1858"/>
                  <a:pt x="0" y="1926"/>
                </a:cubicBezTo>
              </a:path>
            </a:pathLst>
          </a:custGeom>
          <a:noFill/>
          <a:ln w="28575" cap="flat" cmpd="sng">
            <a:solidFill>
              <a:srgbClr val="5F5F5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69" name="Text Box 63"/>
          <p:cNvSpPr txBox="1">
            <a:spLocks noChangeArrowheads="1"/>
          </p:cNvSpPr>
          <p:nvPr/>
        </p:nvSpPr>
        <p:spPr bwMode="auto">
          <a:xfrm>
            <a:off x="5707063" y="3406775"/>
            <a:ext cx="1046162"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Postplatz</a:t>
            </a:r>
          </a:p>
        </p:txBody>
      </p:sp>
      <p:sp>
        <p:nvSpPr>
          <p:cNvPr id="145470" name="Text Box 64"/>
          <p:cNvSpPr txBox="1">
            <a:spLocks noChangeArrowheads="1"/>
          </p:cNvSpPr>
          <p:nvPr/>
        </p:nvSpPr>
        <p:spPr bwMode="auto">
          <a:xfrm>
            <a:off x="5554663" y="3941763"/>
            <a:ext cx="1046162"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Fridbach</a:t>
            </a:r>
          </a:p>
        </p:txBody>
      </p:sp>
      <p:sp>
        <p:nvSpPr>
          <p:cNvPr id="145471" name="Text Box 65"/>
          <p:cNvSpPr txBox="1">
            <a:spLocks noChangeArrowheads="1"/>
          </p:cNvSpPr>
          <p:nvPr/>
        </p:nvSpPr>
        <p:spPr bwMode="auto">
          <a:xfrm>
            <a:off x="5060950" y="3135313"/>
            <a:ext cx="1104900"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Schutzengel</a:t>
            </a:r>
          </a:p>
        </p:txBody>
      </p:sp>
      <p:sp>
        <p:nvSpPr>
          <p:cNvPr id="145472" name="Text Box 66"/>
          <p:cNvSpPr txBox="1">
            <a:spLocks noChangeArrowheads="1"/>
          </p:cNvSpPr>
          <p:nvPr/>
        </p:nvSpPr>
        <p:spPr bwMode="auto">
          <a:xfrm>
            <a:off x="4506913" y="2779713"/>
            <a:ext cx="1055687"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Chollermüli</a:t>
            </a:r>
          </a:p>
        </p:txBody>
      </p:sp>
      <p:sp>
        <p:nvSpPr>
          <p:cNvPr id="145473" name="Text Box 67"/>
          <p:cNvSpPr txBox="1">
            <a:spLocks noChangeArrowheads="1"/>
          </p:cNvSpPr>
          <p:nvPr/>
        </p:nvSpPr>
        <p:spPr bwMode="auto">
          <a:xfrm>
            <a:off x="3917950" y="2255838"/>
            <a:ext cx="936625"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Alpenblick</a:t>
            </a:r>
          </a:p>
        </p:txBody>
      </p:sp>
      <p:sp>
        <p:nvSpPr>
          <p:cNvPr id="145474" name="Freeform 68"/>
          <p:cNvSpPr>
            <a:spLocks/>
          </p:cNvSpPr>
          <p:nvPr/>
        </p:nvSpPr>
        <p:spPr bwMode="auto">
          <a:xfrm>
            <a:off x="3790950" y="2973388"/>
            <a:ext cx="219075" cy="223837"/>
          </a:xfrm>
          <a:custGeom>
            <a:avLst/>
            <a:gdLst>
              <a:gd name="T0" fmla="*/ 2147483647 w 397"/>
              <a:gd name="T1" fmla="*/ 0 h 382"/>
              <a:gd name="T2" fmla="*/ 2147483647 w 397"/>
              <a:gd name="T3" fmla="*/ 2147483647 h 382"/>
              <a:gd name="T4" fmla="*/ 0 w 397"/>
              <a:gd name="T5" fmla="*/ 2147483647 h 382"/>
              <a:gd name="T6" fmla="*/ 0 60000 65536"/>
              <a:gd name="T7" fmla="*/ 0 60000 65536"/>
              <a:gd name="T8" fmla="*/ 0 60000 65536"/>
            </a:gdLst>
            <a:ahLst/>
            <a:cxnLst>
              <a:cxn ang="T6">
                <a:pos x="T0" y="T1"/>
              </a:cxn>
              <a:cxn ang="T7">
                <a:pos x="T2" y="T3"/>
              </a:cxn>
              <a:cxn ang="T8">
                <a:pos x="T4" y="T5"/>
              </a:cxn>
            </a:cxnLst>
            <a:rect l="0" t="0" r="r" b="b"/>
            <a:pathLst>
              <a:path w="397" h="382">
                <a:moveTo>
                  <a:pt x="397" y="0"/>
                </a:moveTo>
                <a:cubicBezTo>
                  <a:pt x="357" y="30"/>
                  <a:pt x="223" y="116"/>
                  <a:pt x="157" y="180"/>
                </a:cubicBezTo>
                <a:cubicBezTo>
                  <a:pt x="91" y="244"/>
                  <a:pt x="33" y="340"/>
                  <a:pt x="0" y="382"/>
                </a:cubicBezTo>
              </a:path>
            </a:pathLst>
          </a:custGeom>
          <a:solidFill>
            <a:srgbClr val="5F5F5F"/>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5475" name="Freeform 69"/>
          <p:cNvSpPr>
            <a:spLocks/>
          </p:cNvSpPr>
          <p:nvPr/>
        </p:nvSpPr>
        <p:spPr bwMode="auto">
          <a:xfrm>
            <a:off x="3621088" y="3187700"/>
            <a:ext cx="117475" cy="434975"/>
          </a:xfrm>
          <a:custGeom>
            <a:avLst/>
            <a:gdLst>
              <a:gd name="T0" fmla="*/ 2147483647 w 78"/>
              <a:gd name="T1" fmla="*/ 0 h 288"/>
              <a:gd name="T2" fmla="*/ 2147483647 w 78"/>
              <a:gd name="T3" fmla="*/ 2147483647 h 288"/>
              <a:gd name="T4" fmla="*/ 0 w 78"/>
              <a:gd name="T5" fmla="*/ 2147483647 h 288"/>
              <a:gd name="T6" fmla="*/ 0 60000 65536"/>
              <a:gd name="T7" fmla="*/ 0 60000 65536"/>
              <a:gd name="T8" fmla="*/ 0 60000 65536"/>
            </a:gdLst>
            <a:ahLst/>
            <a:cxnLst>
              <a:cxn ang="T6">
                <a:pos x="T0" y="T1"/>
              </a:cxn>
              <a:cxn ang="T7">
                <a:pos x="T2" y="T3"/>
              </a:cxn>
              <a:cxn ang="T8">
                <a:pos x="T4" y="T5"/>
              </a:cxn>
            </a:cxnLst>
            <a:rect l="0" t="0" r="r" b="b"/>
            <a:pathLst>
              <a:path w="78" h="288">
                <a:moveTo>
                  <a:pt x="78" y="0"/>
                </a:moveTo>
                <a:cubicBezTo>
                  <a:pt x="66" y="19"/>
                  <a:pt x="19" y="66"/>
                  <a:pt x="6" y="114"/>
                </a:cubicBezTo>
                <a:lnTo>
                  <a:pt x="0" y="288"/>
                </a:lnTo>
              </a:path>
            </a:pathLst>
          </a:custGeom>
          <a:noFill/>
          <a:ln w="38100" cmpd="sng">
            <a:solidFill>
              <a:srgbClr val="5F5F5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476" name="Text Box 70"/>
          <p:cNvSpPr txBox="1">
            <a:spLocks noChangeArrowheads="1"/>
          </p:cNvSpPr>
          <p:nvPr/>
        </p:nvSpPr>
        <p:spPr bwMode="auto">
          <a:xfrm>
            <a:off x="5048250" y="3600450"/>
            <a:ext cx="1323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a:lnSpc>
                <a:spcPct val="100000"/>
              </a:lnSpc>
              <a:buFontTx/>
              <a:buNone/>
            </a:pPr>
            <a:r>
              <a:rPr lang="de-DE" altLang="de-DE" sz="1000" b="1">
                <a:latin typeface="Arial Narrow" pitchFamily="34" charset="0"/>
                <a:cs typeface="Arial" pitchFamily="34" charset="0"/>
              </a:rPr>
              <a:t>Casino</a:t>
            </a:r>
          </a:p>
        </p:txBody>
      </p:sp>
      <p:sp>
        <p:nvSpPr>
          <p:cNvPr id="145477" name="Rectangle 71"/>
          <p:cNvSpPr>
            <a:spLocks noChangeArrowheads="1"/>
          </p:cNvSpPr>
          <p:nvPr/>
        </p:nvSpPr>
        <p:spPr bwMode="auto">
          <a:xfrm rot="-1026530">
            <a:off x="4459288" y="2528888"/>
            <a:ext cx="139700"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78" name="Rectangle 72"/>
          <p:cNvSpPr>
            <a:spLocks noChangeArrowheads="1"/>
          </p:cNvSpPr>
          <p:nvPr/>
        </p:nvSpPr>
        <p:spPr bwMode="auto">
          <a:xfrm rot="-1026530">
            <a:off x="4437063" y="2465388"/>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79" name="Rectangle 73"/>
          <p:cNvSpPr>
            <a:spLocks noChangeArrowheads="1"/>
          </p:cNvSpPr>
          <p:nvPr/>
        </p:nvSpPr>
        <p:spPr bwMode="auto">
          <a:xfrm rot="-1026530">
            <a:off x="4478338" y="2592388"/>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0" name="Rectangle 74"/>
          <p:cNvSpPr>
            <a:spLocks noChangeArrowheads="1"/>
          </p:cNvSpPr>
          <p:nvPr/>
        </p:nvSpPr>
        <p:spPr bwMode="auto">
          <a:xfrm rot="-1026530">
            <a:off x="4497388" y="2657475"/>
            <a:ext cx="141287"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1" name="Rectangle 75"/>
          <p:cNvSpPr>
            <a:spLocks noChangeArrowheads="1"/>
          </p:cNvSpPr>
          <p:nvPr/>
        </p:nvSpPr>
        <p:spPr bwMode="auto">
          <a:xfrm rot="-1977469">
            <a:off x="3894138" y="2816225"/>
            <a:ext cx="139700"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2" name="Rectangle 76"/>
          <p:cNvSpPr>
            <a:spLocks noChangeArrowheads="1"/>
          </p:cNvSpPr>
          <p:nvPr/>
        </p:nvSpPr>
        <p:spPr bwMode="auto">
          <a:xfrm rot="-1977469">
            <a:off x="3856038" y="2760663"/>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3" name="Rectangle 77"/>
          <p:cNvSpPr>
            <a:spLocks noChangeArrowheads="1"/>
          </p:cNvSpPr>
          <p:nvPr/>
        </p:nvSpPr>
        <p:spPr bwMode="auto">
          <a:xfrm rot="-1977469">
            <a:off x="3930650" y="2871788"/>
            <a:ext cx="139700" cy="60325"/>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4" name="Rectangle 78"/>
          <p:cNvSpPr>
            <a:spLocks noChangeArrowheads="1"/>
          </p:cNvSpPr>
          <p:nvPr/>
        </p:nvSpPr>
        <p:spPr bwMode="auto">
          <a:xfrm rot="-1977469">
            <a:off x="3967163" y="2930525"/>
            <a:ext cx="139700"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5" name="Rectangle 79"/>
          <p:cNvSpPr>
            <a:spLocks noChangeArrowheads="1"/>
          </p:cNvSpPr>
          <p:nvPr/>
        </p:nvSpPr>
        <p:spPr bwMode="auto">
          <a:xfrm rot="-3365509">
            <a:off x="3624263" y="3086100"/>
            <a:ext cx="141288"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6" name="Rectangle 80"/>
          <p:cNvSpPr>
            <a:spLocks noChangeArrowheads="1"/>
          </p:cNvSpPr>
          <p:nvPr/>
        </p:nvSpPr>
        <p:spPr bwMode="auto">
          <a:xfrm rot="-3365509">
            <a:off x="3566319" y="3048794"/>
            <a:ext cx="141287" cy="60325"/>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7" name="Rectangle 81"/>
          <p:cNvSpPr>
            <a:spLocks noChangeArrowheads="1"/>
          </p:cNvSpPr>
          <p:nvPr/>
        </p:nvSpPr>
        <p:spPr bwMode="auto">
          <a:xfrm rot="-3365509">
            <a:off x="3678238" y="3122613"/>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8" name="Rectangle 82"/>
          <p:cNvSpPr>
            <a:spLocks noChangeArrowheads="1"/>
          </p:cNvSpPr>
          <p:nvPr/>
        </p:nvSpPr>
        <p:spPr bwMode="auto">
          <a:xfrm rot="-3365509">
            <a:off x="3735388" y="3160712"/>
            <a:ext cx="139700" cy="60325"/>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89" name="Rectangle 83"/>
          <p:cNvSpPr>
            <a:spLocks noChangeArrowheads="1"/>
          </p:cNvSpPr>
          <p:nvPr/>
        </p:nvSpPr>
        <p:spPr bwMode="auto">
          <a:xfrm rot="-5660537">
            <a:off x="3560763" y="3586163"/>
            <a:ext cx="141287"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90" name="Rectangle 84"/>
          <p:cNvSpPr>
            <a:spLocks noChangeArrowheads="1"/>
          </p:cNvSpPr>
          <p:nvPr/>
        </p:nvSpPr>
        <p:spPr bwMode="auto">
          <a:xfrm rot="-5660537">
            <a:off x="3627438" y="3581400"/>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buFontTx/>
              <a:buNone/>
            </a:pPr>
            <a:endParaRPr lang="de-DE" altLang="de-DE" sz="1800"/>
          </a:p>
        </p:txBody>
      </p:sp>
      <p:sp>
        <p:nvSpPr>
          <p:cNvPr id="145491" name="Rectangle 85"/>
          <p:cNvSpPr>
            <a:spLocks noChangeArrowheads="1"/>
          </p:cNvSpPr>
          <p:nvPr/>
        </p:nvSpPr>
        <p:spPr bwMode="auto">
          <a:xfrm rot="-1026530">
            <a:off x="2965450" y="5124450"/>
            <a:ext cx="141288"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92" name="Rectangle 86"/>
          <p:cNvSpPr>
            <a:spLocks noChangeArrowheads="1"/>
          </p:cNvSpPr>
          <p:nvPr/>
        </p:nvSpPr>
        <p:spPr bwMode="auto">
          <a:xfrm rot="-1026530">
            <a:off x="2944813" y="5060950"/>
            <a:ext cx="139700"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93" name="Rectangle 87"/>
          <p:cNvSpPr>
            <a:spLocks noChangeArrowheads="1"/>
          </p:cNvSpPr>
          <p:nvPr/>
        </p:nvSpPr>
        <p:spPr bwMode="auto">
          <a:xfrm rot="-1026530">
            <a:off x="2984500" y="5187950"/>
            <a:ext cx="141288" cy="58738"/>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94" name="Rectangle 88"/>
          <p:cNvSpPr>
            <a:spLocks noChangeArrowheads="1"/>
          </p:cNvSpPr>
          <p:nvPr/>
        </p:nvSpPr>
        <p:spPr bwMode="auto">
          <a:xfrm rot="-1026530">
            <a:off x="3005138" y="5253038"/>
            <a:ext cx="139700"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grpSp>
        <p:nvGrpSpPr>
          <p:cNvPr id="145495" name="Group 89"/>
          <p:cNvGrpSpPr>
            <a:grpSpLocks/>
          </p:cNvGrpSpPr>
          <p:nvPr/>
        </p:nvGrpSpPr>
        <p:grpSpPr bwMode="auto">
          <a:xfrm rot="2767257">
            <a:off x="4983162" y="2546351"/>
            <a:ext cx="201613" cy="252412"/>
            <a:chOff x="3462" y="2104"/>
            <a:chExt cx="133" cy="166"/>
          </a:xfrm>
        </p:grpSpPr>
        <p:sp>
          <p:nvSpPr>
            <p:cNvPr id="145572" name="Rectangle 90"/>
            <p:cNvSpPr>
              <a:spLocks noChangeArrowheads="1"/>
            </p:cNvSpPr>
            <p:nvPr/>
          </p:nvSpPr>
          <p:spPr bwMode="auto">
            <a:xfrm rot="-1026530">
              <a:off x="3476" y="2146"/>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73" name="Rectangle 91"/>
            <p:cNvSpPr>
              <a:spLocks noChangeArrowheads="1"/>
            </p:cNvSpPr>
            <p:nvPr/>
          </p:nvSpPr>
          <p:spPr bwMode="auto">
            <a:xfrm rot="-1026530">
              <a:off x="3462" y="2104"/>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74" name="Rectangle 92"/>
            <p:cNvSpPr>
              <a:spLocks noChangeArrowheads="1"/>
            </p:cNvSpPr>
            <p:nvPr/>
          </p:nvSpPr>
          <p:spPr bwMode="auto">
            <a:xfrm rot="-1026530">
              <a:off x="3489" y="2188"/>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75" name="Rectangle 93"/>
            <p:cNvSpPr>
              <a:spLocks noChangeArrowheads="1"/>
            </p:cNvSpPr>
            <p:nvPr/>
          </p:nvSpPr>
          <p:spPr bwMode="auto">
            <a:xfrm rot="-1026530">
              <a:off x="3502" y="2231"/>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grpSp>
      <p:grpSp>
        <p:nvGrpSpPr>
          <p:cNvPr id="145496" name="Group 94"/>
          <p:cNvGrpSpPr>
            <a:grpSpLocks/>
          </p:cNvGrpSpPr>
          <p:nvPr/>
        </p:nvGrpSpPr>
        <p:grpSpPr bwMode="auto">
          <a:xfrm rot="2767257">
            <a:off x="5766595" y="2951956"/>
            <a:ext cx="201612" cy="250825"/>
            <a:chOff x="3462" y="2104"/>
            <a:chExt cx="133" cy="166"/>
          </a:xfrm>
        </p:grpSpPr>
        <p:sp>
          <p:nvSpPr>
            <p:cNvPr id="145568" name="Rectangle 95"/>
            <p:cNvSpPr>
              <a:spLocks noChangeArrowheads="1"/>
            </p:cNvSpPr>
            <p:nvPr/>
          </p:nvSpPr>
          <p:spPr bwMode="auto">
            <a:xfrm rot="-1026530">
              <a:off x="3476" y="2146"/>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69" name="Rectangle 96"/>
            <p:cNvSpPr>
              <a:spLocks noChangeArrowheads="1"/>
            </p:cNvSpPr>
            <p:nvPr/>
          </p:nvSpPr>
          <p:spPr bwMode="auto">
            <a:xfrm rot="-1026530">
              <a:off x="3462" y="2104"/>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70" name="Rectangle 97"/>
            <p:cNvSpPr>
              <a:spLocks noChangeArrowheads="1"/>
            </p:cNvSpPr>
            <p:nvPr/>
          </p:nvSpPr>
          <p:spPr bwMode="auto">
            <a:xfrm rot="-1026530">
              <a:off x="3489" y="2188"/>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71" name="Rectangle 98"/>
            <p:cNvSpPr>
              <a:spLocks noChangeArrowheads="1"/>
            </p:cNvSpPr>
            <p:nvPr/>
          </p:nvSpPr>
          <p:spPr bwMode="auto">
            <a:xfrm rot="-1026530">
              <a:off x="3502" y="2231"/>
              <a:ext cx="93" cy="39"/>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grpSp>
      <p:sp>
        <p:nvSpPr>
          <p:cNvPr id="145497" name="Rectangle 99"/>
          <p:cNvSpPr>
            <a:spLocks noChangeArrowheads="1"/>
          </p:cNvSpPr>
          <p:nvPr/>
        </p:nvSpPr>
        <p:spPr bwMode="auto">
          <a:xfrm rot="5539211">
            <a:off x="6290469" y="2182019"/>
            <a:ext cx="139700"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98" name="Rectangle 100"/>
          <p:cNvSpPr>
            <a:spLocks noChangeArrowheads="1"/>
          </p:cNvSpPr>
          <p:nvPr/>
        </p:nvSpPr>
        <p:spPr bwMode="auto">
          <a:xfrm rot="5539211">
            <a:off x="6357938" y="2182813"/>
            <a:ext cx="141287"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499" name="Rectangle 101"/>
          <p:cNvSpPr>
            <a:spLocks noChangeArrowheads="1"/>
          </p:cNvSpPr>
          <p:nvPr/>
        </p:nvSpPr>
        <p:spPr bwMode="auto">
          <a:xfrm rot="5539211">
            <a:off x="6223794" y="2178844"/>
            <a:ext cx="139700"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0" name="Rectangle 102"/>
          <p:cNvSpPr>
            <a:spLocks noChangeArrowheads="1"/>
          </p:cNvSpPr>
          <p:nvPr/>
        </p:nvSpPr>
        <p:spPr bwMode="auto">
          <a:xfrm rot="5539211">
            <a:off x="6155532" y="2175669"/>
            <a:ext cx="139700"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1" name="Rectangle 103"/>
          <p:cNvSpPr>
            <a:spLocks noChangeArrowheads="1"/>
          </p:cNvSpPr>
          <p:nvPr/>
        </p:nvSpPr>
        <p:spPr bwMode="auto">
          <a:xfrm rot="5539211">
            <a:off x="6288088" y="2646363"/>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2" name="Rectangle 104"/>
          <p:cNvSpPr>
            <a:spLocks noChangeArrowheads="1"/>
          </p:cNvSpPr>
          <p:nvPr/>
        </p:nvSpPr>
        <p:spPr bwMode="auto">
          <a:xfrm rot="5539211">
            <a:off x="6356350" y="2647950"/>
            <a:ext cx="141288"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3" name="Rectangle 105"/>
          <p:cNvSpPr>
            <a:spLocks noChangeArrowheads="1"/>
          </p:cNvSpPr>
          <p:nvPr/>
        </p:nvSpPr>
        <p:spPr bwMode="auto">
          <a:xfrm rot="5539211">
            <a:off x="6221413" y="2643188"/>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4" name="Rectangle 106"/>
          <p:cNvSpPr>
            <a:spLocks noChangeArrowheads="1"/>
          </p:cNvSpPr>
          <p:nvPr/>
        </p:nvSpPr>
        <p:spPr bwMode="auto">
          <a:xfrm rot="5539211">
            <a:off x="6153944" y="2640806"/>
            <a:ext cx="139700" cy="58738"/>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5" name="Rectangle 107"/>
          <p:cNvSpPr>
            <a:spLocks noChangeArrowheads="1"/>
          </p:cNvSpPr>
          <p:nvPr/>
        </p:nvSpPr>
        <p:spPr bwMode="auto">
          <a:xfrm rot="4752994">
            <a:off x="6278563" y="3514725"/>
            <a:ext cx="141288"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6" name="Rectangle 108"/>
          <p:cNvSpPr>
            <a:spLocks noChangeArrowheads="1"/>
          </p:cNvSpPr>
          <p:nvPr/>
        </p:nvSpPr>
        <p:spPr bwMode="auto">
          <a:xfrm rot="6033235">
            <a:off x="6145213" y="4027488"/>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7" name="Text Box 114"/>
          <p:cNvSpPr txBox="1">
            <a:spLocks noChangeArrowheads="1"/>
          </p:cNvSpPr>
          <p:nvPr/>
        </p:nvSpPr>
        <p:spPr bwMode="auto">
          <a:xfrm>
            <a:off x="5243513" y="5646738"/>
            <a:ext cx="1509712"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buFontTx/>
              <a:buNone/>
            </a:pPr>
            <a:r>
              <a:rPr lang="de-DE" altLang="de-DE" sz="1000" b="1">
                <a:solidFill>
                  <a:srgbClr val="000000"/>
                </a:solidFill>
                <a:latin typeface="Arial Narrow" pitchFamily="34" charset="0"/>
                <a:cs typeface="Arial" pitchFamily="34" charset="0"/>
              </a:rPr>
              <a:t>Walchwil</a:t>
            </a:r>
          </a:p>
        </p:txBody>
      </p:sp>
      <p:sp>
        <p:nvSpPr>
          <p:cNvPr id="145508" name="Rectangle 115"/>
          <p:cNvSpPr>
            <a:spLocks noChangeArrowheads="1"/>
          </p:cNvSpPr>
          <p:nvPr/>
        </p:nvSpPr>
        <p:spPr bwMode="auto">
          <a:xfrm rot="5539211">
            <a:off x="6001544" y="4588669"/>
            <a:ext cx="141287" cy="60325"/>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09" name="Line 116"/>
          <p:cNvSpPr>
            <a:spLocks noChangeShapeType="1"/>
          </p:cNvSpPr>
          <p:nvPr/>
        </p:nvSpPr>
        <p:spPr bwMode="auto">
          <a:xfrm rot="-2476728">
            <a:off x="7035800" y="2667000"/>
            <a:ext cx="188913" cy="220663"/>
          </a:xfrm>
          <a:prstGeom prst="line">
            <a:avLst/>
          </a:prstGeom>
          <a:noFill/>
          <a:ln w="2857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10" name="Freeform 118"/>
          <p:cNvSpPr>
            <a:spLocks/>
          </p:cNvSpPr>
          <p:nvPr/>
        </p:nvSpPr>
        <p:spPr bwMode="auto">
          <a:xfrm>
            <a:off x="6010275" y="4114800"/>
            <a:ext cx="273050" cy="1689100"/>
          </a:xfrm>
          <a:custGeom>
            <a:avLst/>
            <a:gdLst>
              <a:gd name="T0" fmla="*/ 2147483647 w 172"/>
              <a:gd name="T1" fmla="*/ 0 h 1064"/>
              <a:gd name="T2" fmla="*/ 2147483647 w 172"/>
              <a:gd name="T3" fmla="*/ 2147483647 h 1064"/>
              <a:gd name="T4" fmla="*/ 2147483647 w 172"/>
              <a:gd name="T5" fmla="*/ 2147483647 h 1064"/>
              <a:gd name="T6" fmla="*/ 2147483647 w 172"/>
              <a:gd name="T7" fmla="*/ 2147483647 h 1064"/>
              <a:gd name="T8" fmla="*/ 2147483647 w 172"/>
              <a:gd name="T9" fmla="*/ 2147483647 h 1064"/>
              <a:gd name="T10" fmla="*/ 2147483647 w 172"/>
              <a:gd name="T11" fmla="*/ 2147483647 h 1064"/>
              <a:gd name="T12" fmla="*/ 2147483647 w 172"/>
              <a:gd name="T13" fmla="*/ 2147483647 h 1064"/>
              <a:gd name="T14" fmla="*/ 2147483647 w 172"/>
              <a:gd name="T15" fmla="*/ 2147483647 h 1064"/>
              <a:gd name="T16" fmla="*/ 2147483647 w 172"/>
              <a:gd name="T17" fmla="*/ 2147483647 h 10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 h="1064">
                <a:moveTo>
                  <a:pt x="172" y="0"/>
                </a:moveTo>
                <a:cubicBezTo>
                  <a:pt x="166" y="10"/>
                  <a:pt x="138" y="45"/>
                  <a:pt x="132" y="78"/>
                </a:cubicBezTo>
                <a:cubicBezTo>
                  <a:pt x="123" y="102"/>
                  <a:pt x="125" y="143"/>
                  <a:pt x="115" y="178"/>
                </a:cubicBezTo>
                <a:cubicBezTo>
                  <a:pt x="106" y="212"/>
                  <a:pt x="86" y="236"/>
                  <a:pt x="74" y="286"/>
                </a:cubicBezTo>
                <a:cubicBezTo>
                  <a:pt x="73" y="313"/>
                  <a:pt x="84" y="450"/>
                  <a:pt x="45" y="476"/>
                </a:cubicBezTo>
                <a:cubicBezTo>
                  <a:pt x="34" y="526"/>
                  <a:pt x="21" y="542"/>
                  <a:pt x="10" y="584"/>
                </a:cubicBezTo>
                <a:cubicBezTo>
                  <a:pt x="3" y="656"/>
                  <a:pt x="1" y="840"/>
                  <a:pt x="2" y="904"/>
                </a:cubicBezTo>
                <a:cubicBezTo>
                  <a:pt x="0" y="914"/>
                  <a:pt x="16" y="968"/>
                  <a:pt x="16" y="968"/>
                </a:cubicBezTo>
                <a:cubicBezTo>
                  <a:pt x="15" y="984"/>
                  <a:pt x="16" y="1046"/>
                  <a:pt x="13" y="1064"/>
                </a:cubicBezTo>
              </a:path>
            </a:pathLst>
          </a:custGeom>
          <a:noFill/>
          <a:ln w="28575" cap="flat" cmpd="sng">
            <a:solidFill>
              <a:srgbClr val="5F5F5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11" name="Rectangle 119"/>
          <p:cNvSpPr>
            <a:spLocks noChangeArrowheads="1"/>
          </p:cNvSpPr>
          <p:nvPr/>
        </p:nvSpPr>
        <p:spPr bwMode="auto">
          <a:xfrm rot="5539211">
            <a:off x="6069807" y="4591844"/>
            <a:ext cx="141287" cy="60325"/>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grpSp>
        <p:nvGrpSpPr>
          <p:cNvPr id="145512" name="Group 120"/>
          <p:cNvGrpSpPr>
            <a:grpSpLocks/>
          </p:cNvGrpSpPr>
          <p:nvPr/>
        </p:nvGrpSpPr>
        <p:grpSpPr bwMode="auto">
          <a:xfrm>
            <a:off x="5937250" y="5713413"/>
            <a:ext cx="125413" cy="153987"/>
            <a:chOff x="4369" y="4148"/>
            <a:chExt cx="83" cy="102"/>
          </a:xfrm>
        </p:grpSpPr>
        <p:sp>
          <p:nvSpPr>
            <p:cNvPr id="145566" name="Rectangle 121"/>
            <p:cNvSpPr>
              <a:spLocks noChangeArrowheads="1"/>
            </p:cNvSpPr>
            <p:nvPr/>
          </p:nvSpPr>
          <p:spPr bwMode="auto">
            <a:xfrm rot="6033235">
              <a:off x="4386" y="4184"/>
              <a:ext cx="93" cy="39"/>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67" name="Rectangle 122"/>
            <p:cNvSpPr>
              <a:spLocks noChangeArrowheads="1"/>
            </p:cNvSpPr>
            <p:nvPr/>
          </p:nvSpPr>
          <p:spPr bwMode="auto">
            <a:xfrm rot="6033235">
              <a:off x="4342" y="4175"/>
              <a:ext cx="93" cy="39"/>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grpSp>
      <p:sp>
        <p:nvSpPr>
          <p:cNvPr id="145513" name="Line 123"/>
          <p:cNvSpPr>
            <a:spLocks noChangeShapeType="1"/>
          </p:cNvSpPr>
          <p:nvPr/>
        </p:nvSpPr>
        <p:spPr bwMode="auto">
          <a:xfrm flipV="1">
            <a:off x="6359525" y="2697163"/>
            <a:ext cx="139700" cy="520700"/>
          </a:xfrm>
          <a:prstGeom prst="line">
            <a:avLst/>
          </a:prstGeom>
          <a:noFill/>
          <a:ln w="381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5514" name="Rectangle 124"/>
          <p:cNvSpPr>
            <a:spLocks noChangeArrowheads="1"/>
          </p:cNvSpPr>
          <p:nvPr/>
        </p:nvSpPr>
        <p:spPr bwMode="auto">
          <a:xfrm rot="5539211">
            <a:off x="6423025" y="2647950"/>
            <a:ext cx="141288" cy="58738"/>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15" name="Line 125"/>
          <p:cNvSpPr>
            <a:spLocks noChangeShapeType="1"/>
          </p:cNvSpPr>
          <p:nvPr/>
        </p:nvSpPr>
        <p:spPr bwMode="auto">
          <a:xfrm rot="-2476728">
            <a:off x="6135688" y="5741988"/>
            <a:ext cx="209550" cy="180975"/>
          </a:xfrm>
          <a:prstGeom prst="line">
            <a:avLst/>
          </a:prstGeom>
          <a:noFill/>
          <a:ln w="2857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16" name="Line 126"/>
          <p:cNvSpPr>
            <a:spLocks noChangeShapeType="1"/>
          </p:cNvSpPr>
          <p:nvPr/>
        </p:nvSpPr>
        <p:spPr bwMode="auto">
          <a:xfrm>
            <a:off x="1258888" y="6021388"/>
            <a:ext cx="290512" cy="0"/>
          </a:xfrm>
          <a:prstGeom prst="line">
            <a:avLst/>
          </a:prstGeom>
          <a:noFill/>
          <a:ln w="381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17" name="Text Box 127"/>
          <p:cNvSpPr txBox="1">
            <a:spLocks noChangeArrowheads="1"/>
          </p:cNvSpPr>
          <p:nvPr/>
        </p:nvSpPr>
        <p:spPr bwMode="auto">
          <a:xfrm>
            <a:off x="1590675" y="5876925"/>
            <a:ext cx="3413125" cy="307975"/>
          </a:xfrm>
          <a:prstGeom prst="rect">
            <a:avLst/>
          </a:prstGeom>
          <a:noFill/>
          <a:ln>
            <a:noFill/>
          </a:ln>
          <a:effectLst/>
          <a:extLst>
            <a:ext uri="{909E8E84-426E-40DD-AFC4-6F175D3DCCD1}">
              <a14:hiddenFill xmlns:a14="http://schemas.microsoft.com/office/drawing/2010/main">
                <a:solidFill>
                  <a:srgbClr val="FFDE3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CH" altLang="de-DE" sz="1400">
                <a:solidFill>
                  <a:srgbClr val="000000"/>
                </a:solidFill>
                <a:latin typeface="Arial Narrow" pitchFamily="34" charset="0"/>
                <a:cs typeface="Arial" pitchFamily="34" charset="0"/>
              </a:rPr>
              <a:t>Stadtbahn-Zug (pro halbe Stunde und Richtung)</a:t>
            </a:r>
          </a:p>
        </p:txBody>
      </p:sp>
      <p:sp>
        <p:nvSpPr>
          <p:cNvPr id="145518" name="Text Box 128"/>
          <p:cNvSpPr txBox="1">
            <a:spLocks noChangeArrowheads="1"/>
          </p:cNvSpPr>
          <p:nvPr/>
        </p:nvSpPr>
        <p:spPr bwMode="auto">
          <a:xfrm>
            <a:off x="4681538" y="5310188"/>
            <a:ext cx="1323975"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a:lnSpc>
                <a:spcPct val="100000"/>
              </a:lnSpc>
              <a:spcBef>
                <a:spcPct val="50000"/>
              </a:spcBef>
              <a:buFontTx/>
              <a:buNone/>
            </a:pPr>
            <a:r>
              <a:rPr lang="de-DE" altLang="de-DE" sz="1000" b="1">
                <a:solidFill>
                  <a:srgbClr val="000000"/>
                </a:solidFill>
                <a:latin typeface="Arial Narrow" pitchFamily="34" charset="0"/>
                <a:cs typeface="Arial" pitchFamily="34" charset="0"/>
              </a:rPr>
              <a:t>Hörndli</a:t>
            </a:r>
          </a:p>
        </p:txBody>
      </p:sp>
      <p:sp>
        <p:nvSpPr>
          <p:cNvPr id="145519" name="Rectangle 129"/>
          <p:cNvSpPr>
            <a:spLocks noChangeArrowheads="1"/>
          </p:cNvSpPr>
          <p:nvPr/>
        </p:nvSpPr>
        <p:spPr bwMode="auto">
          <a:xfrm rot="5400000">
            <a:off x="5945188" y="5416550"/>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20" name="Freeform 130"/>
          <p:cNvSpPr>
            <a:spLocks/>
          </p:cNvSpPr>
          <p:nvPr/>
        </p:nvSpPr>
        <p:spPr bwMode="auto">
          <a:xfrm>
            <a:off x="6261100" y="2781300"/>
            <a:ext cx="939800" cy="3048000"/>
          </a:xfrm>
          <a:custGeom>
            <a:avLst/>
            <a:gdLst>
              <a:gd name="T0" fmla="*/ 2147483647 w 592"/>
              <a:gd name="T1" fmla="*/ 2147483647 h 1920"/>
              <a:gd name="T2" fmla="*/ 2147483647 w 592"/>
              <a:gd name="T3" fmla="*/ 2147483647 h 1920"/>
              <a:gd name="T4" fmla="*/ 2147483647 w 592"/>
              <a:gd name="T5" fmla="*/ 0 h 1920"/>
              <a:gd name="T6" fmla="*/ 0 60000 65536"/>
              <a:gd name="T7" fmla="*/ 0 60000 65536"/>
              <a:gd name="T8" fmla="*/ 0 60000 65536"/>
            </a:gdLst>
            <a:ahLst/>
            <a:cxnLst>
              <a:cxn ang="T6">
                <a:pos x="T0" y="T1"/>
              </a:cxn>
              <a:cxn ang="T7">
                <a:pos x="T2" y="T3"/>
              </a:cxn>
              <a:cxn ang="T8">
                <a:pos x="T4" y="T5"/>
              </a:cxn>
            </a:cxnLst>
            <a:rect l="0" t="0" r="r" b="b"/>
            <a:pathLst>
              <a:path w="592" h="1920">
                <a:moveTo>
                  <a:pt x="28" y="1920"/>
                </a:moveTo>
                <a:cubicBezTo>
                  <a:pt x="14" y="1651"/>
                  <a:pt x="0" y="1382"/>
                  <a:pt x="94" y="1062"/>
                </a:cubicBezTo>
                <a:cubicBezTo>
                  <a:pt x="188" y="742"/>
                  <a:pt x="509" y="176"/>
                  <a:pt x="592" y="0"/>
                </a:cubicBezTo>
              </a:path>
            </a:pathLst>
          </a:custGeom>
          <a:noFill/>
          <a:ln w="57150" cap="flat" cmpd="sng">
            <a:solidFill>
              <a:schemeClr val="hlink"/>
            </a:solidFill>
            <a:prstDash val="solid"/>
            <a:round/>
            <a:headEnd type="triangle" w="med" len="med"/>
            <a:tailEnd type="triangle" w="med" len="med"/>
          </a:ln>
          <a:effectLst/>
          <a:extLst>
            <a:ext uri="{909E8E84-426E-40DD-AFC4-6F175D3DCCD1}">
              <a14:hiddenFill xmlns:a14="http://schemas.microsoft.com/office/drawing/2010/main">
                <a:solidFill>
                  <a:srgbClr val="3333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21" name="Rectangle 131"/>
          <p:cNvSpPr>
            <a:spLocks noChangeArrowheads="1"/>
          </p:cNvSpPr>
          <p:nvPr/>
        </p:nvSpPr>
        <p:spPr bwMode="auto">
          <a:xfrm rot="5865208">
            <a:off x="6311900" y="3706813"/>
            <a:ext cx="141287" cy="58738"/>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22" name="Text Box 132"/>
          <p:cNvSpPr txBox="1">
            <a:spLocks noChangeArrowheads="1"/>
          </p:cNvSpPr>
          <p:nvPr/>
        </p:nvSpPr>
        <p:spPr bwMode="auto">
          <a:xfrm>
            <a:off x="1754188" y="5478463"/>
            <a:ext cx="573087"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a:lnSpc>
                <a:spcPct val="100000"/>
              </a:lnSpc>
              <a:spcBef>
                <a:spcPct val="50000"/>
              </a:spcBef>
              <a:buFontTx/>
              <a:buNone/>
            </a:pPr>
            <a:r>
              <a:rPr lang="de-DE" altLang="de-DE" sz="1000" b="1">
                <a:solidFill>
                  <a:srgbClr val="000000"/>
                </a:solidFill>
                <a:latin typeface="Arial Narrow" pitchFamily="34" charset="0"/>
                <a:cs typeface="Arial" pitchFamily="34" charset="0"/>
              </a:rPr>
              <a:t>Luzern</a:t>
            </a:r>
          </a:p>
        </p:txBody>
      </p:sp>
      <p:sp>
        <p:nvSpPr>
          <p:cNvPr id="145523" name="Rectangle 133"/>
          <p:cNvSpPr>
            <a:spLocks noChangeArrowheads="1"/>
          </p:cNvSpPr>
          <p:nvPr/>
        </p:nvSpPr>
        <p:spPr bwMode="auto">
          <a:xfrm rot="-5660537">
            <a:off x="3502025" y="3587750"/>
            <a:ext cx="141288" cy="58738"/>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24" name="Freeform 134"/>
          <p:cNvSpPr>
            <a:spLocks/>
          </p:cNvSpPr>
          <p:nvPr/>
        </p:nvSpPr>
        <p:spPr bwMode="auto">
          <a:xfrm>
            <a:off x="6402388" y="3225800"/>
            <a:ext cx="52387" cy="479425"/>
          </a:xfrm>
          <a:custGeom>
            <a:avLst/>
            <a:gdLst>
              <a:gd name="T0" fmla="*/ 2147483647 w 33"/>
              <a:gd name="T1" fmla="*/ 0 h 302"/>
              <a:gd name="T2" fmla="*/ 2147483647 w 33"/>
              <a:gd name="T3" fmla="*/ 2147483647 h 302"/>
              <a:gd name="T4" fmla="*/ 2147483647 w 33"/>
              <a:gd name="T5" fmla="*/ 2147483647 h 302"/>
              <a:gd name="T6" fmla="*/ 2147483647 w 33"/>
              <a:gd name="T7" fmla="*/ 2147483647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02">
                <a:moveTo>
                  <a:pt x="3" y="0"/>
                </a:moveTo>
                <a:cubicBezTo>
                  <a:pt x="3" y="22"/>
                  <a:pt x="4" y="101"/>
                  <a:pt x="5" y="131"/>
                </a:cubicBezTo>
                <a:cubicBezTo>
                  <a:pt x="0" y="217"/>
                  <a:pt x="5" y="158"/>
                  <a:pt x="8" y="179"/>
                </a:cubicBezTo>
                <a:cubicBezTo>
                  <a:pt x="10" y="208"/>
                  <a:pt x="24" y="274"/>
                  <a:pt x="33" y="302"/>
                </a:cubicBezTo>
              </a:path>
            </a:pathLst>
          </a:custGeom>
          <a:noFill/>
          <a:ln w="28575" cap="flat" cmpd="sng">
            <a:solidFill>
              <a:srgbClr val="5F5F5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25" name="Line 135"/>
          <p:cNvSpPr>
            <a:spLocks noChangeShapeType="1"/>
          </p:cNvSpPr>
          <p:nvPr/>
        </p:nvSpPr>
        <p:spPr bwMode="auto">
          <a:xfrm flipV="1">
            <a:off x="6418263" y="2724150"/>
            <a:ext cx="139700" cy="520700"/>
          </a:xfrm>
          <a:prstGeom prst="line">
            <a:avLst/>
          </a:prstGeom>
          <a:noFill/>
          <a:ln w="381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5526" name="Oval 136"/>
          <p:cNvSpPr>
            <a:spLocks noChangeArrowheads="1"/>
          </p:cNvSpPr>
          <p:nvPr/>
        </p:nvSpPr>
        <p:spPr bwMode="auto">
          <a:xfrm rot="-5527976">
            <a:off x="6316663" y="3125787"/>
            <a:ext cx="84138" cy="195263"/>
          </a:xfrm>
          <a:prstGeom prst="ellipse">
            <a:avLst/>
          </a:prstGeom>
          <a:solidFill>
            <a:srgbClr val="808080"/>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27" name="Rectangle 138"/>
          <p:cNvSpPr>
            <a:spLocks noChangeArrowheads="1"/>
          </p:cNvSpPr>
          <p:nvPr/>
        </p:nvSpPr>
        <p:spPr bwMode="auto">
          <a:xfrm rot="4752994">
            <a:off x="6345238" y="3500438"/>
            <a:ext cx="141287"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28" name="Rectangle 139"/>
          <p:cNvSpPr>
            <a:spLocks noChangeArrowheads="1"/>
          </p:cNvSpPr>
          <p:nvPr/>
        </p:nvSpPr>
        <p:spPr bwMode="auto">
          <a:xfrm rot="5539211">
            <a:off x="6491288" y="2654300"/>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29" name="Freeform 140"/>
          <p:cNvSpPr>
            <a:spLocks/>
          </p:cNvSpPr>
          <p:nvPr/>
        </p:nvSpPr>
        <p:spPr bwMode="auto">
          <a:xfrm>
            <a:off x="6281738" y="3778250"/>
            <a:ext cx="169862" cy="273050"/>
          </a:xfrm>
          <a:custGeom>
            <a:avLst/>
            <a:gdLst>
              <a:gd name="T0" fmla="*/ 2147483647 w 107"/>
              <a:gd name="T1" fmla="*/ 0 h 172"/>
              <a:gd name="T2" fmla="*/ 2147483647 w 107"/>
              <a:gd name="T3" fmla="*/ 2147483647 h 172"/>
              <a:gd name="T4" fmla="*/ 2147483647 w 107"/>
              <a:gd name="T5" fmla="*/ 2147483647 h 172"/>
              <a:gd name="T6" fmla="*/ 2147483647 w 107"/>
              <a:gd name="T7" fmla="*/ 2147483647 h 172"/>
              <a:gd name="T8" fmla="*/ 0 w 107"/>
              <a:gd name="T9" fmla="*/ 2147483647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172">
                <a:moveTo>
                  <a:pt x="107" y="0"/>
                </a:moveTo>
                <a:cubicBezTo>
                  <a:pt x="103" y="5"/>
                  <a:pt x="104" y="32"/>
                  <a:pt x="97" y="40"/>
                </a:cubicBezTo>
                <a:cubicBezTo>
                  <a:pt x="90" y="48"/>
                  <a:pt x="77" y="39"/>
                  <a:pt x="63" y="48"/>
                </a:cubicBezTo>
                <a:cubicBezTo>
                  <a:pt x="49" y="57"/>
                  <a:pt x="25" y="73"/>
                  <a:pt x="15" y="94"/>
                </a:cubicBezTo>
                <a:cubicBezTo>
                  <a:pt x="5" y="115"/>
                  <a:pt x="3" y="156"/>
                  <a:pt x="0" y="172"/>
                </a:cubicBezTo>
              </a:path>
            </a:pathLst>
          </a:custGeom>
          <a:noFill/>
          <a:ln w="28575" cap="flat" cmpd="sng">
            <a:solidFill>
              <a:srgbClr val="5F5F5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30" name="Rectangle 141"/>
          <p:cNvSpPr>
            <a:spLocks noChangeArrowheads="1"/>
          </p:cNvSpPr>
          <p:nvPr/>
        </p:nvSpPr>
        <p:spPr bwMode="auto">
          <a:xfrm rot="5865208">
            <a:off x="6388100" y="3721100"/>
            <a:ext cx="141288" cy="58738"/>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31" name="Rectangle 142"/>
          <p:cNvSpPr>
            <a:spLocks noChangeArrowheads="1"/>
          </p:cNvSpPr>
          <p:nvPr/>
        </p:nvSpPr>
        <p:spPr bwMode="auto">
          <a:xfrm rot="6033235">
            <a:off x="6211888" y="4041775"/>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sp>
        <p:nvSpPr>
          <p:cNvPr id="145532" name="Rectangle 143"/>
          <p:cNvSpPr>
            <a:spLocks noGrp="1" noChangeArrowheads="1"/>
          </p:cNvSpPr>
          <p:nvPr>
            <p:ph type="title"/>
          </p:nvPr>
        </p:nvSpPr>
        <p:spPr>
          <a:xfrm>
            <a:off x="1209675" y="790575"/>
            <a:ext cx="3587750" cy="1063625"/>
          </a:xfrm>
        </p:spPr>
        <p:txBody>
          <a:bodyPr/>
          <a:lstStyle/>
          <a:p>
            <a:pPr>
              <a:lnSpc>
                <a:spcPct val="100000"/>
              </a:lnSpc>
            </a:pPr>
            <a:r>
              <a:rPr lang="de-DE" altLang="de-DE" sz="3300" b="0" smtClean="0">
                <a:latin typeface="Arial Narrow" pitchFamily="34" charset="0"/>
              </a:rPr>
              <a:t>Top-Erschliessung</a:t>
            </a:r>
            <a:br>
              <a:rPr lang="de-DE" altLang="de-DE" sz="3300" b="0" smtClean="0">
                <a:latin typeface="Arial Narrow" pitchFamily="34" charset="0"/>
              </a:rPr>
            </a:br>
            <a:r>
              <a:rPr lang="de-DE" altLang="de-DE" sz="3300" b="0" smtClean="0">
                <a:latin typeface="Arial Narrow" pitchFamily="34" charset="0"/>
              </a:rPr>
              <a:t>durch ÖV</a:t>
            </a:r>
            <a:r>
              <a:rPr lang="de-DE" altLang="de-DE" sz="800" b="0" smtClean="0">
                <a:latin typeface="Arial Narrow" pitchFamily="34" charset="0"/>
              </a:rPr>
              <a:t/>
            </a:r>
            <a:br>
              <a:rPr lang="de-DE" altLang="de-DE" sz="800" b="0" smtClean="0">
                <a:latin typeface="Arial Narrow" pitchFamily="34" charset="0"/>
              </a:rPr>
            </a:br>
            <a:endParaRPr lang="de-DE" altLang="de-DE" sz="2000" b="0" smtClean="0">
              <a:latin typeface="Arial Narrow" pitchFamily="34" charset="0"/>
            </a:endParaRPr>
          </a:p>
        </p:txBody>
      </p:sp>
      <p:sp>
        <p:nvSpPr>
          <p:cNvPr id="145534" name="Text Box 144"/>
          <p:cNvSpPr txBox="1">
            <a:spLocks noChangeArrowheads="1"/>
          </p:cNvSpPr>
          <p:nvPr/>
        </p:nvSpPr>
        <p:spPr bwMode="auto">
          <a:xfrm>
            <a:off x="6424613" y="3059113"/>
            <a:ext cx="546100"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Zug</a:t>
            </a:r>
          </a:p>
        </p:txBody>
      </p:sp>
      <p:sp>
        <p:nvSpPr>
          <p:cNvPr id="145535" name="Textfeld 439"/>
          <p:cNvSpPr txBox="1">
            <a:spLocks noChangeArrowheads="1"/>
          </p:cNvSpPr>
          <p:nvPr/>
        </p:nvSpPr>
        <p:spPr bwMode="auto">
          <a:xfrm>
            <a:off x="5176838" y="258763"/>
            <a:ext cx="3967162" cy="584200"/>
          </a:xfrm>
          <a:prstGeom prst="rect">
            <a:avLst/>
          </a:prstGeom>
          <a:solidFill>
            <a:schemeClr va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buFontTx/>
              <a:buNone/>
            </a:pPr>
            <a:r>
              <a:rPr lang="de-CH" altLang="de-DE" sz="1600">
                <a:solidFill>
                  <a:srgbClr val="FFFFFF"/>
                </a:solidFill>
                <a:latin typeface="Arial Narrow" pitchFamily="34" charset="0"/>
                <a:cs typeface="Arial" pitchFamily="34" charset="0"/>
              </a:rPr>
              <a:t>20 min nach Zürich (Halbstundentakt)</a:t>
            </a:r>
          </a:p>
          <a:p>
            <a:pPr>
              <a:lnSpc>
                <a:spcPct val="100000"/>
              </a:lnSpc>
              <a:buFontTx/>
              <a:buNone/>
            </a:pPr>
            <a:r>
              <a:rPr lang="de-CH" altLang="de-DE" sz="1600">
                <a:solidFill>
                  <a:srgbClr val="FFFFFF"/>
                </a:solidFill>
                <a:latin typeface="Arial Narrow" pitchFamily="34" charset="0"/>
                <a:cs typeface="Arial" pitchFamily="34" charset="0"/>
              </a:rPr>
              <a:t>41-53 min nach Zürich Flughafen (Halbstundentakt)</a:t>
            </a:r>
          </a:p>
        </p:txBody>
      </p:sp>
      <p:sp>
        <p:nvSpPr>
          <p:cNvPr id="145536" name="Textfeld 439"/>
          <p:cNvSpPr txBox="1">
            <a:spLocks noChangeArrowheads="1"/>
          </p:cNvSpPr>
          <p:nvPr/>
        </p:nvSpPr>
        <p:spPr bwMode="auto">
          <a:xfrm>
            <a:off x="0" y="4319588"/>
            <a:ext cx="3176588" cy="461962"/>
          </a:xfrm>
          <a:prstGeom prst="rect">
            <a:avLst/>
          </a:prstGeom>
          <a:solidFill>
            <a:schemeClr va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a:lnSpc>
                <a:spcPct val="100000"/>
              </a:lnSpc>
              <a:buFontTx/>
              <a:buNone/>
            </a:pPr>
            <a:r>
              <a:rPr lang="de-CH" altLang="de-DE" sz="1600">
                <a:solidFill>
                  <a:srgbClr val="FFFFFF"/>
                </a:solidFill>
                <a:latin typeface="Arial Narrow" pitchFamily="34" charset="0"/>
                <a:cs typeface="Arial" pitchFamily="34" charset="0"/>
              </a:rPr>
              <a:t>20 min nach Luzern (Halbstundentakt)</a:t>
            </a:r>
          </a:p>
        </p:txBody>
      </p:sp>
      <p:sp>
        <p:nvSpPr>
          <p:cNvPr id="145537" name="Freihandform 5"/>
          <p:cNvSpPr>
            <a:spLocks/>
          </p:cNvSpPr>
          <p:nvPr/>
        </p:nvSpPr>
        <p:spPr bwMode="auto">
          <a:xfrm>
            <a:off x="6073775" y="1581150"/>
            <a:ext cx="331788" cy="1457325"/>
          </a:xfrm>
          <a:custGeom>
            <a:avLst/>
            <a:gdLst>
              <a:gd name="T0" fmla="*/ 460541 w 330989"/>
              <a:gd name="T1" fmla="*/ 0 h 1456106"/>
              <a:gd name="T2" fmla="*/ 219338 w 330989"/>
              <a:gd name="T3" fmla="*/ 121501 h 1456106"/>
              <a:gd name="T4" fmla="*/ 134925 w 330989"/>
              <a:gd name="T5" fmla="*/ 252725 h 1456106"/>
              <a:gd name="T6" fmla="*/ 92717 w 330989"/>
              <a:gd name="T7" fmla="*/ 427688 h 1456106"/>
              <a:gd name="T8" fmla="*/ 44479 w 330989"/>
              <a:gd name="T9" fmla="*/ 1117816 h 1456106"/>
              <a:gd name="T10" fmla="*/ 2257 w 330989"/>
              <a:gd name="T11" fmla="*/ 1632983 h 1456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0989" h="1456106">
                <a:moveTo>
                  <a:pt x="330989" y="0"/>
                </a:moveTo>
                <a:cubicBezTo>
                  <a:pt x="263817" y="35391"/>
                  <a:pt x="196646" y="70783"/>
                  <a:pt x="157643" y="108341"/>
                </a:cubicBezTo>
                <a:cubicBezTo>
                  <a:pt x="118640" y="145899"/>
                  <a:pt x="112140" y="179847"/>
                  <a:pt x="96972" y="225350"/>
                </a:cubicBezTo>
                <a:cubicBezTo>
                  <a:pt x="81804" y="270853"/>
                  <a:pt x="77470" y="252796"/>
                  <a:pt x="66636" y="381361"/>
                </a:cubicBezTo>
                <a:cubicBezTo>
                  <a:pt x="55802" y="509926"/>
                  <a:pt x="42801" y="817615"/>
                  <a:pt x="31967" y="996739"/>
                </a:cubicBezTo>
                <a:cubicBezTo>
                  <a:pt x="21133" y="1175863"/>
                  <a:pt x="-7036" y="1446716"/>
                  <a:pt x="1631" y="1456106"/>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538" name="Freihandform 17"/>
          <p:cNvSpPr>
            <a:spLocks/>
          </p:cNvSpPr>
          <p:nvPr/>
        </p:nvSpPr>
        <p:spPr bwMode="auto">
          <a:xfrm>
            <a:off x="4872038" y="1509713"/>
            <a:ext cx="1138237" cy="1385887"/>
          </a:xfrm>
          <a:custGeom>
            <a:avLst/>
            <a:gdLst>
              <a:gd name="T0" fmla="*/ 1021987 w 1139139"/>
              <a:gd name="T1" fmla="*/ 1567458 h 1384633"/>
              <a:gd name="T2" fmla="*/ 594311 w 1139139"/>
              <a:gd name="T3" fmla="*/ 1287831 h 1384633"/>
              <a:gd name="T4" fmla="*/ 399913 w 1139139"/>
              <a:gd name="T5" fmla="*/ 1106308 h 1384633"/>
              <a:gd name="T6" fmla="*/ 291050 w 1139139"/>
              <a:gd name="T7" fmla="*/ 964036 h 1384633"/>
              <a:gd name="T8" fmla="*/ 221066 w 1139139"/>
              <a:gd name="T9" fmla="*/ 836484 h 1384633"/>
              <a:gd name="T10" fmla="*/ 81099 w 1139139"/>
              <a:gd name="T11" fmla="*/ 551943 h 1384633"/>
              <a:gd name="T12" fmla="*/ 7234 w 1139139"/>
              <a:gd name="T13" fmla="*/ 237970 h 1384633"/>
              <a:gd name="T14" fmla="*/ 13344 w 1139139"/>
              <a:gd name="T15" fmla="*/ 0 h 13846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39139" h="1384633">
                <a:moveTo>
                  <a:pt x="1139139" y="1384633"/>
                </a:moveTo>
                <a:cubicBezTo>
                  <a:pt x="958570" y="1295071"/>
                  <a:pt x="778001" y="1205509"/>
                  <a:pt x="662437" y="1137615"/>
                </a:cubicBezTo>
                <a:cubicBezTo>
                  <a:pt x="546873" y="1069721"/>
                  <a:pt x="502092" y="1024940"/>
                  <a:pt x="445755" y="977270"/>
                </a:cubicBezTo>
                <a:cubicBezTo>
                  <a:pt x="389418" y="929600"/>
                  <a:pt x="357637" y="891319"/>
                  <a:pt x="324412" y="851594"/>
                </a:cubicBezTo>
                <a:cubicBezTo>
                  <a:pt x="291187" y="811869"/>
                  <a:pt x="285410" y="799590"/>
                  <a:pt x="246407" y="738919"/>
                </a:cubicBezTo>
                <a:cubicBezTo>
                  <a:pt x="207404" y="678248"/>
                  <a:pt x="130120" y="575685"/>
                  <a:pt x="90395" y="487567"/>
                </a:cubicBezTo>
                <a:cubicBezTo>
                  <a:pt x="50670" y="399449"/>
                  <a:pt x="20642" y="291475"/>
                  <a:pt x="8056" y="210214"/>
                </a:cubicBezTo>
                <a:cubicBezTo>
                  <a:pt x="-4530" y="128953"/>
                  <a:pt x="-2454" y="72227"/>
                  <a:pt x="14881" y="0"/>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539" name="Freihandform 21"/>
          <p:cNvSpPr>
            <a:spLocks/>
          </p:cNvSpPr>
          <p:nvPr/>
        </p:nvSpPr>
        <p:spPr bwMode="auto">
          <a:xfrm>
            <a:off x="6475413" y="1052513"/>
            <a:ext cx="465137" cy="488950"/>
          </a:xfrm>
          <a:custGeom>
            <a:avLst/>
            <a:gdLst>
              <a:gd name="T0" fmla="*/ 0 w 464024"/>
              <a:gd name="T1" fmla="*/ 2147483647 h 384137"/>
              <a:gd name="T2" fmla="*/ 378991 w 464024"/>
              <a:gd name="T3" fmla="*/ 2147483647 h 384137"/>
              <a:gd name="T4" fmla="*/ 644296 w 464024"/>
              <a:gd name="T5" fmla="*/ 2147483647 h 384137"/>
              <a:gd name="T6" fmla="*/ 0 60000 65536"/>
              <a:gd name="T7" fmla="*/ 0 60000 65536"/>
              <a:gd name="T8" fmla="*/ 0 60000 65536"/>
            </a:gdLst>
            <a:ahLst/>
            <a:cxnLst>
              <a:cxn ang="T6">
                <a:pos x="T0" y="T1"/>
              </a:cxn>
              <a:cxn ang="T7">
                <a:pos x="T2" y="T3"/>
              </a:cxn>
              <a:cxn ang="T8">
                <a:pos x="T4" y="T5"/>
              </a:cxn>
            </a:cxnLst>
            <a:rect l="0" t="0" r="r" b="b"/>
            <a:pathLst>
              <a:path w="464024" h="384137">
                <a:moveTo>
                  <a:pt x="0" y="384137"/>
                </a:moveTo>
                <a:cubicBezTo>
                  <a:pt x="97809" y="334095"/>
                  <a:pt x="195618" y="284053"/>
                  <a:pt x="272955" y="220364"/>
                </a:cubicBezTo>
                <a:cubicBezTo>
                  <a:pt x="350292" y="156674"/>
                  <a:pt x="461749" y="-20746"/>
                  <a:pt x="464024" y="2000"/>
                </a:cubicBezTo>
              </a:path>
            </a:pathLst>
          </a:custGeom>
          <a:noFill/>
          <a:ln w="38100">
            <a:solidFill>
              <a:srgbClr val="5F5F5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40" name="Freihandform 22"/>
          <p:cNvSpPr>
            <a:spLocks/>
          </p:cNvSpPr>
          <p:nvPr/>
        </p:nvSpPr>
        <p:spPr bwMode="auto">
          <a:xfrm>
            <a:off x="6529388" y="1052513"/>
            <a:ext cx="514350" cy="557212"/>
          </a:xfrm>
          <a:custGeom>
            <a:avLst/>
            <a:gdLst>
              <a:gd name="T0" fmla="*/ 0 w 457200"/>
              <a:gd name="T1" fmla="*/ 2147483647 h 395785"/>
              <a:gd name="T2" fmla="*/ 2147483647 w 457200"/>
              <a:gd name="T3" fmla="*/ 2147483647 h 395785"/>
              <a:gd name="T4" fmla="*/ 2147483647 w 457200"/>
              <a:gd name="T5" fmla="*/ 0 h 395785"/>
              <a:gd name="T6" fmla="*/ 0 60000 65536"/>
              <a:gd name="T7" fmla="*/ 0 60000 65536"/>
              <a:gd name="T8" fmla="*/ 0 60000 65536"/>
            </a:gdLst>
            <a:ahLst/>
            <a:cxnLst>
              <a:cxn ang="T6">
                <a:pos x="T0" y="T1"/>
              </a:cxn>
              <a:cxn ang="T7">
                <a:pos x="T2" y="T3"/>
              </a:cxn>
              <a:cxn ang="T8">
                <a:pos x="T4" y="T5"/>
              </a:cxn>
            </a:cxnLst>
            <a:rect l="0" t="0" r="r" b="b"/>
            <a:pathLst>
              <a:path w="457200" h="395785">
                <a:moveTo>
                  <a:pt x="0" y="395785"/>
                </a:moveTo>
                <a:cubicBezTo>
                  <a:pt x="112025" y="340057"/>
                  <a:pt x="224051" y="284329"/>
                  <a:pt x="300251" y="218365"/>
                </a:cubicBezTo>
                <a:cubicBezTo>
                  <a:pt x="376451" y="152401"/>
                  <a:pt x="428767" y="37531"/>
                  <a:pt x="457200" y="0"/>
                </a:cubicBezTo>
              </a:path>
            </a:pathLst>
          </a:custGeom>
          <a:noFill/>
          <a:ln w="38100">
            <a:solidFill>
              <a:srgbClr val="5F5F5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45541" name="Gruppieren 6"/>
          <p:cNvGrpSpPr>
            <a:grpSpLocks/>
          </p:cNvGrpSpPr>
          <p:nvPr/>
        </p:nvGrpSpPr>
        <p:grpSpPr bwMode="auto">
          <a:xfrm rot="3328909">
            <a:off x="6338094" y="1627982"/>
            <a:ext cx="403225" cy="141287"/>
            <a:chOff x="7015162" y="824608"/>
            <a:chExt cx="404084" cy="141289"/>
          </a:xfrm>
        </p:grpSpPr>
        <p:sp>
          <p:nvSpPr>
            <p:cNvPr id="145560" name="Rectangle 144"/>
            <p:cNvSpPr>
              <a:spLocks noChangeArrowheads="1"/>
            </p:cNvSpPr>
            <p:nvPr/>
          </p:nvSpPr>
          <p:spPr bwMode="auto">
            <a:xfrm rot="5400000">
              <a:off x="6973887" y="865883"/>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61" name="Rectangle 144"/>
            <p:cNvSpPr>
              <a:spLocks noChangeArrowheads="1"/>
            </p:cNvSpPr>
            <p:nvPr/>
          </p:nvSpPr>
          <p:spPr bwMode="auto">
            <a:xfrm rot="5400000">
              <a:off x="7041742" y="865883"/>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62" name="Rectangle 144"/>
            <p:cNvSpPr>
              <a:spLocks noChangeArrowheads="1"/>
            </p:cNvSpPr>
            <p:nvPr/>
          </p:nvSpPr>
          <p:spPr bwMode="auto">
            <a:xfrm rot="5400000">
              <a:off x="7111205" y="865884"/>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63" name="Rectangle 144"/>
            <p:cNvSpPr>
              <a:spLocks noChangeArrowheads="1"/>
            </p:cNvSpPr>
            <p:nvPr/>
          </p:nvSpPr>
          <p:spPr bwMode="auto">
            <a:xfrm rot="5400000">
              <a:off x="7178921" y="865883"/>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64" name="Rectangle 144"/>
            <p:cNvSpPr>
              <a:spLocks noChangeArrowheads="1"/>
            </p:cNvSpPr>
            <p:nvPr/>
          </p:nvSpPr>
          <p:spPr bwMode="auto">
            <a:xfrm rot="5400000">
              <a:off x="7251699" y="865883"/>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65" name="Rectangle 144"/>
            <p:cNvSpPr>
              <a:spLocks noChangeArrowheads="1"/>
            </p:cNvSpPr>
            <p:nvPr/>
          </p:nvSpPr>
          <p:spPr bwMode="auto">
            <a:xfrm rot="5400000">
              <a:off x="7319234" y="865883"/>
              <a:ext cx="141288" cy="58737"/>
            </a:xfrm>
            <a:prstGeom prst="rect">
              <a:avLst/>
            </a:prstGeom>
            <a:solidFill>
              <a:srgbClr val="80808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grpSp>
      <p:sp>
        <p:nvSpPr>
          <p:cNvPr id="145542" name="Text Box 137"/>
          <p:cNvSpPr txBox="1">
            <a:spLocks noChangeArrowheads="1"/>
          </p:cNvSpPr>
          <p:nvPr/>
        </p:nvSpPr>
        <p:spPr bwMode="auto">
          <a:xfrm>
            <a:off x="6778625" y="836613"/>
            <a:ext cx="573088"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a:lnSpc>
                <a:spcPct val="100000"/>
              </a:lnSpc>
              <a:spcBef>
                <a:spcPct val="50000"/>
              </a:spcBef>
              <a:buFontTx/>
              <a:buNone/>
            </a:pPr>
            <a:r>
              <a:rPr lang="de-DE" altLang="de-DE" sz="1000" b="1">
                <a:solidFill>
                  <a:srgbClr val="000000"/>
                </a:solidFill>
                <a:latin typeface="Arial Narrow" pitchFamily="34" charset="0"/>
                <a:cs typeface="Arial" pitchFamily="34" charset="0"/>
              </a:rPr>
              <a:t>Zürich</a:t>
            </a:r>
          </a:p>
        </p:txBody>
      </p:sp>
      <p:sp>
        <p:nvSpPr>
          <p:cNvPr id="145543" name="Freihandform 200"/>
          <p:cNvSpPr>
            <a:spLocks/>
          </p:cNvSpPr>
          <p:nvPr/>
        </p:nvSpPr>
        <p:spPr bwMode="auto">
          <a:xfrm>
            <a:off x="4864100" y="901700"/>
            <a:ext cx="87313" cy="661988"/>
          </a:xfrm>
          <a:custGeom>
            <a:avLst/>
            <a:gdLst>
              <a:gd name="T0" fmla="*/ 2147483647 w 39471"/>
              <a:gd name="T1" fmla="*/ 2147483647 h 11548"/>
              <a:gd name="T2" fmla="*/ 2147483647 w 39471"/>
              <a:gd name="T3" fmla="*/ 0 h 11548"/>
              <a:gd name="T4" fmla="*/ 0 60000 65536"/>
              <a:gd name="T5" fmla="*/ 0 60000 65536"/>
            </a:gdLst>
            <a:ahLst/>
            <a:cxnLst>
              <a:cxn ang="T4">
                <a:pos x="T0" y="T1"/>
              </a:cxn>
              <a:cxn ang="T5">
                <a:pos x="T2" y="T3"/>
              </a:cxn>
            </a:cxnLst>
            <a:rect l="0" t="0" r="r" b="b"/>
            <a:pathLst>
              <a:path w="39471" h="11548">
                <a:moveTo>
                  <a:pt x="168" y="11548"/>
                </a:moveTo>
                <a:cubicBezTo>
                  <a:pt x="-2453" y="6717"/>
                  <a:pt x="26370" y="337"/>
                  <a:pt x="39471" y="0"/>
                </a:cubicBezTo>
              </a:path>
            </a:pathLst>
          </a:custGeom>
          <a:noFill/>
          <a:ln w="38100">
            <a:solidFill>
              <a:srgbClr val="5F5F5F"/>
            </a:solidFill>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44" name="Freihandform 30"/>
          <p:cNvSpPr>
            <a:spLocks/>
          </p:cNvSpPr>
          <p:nvPr/>
        </p:nvSpPr>
        <p:spPr bwMode="auto">
          <a:xfrm>
            <a:off x="4791075" y="1012825"/>
            <a:ext cx="39688" cy="515938"/>
          </a:xfrm>
          <a:custGeom>
            <a:avLst/>
            <a:gdLst>
              <a:gd name="T0" fmla="*/ 0 w 40943"/>
              <a:gd name="T1" fmla="*/ 606157 h 515327"/>
              <a:gd name="T2" fmla="*/ 191 w 40943"/>
              <a:gd name="T3" fmla="*/ 220878 h 515327"/>
              <a:gd name="T4" fmla="*/ 575 w 40943"/>
              <a:gd name="T5" fmla="*/ 36268 h 515327"/>
              <a:gd name="T6" fmla="*/ 0 60000 65536"/>
              <a:gd name="T7" fmla="*/ 0 60000 65536"/>
              <a:gd name="T8" fmla="*/ 0 60000 65536"/>
            </a:gdLst>
            <a:ahLst/>
            <a:cxnLst>
              <a:cxn ang="T6">
                <a:pos x="T0" y="T1"/>
              </a:cxn>
              <a:cxn ang="T7">
                <a:pos x="T2" y="T3"/>
              </a:cxn>
              <a:cxn ang="T8">
                <a:pos x="T4" y="T5"/>
              </a:cxn>
            </a:cxnLst>
            <a:rect l="0" t="0" r="r" b="b"/>
            <a:pathLst>
              <a:path w="40943" h="515327">
                <a:moveTo>
                  <a:pt x="0" y="515327"/>
                </a:moveTo>
                <a:cubicBezTo>
                  <a:pt x="3412" y="391928"/>
                  <a:pt x="6824" y="268530"/>
                  <a:pt x="13648" y="187781"/>
                </a:cubicBezTo>
                <a:cubicBezTo>
                  <a:pt x="20472" y="107032"/>
                  <a:pt x="-6824" y="-71526"/>
                  <a:pt x="40943" y="30832"/>
                </a:cubicBezTo>
              </a:path>
            </a:pathLst>
          </a:custGeom>
          <a:noFill/>
          <a:ln w="38100">
            <a:solidFill>
              <a:srgbClr val="5F5F5F"/>
            </a:solidFill>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45" name="Text Box 137"/>
          <p:cNvSpPr txBox="1">
            <a:spLocks noChangeArrowheads="1"/>
          </p:cNvSpPr>
          <p:nvPr/>
        </p:nvSpPr>
        <p:spPr bwMode="auto">
          <a:xfrm>
            <a:off x="4572000" y="657225"/>
            <a:ext cx="573088"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a:lnSpc>
                <a:spcPct val="100000"/>
              </a:lnSpc>
              <a:spcBef>
                <a:spcPct val="50000"/>
              </a:spcBef>
              <a:buFontTx/>
              <a:buNone/>
            </a:pPr>
            <a:r>
              <a:rPr lang="de-DE" altLang="de-DE" sz="1000" b="1">
                <a:solidFill>
                  <a:srgbClr val="000000"/>
                </a:solidFill>
                <a:latin typeface="Arial Narrow" pitchFamily="34" charset="0"/>
                <a:cs typeface="Arial" pitchFamily="34" charset="0"/>
              </a:rPr>
              <a:t>Zürich</a:t>
            </a:r>
          </a:p>
        </p:txBody>
      </p:sp>
      <p:sp>
        <p:nvSpPr>
          <p:cNvPr id="145546" name="Text Box 68"/>
          <p:cNvSpPr txBox="1">
            <a:spLocks noChangeArrowheads="1"/>
          </p:cNvSpPr>
          <p:nvPr/>
        </p:nvSpPr>
        <p:spPr bwMode="auto">
          <a:xfrm>
            <a:off x="4854575" y="1447800"/>
            <a:ext cx="936625"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Steinhausen</a:t>
            </a:r>
          </a:p>
        </p:txBody>
      </p:sp>
      <p:sp>
        <p:nvSpPr>
          <p:cNvPr id="145547" name="Freihandform 14"/>
          <p:cNvSpPr>
            <a:spLocks/>
          </p:cNvSpPr>
          <p:nvPr/>
        </p:nvSpPr>
        <p:spPr bwMode="auto">
          <a:xfrm>
            <a:off x="4808538" y="1503363"/>
            <a:ext cx="1423987" cy="1555750"/>
          </a:xfrm>
          <a:custGeom>
            <a:avLst/>
            <a:gdLst>
              <a:gd name="T0" fmla="*/ 496933501 w 1364413"/>
              <a:gd name="T1" fmla="*/ 2147483647 h 1462472"/>
              <a:gd name="T2" fmla="*/ 154428927 w 1364413"/>
              <a:gd name="T3" fmla="*/ 2147483647 h 1462472"/>
              <a:gd name="T4" fmla="*/ 15533952 w 1364413"/>
              <a:gd name="T5" fmla="*/ 1814188644 h 1462472"/>
              <a:gd name="T6" fmla="*/ 8471663 w 1364413"/>
              <a:gd name="T7" fmla="*/ 0 h 14624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4413" h="1462472">
                <a:moveTo>
                  <a:pt x="1364413" y="1462472"/>
                </a:moveTo>
                <a:cubicBezTo>
                  <a:pt x="1004359" y="1311877"/>
                  <a:pt x="644305" y="1161283"/>
                  <a:pt x="424011" y="977103"/>
                </a:cubicBezTo>
                <a:cubicBezTo>
                  <a:pt x="203717" y="792923"/>
                  <a:pt x="109442" y="520242"/>
                  <a:pt x="42650" y="357391"/>
                </a:cubicBezTo>
                <a:cubicBezTo>
                  <a:pt x="-24142" y="194541"/>
                  <a:pt x="2314" y="76561"/>
                  <a:pt x="23260" y="0"/>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548" name="Freihandform 2"/>
          <p:cNvSpPr>
            <a:spLocks/>
          </p:cNvSpPr>
          <p:nvPr/>
        </p:nvSpPr>
        <p:spPr bwMode="auto">
          <a:xfrm>
            <a:off x="6110288" y="1643063"/>
            <a:ext cx="330200" cy="1381125"/>
          </a:xfrm>
          <a:custGeom>
            <a:avLst/>
            <a:gdLst>
              <a:gd name="T0" fmla="*/ 467281 w 329358"/>
              <a:gd name="T1" fmla="*/ 0 h 1382434"/>
              <a:gd name="T2" fmla="*/ 159856 w 329358"/>
              <a:gd name="T3" fmla="*/ 156056 h 1382434"/>
              <a:gd name="T4" fmla="*/ 73781 w 329358"/>
              <a:gd name="T5" fmla="*/ 586152 h 1382434"/>
              <a:gd name="T6" fmla="*/ 61484 w 329358"/>
              <a:gd name="T7" fmla="*/ 951546 h 1382434"/>
              <a:gd name="T8" fmla="*/ 0 w 329358"/>
              <a:gd name="T9" fmla="*/ 1214170 h 1382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358" h="1382434">
                <a:moveTo>
                  <a:pt x="329358" y="0"/>
                </a:moveTo>
                <a:cubicBezTo>
                  <a:pt x="244129" y="33225"/>
                  <a:pt x="158901" y="66450"/>
                  <a:pt x="112675" y="177680"/>
                </a:cubicBezTo>
                <a:cubicBezTo>
                  <a:pt x="66449" y="288910"/>
                  <a:pt x="63560" y="516427"/>
                  <a:pt x="52004" y="667382"/>
                </a:cubicBezTo>
                <a:cubicBezTo>
                  <a:pt x="40448" y="818337"/>
                  <a:pt x="52004" y="964237"/>
                  <a:pt x="43337" y="1083412"/>
                </a:cubicBezTo>
                <a:cubicBezTo>
                  <a:pt x="34670" y="1202587"/>
                  <a:pt x="0" y="1325374"/>
                  <a:pt x="0" y="1382434"/>
                </a:cubicBezTo>
              </a:path>
            </a:pathLst>
          </a:custGeom>
          <a:noFill/>
          <a:ln w="38100">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45549" name="Oval 141"/>
          <p:cNvSpPr>
            <a:spLocks noChangeArrowheads="1"/>
          </p:cNvSpPr>
          <p:nvPr/>
        </p:nvSpPr>
        <p:spPr bwMode="auto">
          <a:xfrm rot="-7300873">
            <a:off x="5961063" y="2919412"/>
            <a:ext cx="177800" cy="92075"/>
          </a:xfrm>
          <a:prstGeom prst="ellipse">
            <a:avLst/>
          </a:prstGeom>
          <a:solidFill>
            <a:srgbClr val="808080"/>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50" name="Oval 137"/>
          <p:cNvSpPr>
            <a:spLocks noChangeArrowheads="1"/>
          </p:cNvSpPr>
          <p:nvPr/>
        </p:nvSpPr>
        <p:spPr bwMode="auto">
          <a:xfrm>
            <a:off x="6030913" y="2982913"/>
            <a:ext cx="295275" cy="304800"/>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endParaRPr>
          </a:p>
        </p:txBody>
      </p:sp>
      <p:grpSp>
        <p:nvGrpSpPr>
          <p:cNvPr id="145551" name="Gruppieren 15"/>
          <p:cNvGrpSpPr>
            <a:grpSpLocks/>
          </p:cNvGrpSpPr>
          <p:nvPr/>
        </p:nvGrpSpPr>
        <p:grpSpPr bwMode="auto">
          <a:xfrm rot="-1041191">
            <a:off x="4833938" y="1878013"/>
            <a:ext cx="130175" cy="141287"/>
            <a:chOff x="5243513" y="980728"/>
            <a:chExt cx="129380" cy="141287"/>
          </a:xfrm>
        </p:grpSpPr>
        <p:sp>
          <p:nvSpPr>
            <p:cNvPr id="145558" name="Rectangle 73"/>
            <p:cNvSpPr>
              <a:spLocks noChangeArrowheads="1"/>
            </p:cNvSpPr>
            <p:nvPr/>
          </p:nvSpPr>
          <p:spPr bwMode="auto">
            <a:xfrm rot="5400000">
              <a:off x="5202238" y="1022003"/>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59" name="Rectangle 73"/>
            <p:cNvSpPr>
              <a:spLocks noChangeArrowheads="1"/>
            </p:cNvSpPr>
            <p:nvPr/>
          </p:nvSpPr>
          <p:spPr bwMode="auto">
            <a:xfrm rot="5400000">
              <a:off x="5272881" y="1022003"/>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grpSp>
      <p:grpSp>
        <p:nvGrpSpPr>
          <p:cNvPr id="145552" name="Gruppieren 181"/>
          <p:cNvGrpSpPr>
            <a:grpSpLocks/>
          </p:cNvGrpSpPr>
          <p:nvPr/>
        </p:nvGrpSpPr>
        <p:grpSpPr bwMode="auto">
          <a:xfrm>
            <a:off x="4767263" y="1500188"/>
            <a:ext cx="128587" cy="141287"/>
            <a:chOff x="5243513" y="980728"/>
            <a:chExt cx="129380" cy="141287"/>
          </a:xfrm>
        </p:grpSpPr>
        <p:sp>
          <p:nvSpPr>
            <p:cNvPr id="145556" name="Rectangle 73"/>
            <p:cNvSpPr>
              <a:spLocks noChangeArrowheads="1"/>
            </p:cNvSpPr>
            <p:nvPr/>
          </p:nvSpPr>
          <p:spPr bwMode="auto">
            <a:xfrm rot="5400000">
              <a:off x="5202238" y="1022003"/>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sp>
          <p:nvSpPr>
            <p:cNvPr id="145557" name="Rectangle 73"/>
            <p:cNvSpPr>
              <a:spLocks noChangeArrowheads="1"/>
            </p:cNvSpPr>
            <p:nvPr/>
          </p:nvSpPr>
          <p:spPr bwMode="auto">
            <a:xfrm rot="5400000">
              <a:off x="5272881" y="1022003"/>
              <a:ext cx="141287" cy="58737"/>
            </a:xfrm>
            <a:prstGeom prst="rect">
              <a:avLst/>
            </a:prstGeom>
            <a:solidFill>
              <a:srgbClr val="808080"/>
            </a:solidFill>
            <a:ln w="63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DE" altLang="de-DE" sz="2600">
                <a:latin typeface="Arial Narrow" pitchFamily="34" charset="0"/>
                <a:cs typeface="Arial" pitchFamily="34" charset="0"/>
              </a:endParaRPr>
            </a:p>
          </p:txBody>
        </p:sp>
      </p:grpSp>
      <p:sp>
        <p:nvSpPr>
          <p:cNvPr id="145553" name="Text Box 68"/>
          <p:cNvSpPr txBox="1">
            <a:spLocks noChangeArrowheads="1"/>
          </p:cNvSpPr>
          <p:nvPr/>
        </p:nvSpPr>
        <p:spPr bwMode="auto">
          <a:xfrm>
            <a:off x="4914900" y="1787525"/>
            <a:ext cx="936625" cy="244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nSpc>
                <a:spcPct val="100000"/>
              </a:lnSpc>
              <a:spcBef>
                <a:spcPct val="50000"/>
              </a:spcBef>
              <a:buFontTx/>
              <a:buNone/>
            </a:pPr>
            <a:r>
              <a:rPr lang="de-DE" altLang="de-DE" sz="1000" b="1">
                <a:solidFill>
                  <a:srgbClr val="000000"/>
                </a:solidFill>
                <a:latin typeface="Arial Narrow" pitchFamily="34" charset="0"/>
                <a:cs typeface="Arial" pitchFamily="34" charset="0"/>
              </a:rPr>
              <a:t>Rigiblick</a:t>
            </a:r>
          </a:p>
        </p:txBody>
      </p:sp>
      <p:sp>
        <p:nvSpPr>
          <p:cNvPr id="145554" name="Freeform 15"/>
          <p:cNvSpPr>
            <a:spLocks/>
          </p:cNvSpPr>
          <p:nvPr/>
        </p:nvSpPr>
        <p:spPr bwMode="auto">
          <a:xfrm>
            <a:off x="3009900" y="1571625"/>
            <a:ext cx="3143250" cy="3352800"/>
          </a:xfrm>
          <a:custGeom>
            <a:avLst/>
            <a:gdLst>
              <a:gd name="T0" fmla="*/ 2147483647 w 1980"/>
              <a:gd name="T1" fmla="*/ 0 h 2112"/>
              <a:gd name="T2" fmla="*/ 2147483647 w 1980"/>
              <a:gd name="T3" fmla="*/ 2147483647 h 2112"/>
              <a:gd name="T4" fmla="*/ 2147483647 w 1980"/>
              <a:gd name="T5" fmla="*/ 2147483647 h 2112"/>
              <a:gd name="T6" fmla="*/ 2147483647 w 1980"/>
              <a:gd name="T7" fmla="*/ 2147483647 h 2112"/>
              <a:gd name="T8" fmla="*/ 2147483647 w 1980"/>
              <a:gd name="T9" fmla="*/ 2147483647 h 2112"/>
              <a:gd name="T10" fmla="*/ 2147483647 w 1980"/>
              <a:gd name="T11" fmla="*/ 2147483647 h 2112"/>
              <a:gd name="T12" fmla="*/ 2147483647 w 1980"/>
              <a:gd name="T13" fmla="*/ 2147483647 h 2112"/>
              <a:gd name="T14" fmla="*/ 2147483647 w 1980"/>
              <a:gd name="T15" fmla="*/ 2147483647 h 2112"/>
              <a:gd name="T16" fmla="*/ 0 w 1980"/>
              <a:gd name="T17" fmla="*/ 2147483647 h 2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80" h="2112">
                <a:moveTo>
                  <a:pt x="1980" y="0"/>
                </a:moveTo>
                <a:cubicBezTo>
                  <a:pt x="1955" y="29"/>
                  <a:pt x="1858" y="59"/>
                  <a:pt x="1830" y="174"/>
                </a:cubicBezTo>
                <a:cubicBezTo>
                  <a:pt x="1802" y="289"/>
                  <a:pt x="1913" y="654"/>
                  <a:pt x="1812" y="690"/>
                </a:cubicBezTo>
                <a:cubicBezTo>
                  <a:pt x="1711" y="726"/>
                  <a:pt x="1434" y="426"/>
                  <a:pt x="1224" y="390"/>
                </a:cubicBezTo>
                <a:cubicBezTo>
                  <a:pt x="1014" y="354"/>
                  <a:pt x="728" y="399"/>
                  <a:pt x="552" y="474"/>
                </a:cubicBezTo>
                <a:cubicBezTo>
                  <a:pt x="376" y="549"/>
                  <a:pt x="242" y="712"/>
                  <a:pt x="168" y="840"/>
                </a:cubicBezTo>
                <a:cubicBezTo>
                  <a:pt x="94" y="968"/>
                  <a:pt x="105" y="1053"/>
                  <a:pt x="106" y="1241"/>
                </a:cubicBezTo>
                <a:cubicBezTo>
                  <a:pt x="107" y="1429"/>
                  <a:pt x="195" y="1822"/>
                  <a:pt x="177" y="1967"/>
                </a:cubicBezTo>
                <a:cubicBezTo>
                  <a:pt x="159" y="2112"/>
                  <a:pt x="37" y="2082"/>
                  <a:pt x="0" y="2112"/>
                </a:cubicBezTo>
              </a:path>
            </a:pathLst>
          </a:custGeom>
          <a:noFill/>
          <a:ln w="57150" cap="flat" cmpd="sng">
            <a:solidFill>
              <a:schemeClr val="hlink"/>
            </a:solidFill>
            <a:prstDash val="solid"/>
            <a:round/>
            <a:headEnd type="triangle" w="med" len="med"/>
            <a:tailEnd type="triangle" w="med" len="med"/>
          </a:ln>
          <a:effectLst/>
          <a:extLst>
            <a:ext uri="{909E8E84-426E-40DD-AFC4-6F175D3DCCD1}">
              <a14:hiddenFill xmlns:a14="http://schemas.microsoft.com/office/drawing/2010/main">
                <a:solidFill>
                  <a:srgbClr val="3333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555" name="Rechteck 1"/>
          <p:cNvSpPr>
            <a:spLocks noChangeArrowheads="1"/>
          </p:cNvSpPr>
          <p:nvPr/>
        </p:nvSpPr>
        <p:spPr bwMode="auto">
          <a:xfrm>
            <a:off x="1106488" y="1809750"/>
            <a:ext cx="309721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3000"/>
              </a:lnSpc>
              <a:buFontTx/>
              <a:buNone/>
            </a:pPr>
            <a:r>
              <a:rPr lang="de-DE" altLang="de-DE" sz="1600">
                <a:latin typeface="Arial Narrow" pitchFamily="34" charset="0"/>
              </a:rPr>
              <a:t>Zugang zum Stadtzentrum von allen Gemeinden in max.15 min</a:t>
            </a:r>
            <a:endParaRPr lang="de-CH" altLang="de-DE" sz="1600">
              <a:latin typeface="Arial Narrow" pitchFamily="34" charset="0"/>
            </a:endParaRPr>
          </a:p>
        </p:txBody>
      </p:sp>
      <p:sp>
        <p:nvSpPr>
          <p:cNvPr id="2" name="Foliennummernplatzhalter 1"/>
          <p:cNvSpPr>
            <a:spLocks noGrp="1"/>
          </p:cNvSpPr>
          <p:nvPr>
            <p:ph type="sldNum" sz="quarter" idx="11"/>
          </p:nvPr>
        </p:nvSpPr>
        <p:spPr/>
        <p:txBody>
          <a:bodyPr/>
          <a:lstStyle/>
          <a:p>
            <a:pPr>
              <a:defRPr/>
            </a:pPr>
            <a:r>
              <a:rPr lang="de-CH" dirty="0" smtClean="0"/>
              <a:t> </a:t>
            </a:r>
            <a:fld id="{6206B9B1-13FF-4A79-A617-4A07FC56B9BD}" type="slidenum">
              <a:rPr lang="de-CH" smtClean="0"/>
              <a:pPr>
                <a:defRPr/>
              </a:pPr>
              <a:t>28</a:t>
            </a:fld>
            <a:endParaRPr lang="de-CH" dirty="0"/>
          </a:p>
        </p:txBody>
      </p:sp>
    </p:spTree>
    <p:extLst>
      <p:ext uri="{BB962C8B-B14F-4D97-AF65-F5344CB8AC3E}">
        <p14:creationId xmlns:p14="http://schemas.microsoft.com/office/powerpoint/2010/main" val="28690040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166955" y="6253162"/>
            <a:ext cx="4275138" cy="449263"/>
          </a:xfrm>
          <a:prstGeom prst="rect">
            <a:avLst/>
          </a:prstGeom>
        </p:spPr>
        <p:txBody>
          <a:bodyPr/>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marL="0" indent="0" algn="r" eaLnBrk="1" hangingPunct="1">
              <a:lnSpc>
                <a:spcPts val="3000"/>
              </a:lnSpc>
              <a:spcAft>
                <a:spcPct val="25000"/>
              </a:spcAft>
              <a:defRPr/>
            </a:pPr>
            <a:r>
              <a:rPr lang="en-GB" altLang="de-DE" sz="1000" kern="0" dirty="0" err="1" smtClean="0">
                <a:solidFill>
                  <a:srgbClr val="000000"/>
                </a:solidFill>
                <a:latin typeface="Arial Narrow" pitchFamily="34" charset="0"/>
              </a:rPr>
              <a:t>Quelle</a:t>
            </a:r>
            <a:r>
              <a:rPr lang="en-GB" altLang="de-DE" sz="1000" kern="0" dirty="0" smtClean="0">
                <a:solidFill>
                  <a:srgbClr val="000000"/>
                </a:solidFill>
                <a:latin typeface="Arial Narrow" pitchFamily="34" charset="0"/>
              </a:rPr>
              <a:t>: </a:t>
            </a:r>
            <a:r>
              <a:rPr lang="en-GB" altLang="de-DE" sz="1000" kern="0" dirty="0" err="1" smtClean="0">
                <a:solidFill>
                  <a:srgbClr val="000000"/>
                </a:solidFill>
                <a:latin typeface="Arial Narrow" pitchFamily="34" charset="0"/>
              </a:rPr>
              <a:t>Bundesamt</a:t>
            </a:r>
            <a:r>
              <a:rPr lang="en-GB" altLang="de-DE" sz="1000" kern="0" dirty="0" smtClean="0">
                <a:solidFill>
                  <a:srgbClr val="000000"/>
                </a:solidFill>
                <a:latin typeface="Arial Narrow" pitchFamily="34" charset="0"/>
              </a:rPr>
              <a:t> für </a:t>
            </a:r>
            <a:r>
              <a:rPr lang="en-GB" altLang="de-DE" sz="1000" kern="0" dirty="0" err="1" smtClean="0">
                <a:solidFill>
                  <a:srgbClr val="000000"/>
                </a:solidFill>
                <a:latin typeface="Arial Narrow" pitchFamily="34" charset="0"/>
              </a:rPr>
              <a:t>Statistik</a:t>
            </a:r>
            <a:r>
              <a:rPr lang="en-GB" altLang="de-DE" sz="1000" kern="0" dirty="0" smtClean="0">
                <a:solidFill>
                  <a:srgbClr val="000000"/>
                </a:solidFill>
                <a:latin typeface="Arial Narrow" pitchFamily="34" charset="0"/>
              </a:rPr>
              <a:t> 2017</a:t>
            </a:r>
          </a:p>
        </p:txBody>
      </p:sp>
      <p:sp>
        <p:nvSpPr>
          <p:cNvPr id="7"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rgbClr val="000000"/>
                </a:solidFill>
                <a:latin typeface="Arial Narrow" pitchFamily="34" charset="0"/>
              </a:rPr>
              <a:t>Kriminalstatistik 2016</a:t>
            </a:r>
          </a:p>
        </p:txBody>
      </p:sp>
      <p:graphicFrame>
        <p:nvGraphicFramePr>
          <p:cNvPr id="3" name="Diagramm 2"/>
          <p:cNvGraphicFramePr/>
          <p:nvPr>
            <p:extLst>
              <p:ext uri="{D42A27DB-BD31-4B8C-83A1-F6EECF244321}">
                <p14:modId xmlns:p14="http://schemas.microsoft.com/office/powerpoint/2010/main" val="1956719084"/>
              </p:ext>
            </p:extLst>
          </p:nvPr>
        </p:nvGraphicFramePr>
        <p:xfrm>
          <a:off x="1196625" y="1404965"/>
          <a:ext cx="7560839" cy="4815535"/>
        </p:xfrm>
        <a:graphic>
          <a:graphicData uri="http://schemas.openxmlformats.org/drawingml/2006/chart">
            <c:chart xmlns:c="http://schemas.openxmlformats.org/drawingml/2006/chart" xmlns:r="http://schemas.openxmlformats.org/officeDocument/2006/relationships" r:id="rId2"/>
          </a:graphicData>
        </a:graphic>
      </p:graphicFrame>
      <p:sp>
        <p:nvSpPr>
          <p:cNvPr id="2" name="Foliennummernplatzhalter 1"/>
          <p:cNvSpPr>
            <a:spLocks noGrp="1"/>
          </p:cNvSpPr>
          <p:nvPr>
            <p:ph type="sldNum" sz="quarter" idx="11"/>
          </p:nvPr>
        </p:nvSpPr>
        <p:spPr/>
        <p:txBody>
          <a:bodyPr/>
          <a:lstStyle/>
          <a:p>
            <a:pPr>
              <a:defRPr/>
            </a:pPr>
            <a:r>
              <a:rPr lang="de-CH" dirty="0" smtClean="0"/>
              <a:t> </a:t>
            </a:r>
            <a:fld id="{6206B9B1-13FF-4A79-A617-4A07FC56B9BD}" type="slidenum">
              <a:rPr lang="de-CH" smtClean="0"/>
              <a:pPr>
                <a:defRPr/>
              </a:pPr>
              <a:t>29</a:t>
            </a:fld>
            <a:endParaRPr lang="de-CH" dirty="0"/>
          </a:p>
        </p:txBody>
      </p:sp>
    </p:spTree>
    <p:extLst>
      <p:ext uri="{BB962C8B-B14F-4D97-AF65-F5344CB8AC3E}">
        <p14:creationId xmlns:p14="http://schemas.microsoft.com/office/powerpoint/2010/main" val="268821948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Page </a:t>
            </a:r>
            <a:fld id="{94EAE27B-DB29-4E64-9E7A-9B73FB18C761}" type="slidenum">
              <a:rPr lang="de-CH" altLang="de-DE" sz="900" smtClean="0">
                <a:latin typeface="Arial Narrow" pitchFamily="34" charset="0"/>
              </a:rPr>
              <a:pPr eaLnBrk="1" hangingPunct="1">
                <a:lnSpc>
                  <a:spcPts val="1200"/>
                </a:lnSpc>
                <a:buFontTx/>
                <a:buNone/>
              </a:pPr>
              <a:t>3</a:t>
            </a:fld>
            <a:endParaRPr lang="de-CH" altLang="de-DE" sz="900" smtClean="0">
              <a:latin typeface="Arial Narrow" pitchFamily="34" charset="0"/>
            </a:endParaRPr>
          </a:p>
        </p:txBody>
      </p:sp>
      <p:sp>
        <p:nvSpPr>
          <p:cNvPr id="6" name="Rectangle 3"/>
          <p:cNvSpPr txBox="1">
            <a:spLocks noChangeArrowheads="1"/>
          </p:cNvSpPr>
          <p:nvPr/>
        </p:nvSpPr>
        <p:spPr bwMode="auto">
          <a:xfrm>
            <a:off x="1260475" y="1358900"/>
            <a:ext cx="7794625"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marL="358775" indent="-358775" eaLnBrk="1" hangingPunct="1">
              <a:lnSpc>
                <a:spcPts val="3000"/>
              </a:lnSpc>
              <a:spcAft>
                <a:spcPct val="25000"/>
              </a:spcAft>
              <a:buFont typeface="Arial" pitchFamily="34" charset="0"/>
              <a:buChar char="•"/>
              <a:defRPr/>
            </a:pPr>
            <a:r>
              <a:rPr lang="de-CH" sz="2000" dirty="0" smtClean="0">
                <a:latin typeface="Arial Narrow" pitchFamily="34" charset="0"/>
              </a:rPr>
              <a:t>Im Herzen Europas und im Wirtschaftszentrum der Schweiz</a:t>
            </a:r>
            <a:endParaRPr lang="en-GB" sz="2000" kern="0" dirty="0" smtClean="0">
              <a:latin typeface="Arial Narrow" pitchFamily="34" charset="0"/>
            </a:endParaRPr>
          </a:p>
          <a:p>
            <a:pPr eaLnBrk="1" hangingPunct="1">
              <a:lnSpc>
                <a:spcPts val="3000"/>
              </a:lnSpc>
              <a:spcAft>
                <a:spcPct val="25000"/>
              </a:spcAft>
              <a:buFont typeface="Arial" pitchFamily="34" charset="0"/>
              <a:buChar char="•"/>
              <a:defRPr/>
            </a:pPr>
            <a:r>
              <a:rPr lang="en-GB" sz="2000" kern="0" dirty="0" smtClean="0">
                <a:latin typeface="Arial Narrow" pitchFamily="34" charset="0"/>
              </a:rPr>
              <a:t>125'500 </a:t>
            </a:r>
            <a:r>
              <a:rPr lang="en-GB" sz="2000" kern="0" dirty="0" err="1" smtClean="0">
                <a:latin typeface="Arial Narrow" pitchFamily="34" charset="0"/>
              </a:rPr>
              <a:t>Einwohner</a:t>
            </a:r>
            <a:r>
              <a:rPr lang="en-GB" sz="2000" kern="0" dirty="0" smtClean="0">
                <a:latin typeface="Arial Narrow" pitchFamily="34" charset="0"/>
              </a:rPr>
              <a:t> </a:t>
            </a:r>
            <a:r>
              <a:rPr lang="en-GB" sz="2000" kern="0" dirty="0" err="1" smtClean="0">
                <a:latin typeface="Arial Narrow" pitchFamily="34" charset="0"/>
              </a:rPr>
              <a:t>aus</a:t>
            </a:r>
            <a:r>
              <a:rPr lang="en-GB" sz="2000" kern="0" dirty="0" smtClean="0">
                <a:latin typeface="Arial Narrow" pitchFamily="34" charset="0"/>
              </a:rPr>
              <a:t> 131 </a:t>
            </a:r>
            <a:r>
              <a:rPr lang="en-GB" sz="2000" kern="0" dirty="0" err="1" smtClean="0">
                <a:latin typeface="Arial Narrow" pitchFamily="34" charset="0"/>
              </a:rPr>
              <a:t>verschiedenen</a:t>
            </a:r>
            <a:r>
              <a:rPr lang="en-GB" sz="2000" kern="0" dirty="0" smtClean="0">
                <a:latin typeface="Arial Narrow" pitchFamily="34" charset="0"/>
              </a:rPr>
              <a:t> </a:t>
            </a:r>
            <a:r>
              <a:rPr lang="en-GB" sz="2000" kern="0" dirty="0" err="1" smtClean="0">
                <a:latin typeface="Arial Narrow" pitchFamily="34" charset="0"/>
              </a:rPr>
              <a:t>Nationen</a:t>
            </a:r>
            <a:endParaRPr lang="en-GB" sz="2000" kern="0" dirty="0" smtClean="0">
              <a:latin typeface="Arial Narrow" pitchFamily="34" charset="0"/>
            </a:endParaRPr>
          </a:p>
          <a:p>
            <a:pPr eaLnBrk="1" hangingPunct="1">
              <a:lnSpc>
                <a:spcPts val="3000"/>
              </a:lnSpc>
              <a:spcAft>
                <a:spcPct val="25000"/>
              </a:spcAft>
              <a:buFont typeface="Arial" pitchFamily="34" charset="0"/>
              <a:buChar char="•"/>
              <a:defRPr/>
            </a:pPr>
            <a:r>
              <a:rPr lang="en-GB" sz="2000" kern="0" dirty="0" smtClean="0">
                <a:latin typeface="Arial Narrow" pitchFamily="34" charset="0"/>
              </a:rPr>
              <a:t>111'700 </a:t>
            </a:r>
            <a:r>
              <a:rPr lang="en-GB" sz="2000" kern="0" dirty="0" err="1" smtClean="0">
                <a:latin typeface="Arial Narrow" pitchFamily="34" charset="0"/>
              </a:rPr>
              <a:t>Arbeitsplätze</a:t>
            </a:r>
            <a:r>
              <a:rPr lang="en-GB" sz="2000" kern="0" dirty="0" smtClean="0">
                <a:latin typeface="Arial Narrow" pitchFamily="34" charset="0"/>
              </a:rPr>
              <a:t> (38'400 </a:t>
            </a:r>
            <a:r>
              <a:rPr lang="en-GB" sz="2000" kern="0" dirty="0" err="1" smtClean="0">
                <a:latin typeface="Arial Narrow" pitchFamily="34" charset="0"/>
              </a:rPr>
              <a:t>davon</a:t>
            </a:r>
            <a:r>
              <a:rPr lang="en-GB" sz="2000" kern="0" dirty="0" smtClean="0">
                <a:latin typeface="Arial Narrow" pitchFamily="34" charset="0"/>
              </a:rPr>
              <a:t> </a:t>
            </a:r>
            <a:r>
              <a:rPr lang="en-GB" sz="2000" kern="0" dirty="0" err="1" smtClean="0">
                <a:latin typeface="Arial Narrow" pitchFamily="34" charset="0"/>
              </a:rPr>
              <a:t>Zupendler</a:t>
            </a:r>
            <a:r>
              <a:rPr lang="en-GB" sz="2000" kern="0" dirty="0" smtClean="0">
                <a:latin typeface="Arial Narrow" pitchFamily="34" charset="0"/>
              </a:rPr>
              <a:t>)</a:t>
            </a:r>
          </a:p>
          <a:p>
            <a:pPr eaLnBrk="1" hangingPunct="1">
              <a:lnSpc>
                <a:spcPts val="3000"/>
              </a:lnSpc>
              <a:spcAft>
                <a:spcPct val="25000"/>
              </a:spcAft>
              <a:buFont typeface="Arial" pitchFamily="34" charset="0"/>
              <a:buChar char="•"/>
              <a:defRPr/>
            </a:pPr>
            <a:r>
              <a:rPr lang="en-GB" sz="2000" kern="0" dirty="0" smtClean="0">
                <a:latin typeface="Arial Narrow" pitchFamily="34" charset="0"/>
              </a:rPr>
              <a:t>33'000 Unternehmen</a:t>
            </a:r>
          </a:p>
          <a:p>
            <a:pPr eaLnBrk="1" hangingPunct="1">
              <a:lnSpc>
                <a:spcPts val="3000"/>
              </a:lnSpc>
              <a:spcAft>
                <a:spcPct val="25000"/>
              </a:spcAft>
              <a:buFont typeface="Arial" pitchFamily="34" charset="0"/>
              <a:buChar char="•"/>
              <a:defRPr/>
            </a:pPr>
            <a:r>
              <a:rPr lang="en-GB" sz="2000" kern="0" dirty="0" err="1" smtClean="0">
                <a:latin typeface="Arial Narrow" pitchFamily="34" charset="0"/>
              </a:rPr>
              <a:t>Herausragende</a:t>
            </a:r>
            <a:r>
              <a:rPr lang="en-GB" sz="2000" kern="0" dirty="0" smtClean="0">
                <a:latin typeface="Arial Narrow" pitchFamily="34" charset="0"/>
              </a:rPr>
              <a:t> </a:t>
            </a:r>
            <a:r>
              <a:rPr lang="en-GB" sz="2000" kern="0" dirty="0" err="1" smtClean="0">
                <a:latin typeface="Arial Narrow" pitchFamily="34" charset="0"/>
              </a:rPr>
              <a:t>wirtschaftliche</a:t>
            </a:r>
            <a:r>
              <a:rPr lang="en-GB" sz="2000" kern="0" dirty="0" smtClean="0">
                <a:latin typeface="Arial Narrow" pitchFamily="34" charset="0"/>
              </a:rPr>
              <a:t> </a:t>
            </a:r>
            <a:r>
              <a:rPr lang="en-GB" sz="2000" kern="0" dirty="0" err="1" smtClean="0">
                <a:latin typeface="Arial Narrow" pitchFamily="34" charset="0"/>
              </a:rPr>
              <a:t>Entwicklung</a:t>
            </a:r>
            <a:r>
              <a:rPr lang="en-GB" sz="2000" kern="0" dirty="0" smtClean="0">
                <a:latin typeface="Arial Narrow" pitchFamily="34" charset="0"/>
              </a:rPr>
              <a:t> </a:t>
            </a:r>
            <a:r>
              <a:rPr lang="en-GB" sz="2000" kern="0" dirty="0" err="1" smtClean="0">
                <a:latin typeface="Arial Narrow" pitchFamily="34" charset="0"/>
              </a:rPr>
              <a:t>über</a:t>
            </a:r>
            <a:r>
              <a:rPr lang="en-GB" sz="2000" kern="0" dirty="0" smtClean="0">
                <a:latin typeface="Arial Narrow" pitchFamily="34" charset="0"/>
              </a:rPr>
              <a:t> die </a:t>
            </a:r>
            <a:r>
              <a:rPr lang="en-GB" sz="2000" kern="0" dirty="0" err="1" smtClean="0">
                <a:latin typeface="Arial Narrow" pitchFamily="34" charset="0"/>
              </a:rPr>
              <a:t>letzten</a:t>
            </a:r>
            <a:r>
              <a:rPr lang="en-GB" sz="2000" kern="0" dirty="0" smtClean="0">
                <a:latin typeface="Arial Narrow" pitchFamily="34" charset="0"/>
              </a:rPr>
              <a:t> </a:t>
            </a:r>
            <a:r>
              <a:rPr lang="en-GB" sz="2000" kern="0" dirty="0" err="1" smtClean="0">
                <a:latin typeface="Arial Narrow" pitchFamily="34" charset="0"/>
              </a:rPr>
              <a:t>Jahrzehnte</a:t>
            </a:r>
            <a:r>
              <a:rPr lang="en-GB" sz="2000" kern="0" dirty="0" smtClean="0">
                <a:latin typeface="Arial Narrow" pitchFamily="34" charset="0"/>
              </a:rPr>
              <a:t>  </a:t>
            </a:r>
          </a:p>
          <a:p>
            <a:pPr marL="273050" indent="-273050" eaLnBrk="1" hangingPunct="1">
              <a:lnSpc>
                <a:spcPts val="3000"/>
              </a:lnSpc>
              <a:spcAft>
                <a:spcPct val="25000"/>
              </a:spcAft>
              <a:buFontTx/>
              <a:buChar char="-"/>
              <a:defRPr/>
            </a:pPr>
            <a:endParaRPr lang="en-GB" sz="2400" kern="0" dirty="0" smtClean="0">
              <a:latin typeface="Arial Narrow" pitchFamily="34" charset="0"/>
            </a:endParaRPr>
          </a:p>
        </p:txBody>
      </p:sp>
      <p:pic>
        <p:nvPicPr>
          <p:cNvPr id="118788" name="Picture 3" descr="C:\Users\HAFL\Downloads\AB100227-N-056.jpg"/>
          <p:cNvPicPr>
            <a:picLocks noChangeAspect="1" noChangeArrowheads="1"/>
          </p:cNvPicPr>
          <p:nvPr/>
        </p:nvPicPr>
        <p:blipFill>
          <a:blip r:embed="rId3">
            <a:extLst>
              <a:ext uri="{28A0092B-C50C-407E-A947-70E740481C1C}">
                <a14:useLocalDpi xmlns:a14="http://schemas.microsoft.com/office/drawing/2010/main" val="0"/>
              </a:ext>
            </a:extLst>
          </a:blip>
          <a:srcRect t="10844" b="49869"/>
          <a:stretch>
            <a:fillRect/>
          </a:stretch>
        </p:blipFill>
        <p:spPr bwMode="auto">
          <a:xfrm>
            <a:off x="-12700" y="4467225"/>
            <a:ext cx="91567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a:xfrm>
            <a:off x="-12700" y="765175"/>
            <a:ext cx="91567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smtClean="0">
                <a:solidFill>
                  <a:schemeClr val="tx1"/>
                </a:solidFill>
                <a:latin typeface="Arial Narrow" pitchFamily="34" charset="0"/>
              </a:rPr>
              <a:t>Zug: </a:t>
            </a:r>
            <a:r>
              <a:rPr lang="de-CH" altLang="de-DE" sz="3300" b="0" kern="0" dirty="0" err="1" smtClean="0">
                <a:solidFill>
                  <a:schemeClr val="tx1"/>
                </a:solidFill>
                <a:latin typeface="Arial Narrow" pitchFamily="34" charset="0"/>
              </a:rPr>
              <a:t>small</a:t>
            </a:r>
            <a:r>
              <a:rPr lang="de-CH" altLang="de-DE" sz="3300" b="0" kern="0" dirty="0" smtClean="0">
                <a:solidFill>
                  <a:schemeClr val="tx1"/>
                </a:solidFill>
                <a:latin typeface="Arial Narrow" pitchFamily="34" charset="0"/>
              </a:rPr>
              <a:t> </a:t>
            </a:r>
            <a:r>
              <a:rPr lang="de-CH" altLang="de-DE" sz="3300" b="0" kern="0" dirty="0" err="1" smtClean="0">
                <a:solidFill>
                  <a:schemeClr val="tx1"/>
                </a:solidFill>
                <a:latin typeface="Arial Narrow" pitchFamily="34" charset="0"/>
              </a:rPr>
              <a:t>world</a:t>
            </a:r>
            <a:r>
              <a:rPr lang="de-CH" altLang="de-DE" sz="3300" b="0" kern="0" dirty="0" smtClean="0">
                <a:solidFill>
                  <a:schemeClr val="tx1"/>
                </a:solidFill>
                <a:latin typeface="Arial Narrow" pitchFamily="34" charset="0"/>
              </a:rPr>
              <a:t> - </a:t>
            </a:r>
            <a:r>
              <a:rPr lang="de-CH" altLang="de-DE" sz="3300" b="0" kern="0" dirty="0" err="1" smtClean="0">
                <a:solidFill>
                  <a:schemeClr val="tx1"/>
                </a:solidFill>
                <a:latin typeface="Arial Narrow" pitchFamily="34" charset="0"/>
              </a:rPr>
              <a:t>big</a:t>
            </a:r>
            <a:r>
              <a:rPr lang="de-CH" altLang="de-DE" sz="3300" b="0" kern="0" dirty="0" smtClean="0">
                <a:solidFill>
                  <a:schemeClr val="tx1"/>
                </a:solidFill>
                <a:latin typeface="Arial Narrow" pitchFamily="34" charset="0"/>
              </a:rPr>
              <a:t> </a:t>
            </a:r>
            <a:r>
              <a:rPr lang="de-CH" altLang="de-DE" sz="3300" b="0" kern="0" dirty="0" err="1" smtClean="0">
                <a:solidFill>
                  <a:schemeClr val="tx1"/>
                </a:solidFill>
                <a:latin typeface="Arial Narrow" pitchFamily="34" charset="0"/>
              </a:rPr>
              <a:t>business</a:t>
            </a:r>
            <a:endParaRPr lang="de-CH" altLang="de-DE" sz="3300" b="0" kern="0" dirty="0" smtClean="0">
              <a:solidFill>
                <a:schemeClr val="tx1"/>
              </a:solidFill>
              <a:latin typeface="Arial Narrow" pitchFamily="34" charset="0"/>
            </a:endParaRPr>
          </a:p>
        </p:txBody>
      </p:sp>
    </p:spTree>
    <p:extLst>
      <p:ext uri="{BB962C8B-B14F-4D97-AF65-F5344CB8AC3E}">
        <p14:creationId xmlns:p14="http://schemas.microsoft.com/office/powerpoint/2010/main" val="23040219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3850" y="3357563"/>
            <a:ext cx="8569325"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eaLnBrk="0" fontAlgn="base" hangingPunct="0">
              <a:lnSpc>
                <a:spcPts val="3600"/>
              </a:lnSpc>
              <a:spcBef>
                <a:spcPct val="0"/>
              </a:spcBef>
              <a:spcAft>
                <a:spcPct val="0"/>
              </a:spcAft>
              <a:defRPr sz="3000" b="1">
                <a:solidFill>
                  <a:schemeClr val="bg1"/>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524000" eaLnBrk="1" hangingPunct="1">
              <a:lnSpc>
                <a:spcPts val="4800"/>
              </a:lnSpc>
              <a:defRPr/>
            </a:pPr>
            <a:r>
              <a:rPr lang="en-GB" altLang="de-DE" sz="4700" b="0" kern="0" dirty="0" smtClean="0">
                <a:latin typeface="Arial Narrow" pitchFamily="34" charset="0"/>
              </a:rPr>
              <a:t>Zug: </a:t>
            </a:r>
            <a:r>
              <a:rPr lang="en-GB" altLang="de-DE" sz="4700" b="0" kern="0" dirty="0" err="1" smtClean="0">
                <a:latin typeface="Arial Narrow" pitchFamily="34" charset="0"/>
              </a:rPr>
              <a:t>Hervorragendes</a:t>
            </a:r>
            <a:r>
              <a:rPr lang="en-GB" altLang="de-DE" sz="4700" b="0" kern="0" dirty="0" smtClean="0">
                <a:latin typeface="Arial Narrow" pitchFamily="34" charset="0"/>
              </a:rPr>
              <a:t> Umfeld </a:t>
            </a:r>
            <a:r>
              <a:rPr lang="en-GB" altLang="de-DE" sz="4700" b="0" kern="0" dirty="0" err="1" smtClean="0">
                <a:latin typeface="Arial Narrow" pitchFamily="34" charset="0"/>
              </a:rPr>
              <a:t>für</a:t>
            </a:r>
            <a:r>
              <a:rPr lang="en-GB" altLang="de-DE" sz="4700" b="0" kern="0" dirty="0" smtClean="0">
                <a:latin typeface="Arial Narrow" pitchFamily="34" charset="0"/>
              </a:rPr>
              <a:t> </a:t>
            </a:r>
            <a:r>
              <a:rPr lang="en-GB" altLang="de-DE" sz="4700" b="0" kern="0" dirty="0" err="1" smtClean="0">
                <a:latin typeface="Arial Narrow" pitchFamily="34" charset="0"/>
              </a:rPr>
              <a:t>Unternehmen</a:t>
            </a:r>
            <a:endParaRPr lang="de-CH" altLang="de-DE" sz="4700" b="0" kern="0" dirty="0" smtClean="0">
              <a:latin typeface="Arial Narrow" pitchFamily="34" charset="0"/>
            </a:endParaRPr>
          </a:p>
        </p:txBody>
      </p:sp>
    </p:spTree>
    <p:extLst>
      <p:ext uri="{BB962C8B-B14F-4D97-AF65-F5344CB8AC3E}">
        <p14:creationId xmlns:p14="http://schemas.microsoft.com/office/powerpoint/2010/main" val="4050270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Inhaltsplatzhalter 2"/>
          <p:cNvSpPr>
            <a:spLocks noGrp="1"/>
          </p:cNvSpPr>
          <p:nvPr>
            <p:ph idx="1"/>
          </p:nvPr>
        </p:nvSpPr>
        <p:spPr>
          <a:xfrm>
            <a:off x="1258888" y="1483887"/>
            <a:ext cx="7705725" cy="3970338"/>
          </a:xfrm>
        </p:spPr>
        <p:txBody>
          <a:bodyPr/>
          <a:lstStyle/>
          <a:p>
            <a:pPr marL="1588" lvl="1" indent="0" eaLnBrk="1" hangingPunct="1">
              <a:lnSpc>
                <a:spcPts val="3000"/>
              </a:lnSpc>
              <a:spcAft>
                <a:spcPct val="25000"/>
              </a:spcAft>
              <a:buFont typeface="Arial" pitchFamily="34" charset="0"/>
              <a:buNone/>
              <a:tabLst>
                <a:tab pos="266700" algn="l"/>
              </a:tabLst>
              <a:defRPr/>
            </a:pPr>
            <a:r>
              <a:rPr lang="de-DE" altLang="de-DE" sz="2000" dirty="0" smtClean="0">
                <a:latin typeface="Arial Narrow" pitchFamily="34" charset="0"/>
              </a:rPr>
              <a:t>Unser Team der Kontaktstelle Wirtschaft</a:t>
            </a:r>
          </a:p>
          <a:p>
            <a:pPr lvl="1" eaLnBrk="1" hangingPunct="1">
              <a:lnSpc>
                <a:spcPts val="3000"/>
              </a:lnSpc>
              <a:spcAft>
                <a:spcPct val="25000"/>
              </a:spcAft>
              <a:buFont typeface="Arial" pitchFamily="34" charset="0"/>
              <a:buChar char="•"/>
              <a:tabLst>
                <a:tab pos="266700" algn="l"/>
              </a:tabLst>
              <a:defRPr/>
            </a:pPr>
            <a:r>
              <a:rPr lang="de-DE" altLang="de-DE" sz="2000" dirty="0" smtClean="0">
                <a:latin typeface="Arial Narrow" pitchFamily="34" charset="0"/>
              </a:rPr>
              <a:t>ist </a:t>
            </a:r>
            <a:r>
              <a:rPr lang="de-DE" altLang="de-DE" sz="2000" dirty="0">
                <a:latin typeface="Arial Narrow" pitchFamily="34" charset="0"/>
              </a:rPr>
              <a:t>ein "</a:t>
            </a:r>
            <a:r>
              <a:rPr lang="de-DE" altLang="de-DE" sz="2000" dirty="0" err="1" smtClean="0">
                <a:latin typeface="Arial Narrow" pitchFamily="34" charset="0"/>
              </a:rPr>
              <a:t>one</a:t>
            </a:r>
            <a:r>
              <a:rPr lang="de-DE" altLang="de-DE" sz="2000" dirty="0" smtClean="0">
                <a:latin typeface="Arial Narrow" pitchFamily="34" charset="0"/>
              </a:rPr>
              <a:t>-</a:t>
            </a:r>
            <a:r>
              <a:rPr lang="de-DE" altLang="de-DE" sz="2000" dirty="0" err="1" smtClean="0">
                <a:latin typeface="Arial Narrow" pitchFamily="34" charset="0"/>
              </a:rPr>
              <a:t>stop</a:t>
            </a:r>
            <a:r>
              <a:rPr lang="de-DE" altLang="de-DE" sz="2000" dirty="0" smtClean="0">
                <a:latin typeface="Arial Narrow" pitchFamily="34" charset="0"/>
              </a:rPr>
              <a:t>-shop", pflegt ansässige und unterstützt ansiedlungsinteressierte Unternehmen, </a:t>
            </a:r>
            <a:endParaRPr lang="de-DE" altLang="de-DE" sz="2000" dirty="0">
              <a:latin typeface="Arial Narrow" pitchFamily="34" charset="0"/>
            </a:endParaRPr>
          </a:p>
          <a:p>
            <a:pPr lvl="1" eaLnBrk="1" hangingPunct="1">
              <a:lnSpc>
                <a:spcPts val="3000"/>
              </a:lnSpc>
              <a:spcAft>
                <a:spcPct val="25000"/>
              </a:spcAft>
              <a:buFont typeface="Arial" pitchFamily="34" charset="0"/>
              <a:buChar char="•"/>
              <a:tabLst>
                <a:tab pos="266700" algn="l"/>
              </a:tabLst>
              <a:defRPr/>
            </a:pPr>
            <a:r>
              <a:rPr lang="de-DE" altLang="de-DE" sz="2000" dirty="0" smtClean="0">
                <a:latin typeface="Arial Narrow" pitchFamily="34" charset="0"/>
              </a:rPr>
              <a:t>beantwortet </a:t>
            </a:r>
            <a:r>
              <a:rPr lang="de-DE" altLang="de-DE" sz="2000" dirty="0">
                <a:latin typeface="Arial Narrow" pitchFamily="34" charset="0"/>
              </a:rPr>
              <a:t>Ihre </a:t>
            </a:r>
            <a:r>
              <a:rPr lang="de-DE" altLang="de-DE" sz="2000" dirty="0" smtClean="0">
                <a:latin typeface="Arial Narrow" pitchFamily="34" charset="0"/>
              </a:rPr>
              <a:t>Fragen </a:t>
            </a:r>
            <a:r>
              <a:rPr lang="de-DE" altLang="de-DE" sz="2000" dirty="0">
                <a:latin typeface="Arial Narrow" pitchFamily="34" charset="0"/>
              </a:rPr>
              <a:t>rasch und </a:t>
            </a:r>
            <a:r>
              <a:rPr lang="de-DE" altLang="de-DE" sz="2000" dirty="0" smtClean="0">
                <a:latin typeface="Arial Narrow" pitchFamily="34" charset="0"/>
              </a:rPr>
              <a:t>lösungsorientiert,</a:t>
            </a:r>
          </a:p>
          <a:p>
            <a:pPr lvl="1" eaLnBrk="1" hangingPunct="1">
              <a:lnSpc>
                <a:spcPts val="3000"/>
              </a:lnSpc>
              <a:spcAft>
                <a:spcPct val="25000"/>
              </a:spcAft>
              <a:buFont typeface="Arial" pitchFamily="34" charset="0"/>
              <a:buChar char="•"/>
              <a:tabLst>
                <a:tab pos="266700" algn="l"/>
              </a:tabLst>
              <a:defRPr/>
            </a:pPr>
            <a:r>
              <a:rPr lang="de-DE" altLang="de-DE" sz="2000" dirty="0" smtClean="0">
                <a:latin typeface="Arial Narrow" pitchFamily="34" charset="0"/>
              </a:rPr>
              <a:t>ist Ihr Partner und unterstützt Sie langfristig in Ihrem Wachstum,</a:t>
            </a:r>
          </a:p>
          <a:p>
            <a:pPr lvl="1" eaLnBrk="1" hangingPunct="1">
              <a:lnSpc>
                <a:spcPts val="3000"/>
              </a:lnSpc>
              <a:spcAft>
                <a:spcPct val="25000"/>
              </a:spcAft>
              <a:buFont typeface="Arial" pitchFamily="34" charset="0"/>
              <a:buChar char="•"/>
              <a:tabLst>
                <a:tab pos="266700" algn="l"/>
              </a:tabLst>
              <a:defRPr/>
            </a:pPr>
            <a:r>
              <a:rPr lang="de-DE" altLang="de-DE" sz="2000" dirty="0">
                <a:latin typeface="Arial Narrow" pitchFamily="34" charset="0"/>
              </a:rPr>
              <a:t>v</a:t>
            </a:r>
            <a:r>
              <a:rPr lang="de-DE" altLang="de-DE" sz="2000" dirty="0" smtClean="0">
                <a:latin typeface="Arial Narrow" pitchFamily="34" charset="0"/>
              </a:rPr>
              <a:t>ernetzt Sie mit der Zuger Wirtschaft</a:t>
            </a:r>
            <a:endParaRPr lang="de-DE" altLang="de-DE" sz="2000" dirty="0">
              <a:latin typeface="Arial Narrow" pitchFamily="34" charset="0"/>
            </a:endParaRPr>
          </a:p>
          <a:p>
            <a:pPr lvl="1" eaLnBrk="1" hangingPunct="1">
              <a:lnSpc>
                <a:spcPts val="3000"/>
              </a:lnSpc>
              <a:spcAft>
                <a:spcPct val="25000"/>
              </a:spcAft>
              <a:buFont typeface="Arial" pitchFamily="34" charset="0"/>
              <a:buChar char="•"/>
              <a:tabLst>
                <a:tab pos="266700" algn="l"/>
              </a:tabLst>
              <a:defRPr/>
            </a:pPr>
            <a:r>
              <a:rPr lang="de-DE" altLang="de-DE" sz="2000" dirty="0" smtClean="0">
                <a:latin typeface="Arial Narrow" pitchFamily="34" charset="0"/>
              </a:rPr>
              <a:t>bietet vielfältige Informationsmaterialien</a:t>
            </a:r>
            <a:endParaRPr lang="de-DE" altLang="de-DE" sz="2000" dirty="0">
              <a:latin typeface="Arial Narrow" pitchFamily="34" charset="0"/>
            </a:endParaRPr>
          </a:p>
          <a:p>
            <a:pPr>
              <a:lnSpc>
                <a:spcPts val="3000"/>
              </a:lnSpc>
              <a:defRPr/>
            </a:pPr>
            <a:r>
              <a:rPr lang="de-DE" altLang="de-DE" sz="2000" dirty="0" smtClean="0">
                <a:latin typeface="Arial Narrow" pitchFamily="34" charset="0"/>
              </a:rPr>
              <a:t>Unser Service ist kostenlos. </a:t>
            </a:r>
          </a:p>
          <a:p>
            <a:pPr>
              <a:defRPr/>
            </a:pPr>
            <a:endParaRPr lang="de-CH" altLang="de-DE" sz="2000" dirty="0" smtClean="0">
              <a:latin typeface="Arial Narrow" pitchFamily="34" charset="0"/>
            </a:endParaRPr>
          </a:p>
        </p:txBody>
      </p:sp>
      <p:sp>
        <p:nvSpPr>
          <p:cNvPr id="148483"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solidFill>
                  <a:srgbClr val="000000"/>
                </a:solidFill>
                <a:latin typeface="Arial Narrow" pitchFamily="34" charset="0"/>
              </a:rPr>
              <a:t>Page </a:t>
            </a:r>
            <a:fld id="{32092F0F-7CF2-4553-BA60-1026C9A76D26}" type="slidenum">
              <a:rPr lang="de-CH" altLang="de-DE" sz="900" smtClean="0">
                <a:solidFill>
                  <a:srgbClr val="000000"/>
                </a:solidFill>
                <a:latin typeface="Arial Narrow" pitchFamily="34" charset="0"/>
              </a:rPr>
              <a:pPr eaLnBrk="1" hangingPunct="1">
                <a:lnSpc>
                  <a:spcPts val="1200"/>
                </a:lnSpc>
                <a:buFontTx/>
                <a:buNone/>
              </a:pPr>
              <a:t>31</a:t>
            </a:fld>
            <a:endParaRPr lang="de-CH" altLang="de-DE" sz="900" smtClean="0">
              <a:solidFill>
                <a:srgbClr val="000000"/>
              </a:solidFill>
              <a:latin typeface="Arial Narrow" pitchFamily="34" charset="0"/>
            </a:endParaRPr>
          </a:p>
        </p:txBody>
      </p:sp>
      <p:pic>
        <p:nvPicPr>
          <p:cNvPr id="148484" name="Picture 4" descr="C:\Users\HAFL\Downloads\AB101204-N-017.jpg"/>
          <p:cNvPicPr>
            <a:picLocks noChangeAspect="1" noChangeArrowheads="1"/>
          </p:cNvPicPr>
          <p:nvPr/>
        </p:nvPicPr>
        <p:blipFill>
          <a:blip r:embed="rId3">
            <a:extLst>
              <a:ext uri="{28A0092B-C50C-407E-A947-70E740481C1C}">
                <a14:useLocalDpi xmlns:a14="http://schemas.microsoft.com/office/drawing/2010/main" val="0"/>
              </a:ext>
            </a:extLst>
          </a:blip>
          <a:srcRect t="17189" b="48677"/>
          <a:stretch>
            <a:fillRect/>
          </a:stretch>
        </p:blipFill>
        <p:spPr bwMode="auto">
          <a:xfrm>
            <a:off x="-7938" y="5184775"/>
            <a:ext cx="9159876"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Der Spirit von Zug</a:t>
            </a:r>
          </a:p>
        </p:txBody>
      </p:sp>
    </p:spTree>
    <p:extLst>
      <p:ext uri="{BB962C8B-B14F-4D97-AF65-F5344CB8AC3E}">
        <p14:creationId xmlns:p14="http://schemas.microsoft.com/office/powerpoint/2010/main" val="20159931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 </a:t>
            </a:r>
            <a:fld id="{57D44B25-A4B3-436A-A381-D744E56A0906}" type="slidenum">
              <a:rPr lang="de-CH" altLang="de-DE" sz="900" smtClean="0">
                <a:latin typeface="Arial Narrow" pitchFamily="34" charset="0"/>
              </a:rPr>
              <a:pPr eaLnBrk="1" hangingPunct="1">
                <a:lnSpc>
                  <a:spcPts val="1200"/>
                </a:lnSpc>
                <a:buFontTx/>
                <a:buNone/>
              </a:pPr>
              <a:t>32</a:t>
            </a:fld>
            <a:endParaRPr lang="de-CH" altLang="de-DE" sz="900" smtClean="0">
              <a:latin typeface="Arial Narrow" pitchFamily="34" charset="0"/>
            </a:endParaRPr>
          </a:p>
        </p:txBody>
      </p:sp>
      <p:sp>
        <p:nvSpPr>
          <p:cNvPr id="149507" name="AutoShape 7" descr="DataServe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CH" altLang="de-DE" sz="2600">
              <a:latin typeface="Arial Narrow" pitchFamily="34" charset="0"/>
            </a:endParaRPr>
          </a:p>
        </p:txBody>
      </p:sp>
      <p:sp>
        <p:nvSpPr>
          <p:cNvPr id="149508" name="Rectangle 22"/>
          <p:cNvSpPr>
            <a:spLocks noChangeArrowheads="1"/>
          </p:cNvSpPr>
          <p:nvPr/>
        </p:nvSpPr>
        <p:spPr bwMode="auto">
          <a:xfrm>
            <a:off x="1187450" y="6524625"/>
            <a:ext cx="215900"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endParaRPr lang="de-CH" altLang="de-DE" sz="2600">
              <a:latin typeface="Arial Narrow" pitchFamily="34" charset="0"/>
            </a:endParaRPr>
          </a:p>
        </p:txBody>
      </p:sp>
      <p:sp>
        <p:nvSpPr>
          <p:cNvPr id="7" name="Rectangle 3"/>
          <p:cNvSpPr txBox="1">
            <a:spLocks noChangeArrowheads="1"/>
          </p:cNvSpPr>
          <p:nvPr/>
        </p:nvSpPr>
        <p:spPr bwMode="auto">
          <a:xfrm>
            <a:off x="1295400" y="1398588"/>
            <a:ext cx="7534275" cy="36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eaLnBrk="1" hangingPunct="1">
              <a:lnSpc>
                <a:spcPts val="2400"/>
              </a:lnSpc>
              <a:spcAft>
                <a:spcPct val="25000"/>
              </a:spcAft>
              <a:buFont typeface="Arial" pitchFamily="34" charset="0"/>
              <a:buChar char="•"/>
              <a:defRPr/>
            </a:pPr>
            <a:r>
              <a:rPr lang="de-DE" sz="2000" kern="0" dirty="0" smtClean="0">
                <a:latin typeface="Arial Narrow" pitchFamily="34" charset="0"/>
              </a:rPr>
              <a:t>Firmenunterstützende Dienstleistungen</a:t>
            </a:r>
            <a:br>
              <a:rPr lang="de-DE" sz="2000" kern="0" dirty="0" smtClean="0">
                <a:latin typeface="Arial Narrow" pitchFamily="34" charset="0"/>
              </a:rPr>
            </a:br>
            <a:r>
              <a:rPr lang="de-DE" sz="2000" kern="0" dirty="0" smtClean="0">
                <a:latin typeface="Arial Narrow" pitchFamily="34" charset="0"/>
              </a:rPr>
              <a:t>270 Anwälte</a:t>
            </a:r>
            <a:br>
              <a:rPr lang="de-DE" sz="2000" kern="0" dirty="0" smtClean="0">
                <a:latin typeface="Arial Narrow" pitchFamily="34" charset="0"/>
              </a:rPr>
            </a:br>
            <a:r>
              <a:rPr lang="de-DE" sz="2000" kern="0" dirty="0" smtClean="0">
                <a:latin typeface="Arial Narrow" pitchFamily="34" charset="0"/>
              </a:rPr>
              <a:t>300 Treuhänder (90 organisiert in Zuger Treuhändervereinigung)</a:t>
            </a:r>
            <a:br>
              <a:rPr lang="de-DE" sz="2000" kern="0" dirty="0" smtClean="0">
                <a:latin typeface="Arial Narrow" pitchFamily="34" charset="0"/>
              </a:rPr>
            </a:br>
            <a:r>
              <a:rPr lang="de-DE" sz="2000" kern="0" dirty="0" smtClean="0">
                <a:latin typeface="Arial Narrow" pitchFamily="34" charset="0"/>
              </a:rPr>
              <a:t>&gt;10 Banken (bieten teilweise internationale Services an) </a:t>
            </a:r>
          </a:p>
          <a:p>
            <a:pPr eaLnBrk="1" hangingPunct="1">
              <a:lnSpc>
                <a:spcPts val="2400"/>
              </a:lnSpc>
              <a:spcAft>
                <a:spcPct val="25000"/>
              </a:spcAft>
              <a:buFont typeface="Arial" pitchFamily="34" charset="0"/>
              <a:buChar char="•"/>
              <a:defRPr/>
            </a:pPr>
            <a:r>
              <a:rPr lang="de-DE" sz="2000" kern="0" dirty="0" smtClean="0">
                <a:latin typeface="Arial Narrow" pitchFamily="34" charset="0"/>
              </a:rPr>
              <a:t>Büro-Immobilien</a:t>
            </a:r>
            <a:br>
              <a:rPr lang="de-DE" sz="2000" kern="0" dirty="0" smtClean="0">
                <a:latin typeface="Arial Narrow" pitchFamily="34" charset="0"/>
              </a:rPr>
            </a:br>
            <a:r>
              <a:rPr lang="de-DE" sz="2000" kern="0" dirty="0" smtClean="0">
                <a:latin typeface="Arial Narrow" pitchFamily="34" charset="0"/>
              </a:rPr>
              <a:t>Hohe Verfügbarkeit von top Büroflächen an sehr guter Lage zu angemessenen Preisen. </a:t>
            </a:r>
            <a:r>
              <a:rPr lang="de-DE" sz="2000" dirty="0" smtClean="0">
                <a:latin typeface="Arial Narrow" pitchFamily="34" charset="0"/>
              </a:rPr>
              <a:t>Die Preisspanne ist abhängig von der Lage (CHF 150.- bis CHF 400.- pro m</a:t>
            </a:r>
            <a:r>
              <a:rPr lang="de-DE" sz="2000" baseline="30000" dirty="0" smtClean="0">
                <a:latin typeface="Arial Narrow" pitchFamily="34" charset="0"/>
              </a:rPr>
              <a:t>2</a:t>
            </a:r>
            <a:r>
              <a:rPr lang="de-DE" sz="2000" dirty="0" smtClean="0">
                <a:latin typeface="Arial Narrow" pitchFamily="34" charset="0"/>
              </a:rPr>
              <a:t> und Jahr)</a:t>
            </a:r>
          </a:p>
          <a:p>
            <a:pPr eaLnBrk="1" hangingPunct="1">
              <a:lnSpc>
                <a:spcPts val="2400"/>
              </a:lnSpc>
              <a:spcAft>
                <a:spcPct val="25000"/>
              </a:spcAft>
              <a:buFont typeface="Arial" pitchFamily="34" charset="0"/>
              <a:buChar char="•"/>
              <a:defRPr/>
            </a:pPr>
            <a:r>
              <a:rPr lang="de-CH" sz="2000" kern="0" dirty="0" smtClean="0">
                <a:latin typeface="Arial Narrow" pitchFamily="34" charset="0"/>
              </a:rPr>
              <a:t>Business </a:t>
            </a:r>
            <a:r>
              <a:rPr lang="de-CH" sz="2000" kern="0" dirty="0">
                <a:latin typeface="Arial Narrow" pitchFamily="34" charset="0"/>
              </a:rPr>
              <a:t>Center</a:t>
            </a:r>
            <a:r>
              <a:rPr lang="de-CH" sz="2000" smtClean="0">
                <a:latin typeface="Arial Narrow" pitchFamily="34" charset="0"/>
              </a:rPr>
              <a:t/>
            </a:r>
            <a:br>
              <a:rPr lang="de-CH" sz="2000" smtClean="0">
                <a:latin typeface="Arial Narrow" pitchFamily="34" charset="0"/>
              </a:rPr>
            </a:br>
            <a:r>
              <a:rPr lang="de-CH" sz="2000" smtClean="0">
                <a:latin typeface="Arial Narrow" pitchFamily="34" charset="0"/>
              </a:rPr>
              <a:t>14 </a:t>
            </a:r>
            <a:r>
              <a:rPr lang="de-CH" sz="2000" dirty="0" smtClean="0">
                <a:latin typeface="Arial Narrow" pitchFamily="34" charset="0"/>
              </a:rPr>
              <a:t>Business Center im Kanton</a:t>
            </a:r>
            <a:endParaRPr lang="en-GB" sz="2000" kern="0" dirty="0" smtClean="0">
              <a:latin typeface="Arial Narrow" pitchFamily="34" charset="0"/>
            </a:endParaRPr>
          </a:p>
          <a:p>
            <a:pPr marL="0" indent="0" eaLnBrk="1" hangingPunct="1">
              <a:lnSpc>
                <a:spcPts val="3000"/>
              </a:lnSpc>
              <a:spcAft>
                <a:spcPct val="25000"/>
              </a:spcAft>
              <a:defRPr/>
            </a:pPr>
            <a:endParaRPr lang="en-GB" sz="2000" kern="0" dirty="0" smtClean="0">
              <a:latin typeface="Arial Narrow" pitchFamily="34" charset="0"/>
            </a:endParaRPr>
          </a:p>
        </p:txBody>
      </p:sp>
      <p:sp>
        <p:nvSpPr>
          <p:cNvPr id="9"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smtClean="0">
                <a:solidFill>
                  <a:schemeClr val="tx1"/>
                </a:solidFill>
                <a:latin typeface="Arial Narrow" pitchFamily="34" charset="0"/>
              </a:rPr>
              <a:t>Infrastruktur </a:t>
            </a:r>
            <a:r>
              <a:rPr lang="de-CH" altLang="de-DE" sz="3300" b="0" kern="0">
                <a:solidFill>
                  <a:srgbClr val="000000"/>
                </a:solidFill>
                <a:latin typeface="Arial Narrow" pitchFamily="34" charset="0"/>
              </a:rPr>
              <a:t>und Dienstleistungen</a:t>
            </a:r>
            <a:endParaRPr lang="de-CH" altLang="de-DE" sz="3300" b="0" kern="0" dirty="0" smtClean="0">
              <a:solidFill>
                <a:schemeClr val="tx1"/>
              </a:solidFill>
              <a:latin typeface="Arial Narrow" pitchFamily="34" charset="0"/>
            </a:endParaRPr>
          </a:p>
        </p:txBody>
      </p:sp>
      <p:pic>
        <p:nvPicPr>
          <p:cNvPr id="149512" name="Grafik 2"/>
          <p:cNvPicPr>
            <a:picLocks noChangeAspect="1"/>
          </p:cNvPicPr>
          <p:nvPr/>
        </p:nvPicPr>
        <p:blipFill>
          <a:blip r:embed="rId3">
            <a:extLst>
              <a:ext uri="{28A0092B-C50C-407E-A947-70E740481C1C}">
                <a14:useLocalDpi xmlns:a14="http://schemas.microsoft.com/office/drawing/2010/main" val="0"/>
              </a:ext>
            </a:extLst>
          </a:blip>
          <a:srcRect t="8102" b="56194"/>
          <a:stretch>
            <a:fillRect/>
          </a:stretch>
        </p:blipFill>
        <p:spPr bwMode="auto">
          <a:xfrm>
            <a:off x="-20638" y="4710113"/>
            <a:ext cx="9144001"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022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323850" y="3357563"/>
            <a:ext cx="8820150" cy="2087562"/>
          </a:xfrm>
        </p:spPr>
        <p:txBody>
          <a:bodyPr/>
          <a:lstStyle/>
          <a:p>
            <a:pPr marL="1524000" eaLnBrk="1" hangingPunct="1">
              <a:lnSpc>
                <a:spcPts val="4800"/>
              </a:lnSpc>
            </a:pPr>
            <a:r>
              <a:rPr lang="en-GB" altLang="de-DE" sz="4700" b="0" dirty="0" smtClean="0">
                <a:latin typeface="Arial Narrow" pitchFamily="34" charset="0"/>
              </a:rPr>
              <a:t>Zug: </a:t>
            </a:r>
            <a:r>
              <a:rPr lang="en-GB" altLang="de-DE" sz="4700" b="0" dirty="0" err="1" smtClean="0">
                <a:latin typeface="Arial Narrow" pitchFamily="34" charset="0"/>
              </a:rPr>
              <a:t>Führend</a:t>
            </a:r>
            <a:r>
              <a:rPr lang="en-GB" altLang="de-DE" sz="4700" b="0" dirty="0" smtClean="0">
                <a:latin typeface="Arial Narrow" pitchFamily="34" charset="0"/>
              </a:rPr>
              <a:t> in</a:t>
            </a:r>
            <a:br>
              <a:rPr lang="en-GB" altLang="de-DE" sz="4700" b="0" dirty="0" smtClean="0">
                <a:latin typeface="Arial Narrow" pitchFamily="34" charset="0"/>
              </a:rPr>
            </a:br>
            <a:r>
              <a:rPr lang="en-GB" altLang="de-DE" sz="4700" b="0" dirty="0" err="1" smtClean="0">
                <a:latin typeface="Arial Narrow" pitchFamily="34" charset="0"/>
              </a:rPr>
              <a:t>Steuerattraktivität</a:t>
            </a:r>
            <a:endParaRPr lang="de-CH" altLang="de-DE" sz="4700" b="0" dirty="0" smtClean="0">
              <a:latin typeface="Arial Narrow" pitchFamily="34" charset="0"/>
            </a:endParaRPr>
          </a:p>
        </p:txBody>
      </p:sp>
    </p:spTree>
    <p:extLst>
      <p:ext uri="{BB962C8B-B14F-4D97-AF65-F5344CB8AC3E}">
        <p14:creationId xmlns:p14="http://schemas.microsoft.com/office/powerpoint/2010/main" val="4090162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txBox="1">
            <a:spLocks/>
          </p:cNvSpPr>
          <p:nvPr/>
        </p:nvSpPr>
        <p:spPr bwMode="auto">
          <a:xfrm>
            <a:off x="1276350" y="1268413"/>
            <a:ext cx="7705725"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a:lnSpc>
                <a:spcPts val="3000"/>
              </a:lnSpc>
              <a:defRPr/>
            </a:pPr>
            <a:r>
              <a:rPr lang="de-DE" altLang="de-DE" sz="2000" kern="0" dirty="0" smtClean="0">
                <a:latin typeface="Arial Narrow" pitchFamily="34" charset="0"/>
              </a:rPr>
              <a:t>Maximale Steuerbelastung auf dem Unternehmensgewinn</a:t>
            </a:r>
            <a:endParaRPr lang="de-CH" altLang="de-DE" sz="2000" kern="0" dirty="0" smtClean="0">
              <a:latin typeface="Arial Narrow" pitchFamily="34" charset="0"/>
            </a:endParaRPr>
          </a:p>
        </p:txBody>
      </p:sp>
      <p:sp>
        <p:nvSpPr>
          <p:cNvPr id="13" name="Text Box 9"/>
          <p:cNvSpPr txBox="1">
            <a:spLocks noChangeArrowheads="1"/>
          </p:cNvSpPr>
          <p:nvPr/>
        </p:nvSpPr>
        <p:spPr bwMode="auto">
          <a:xfrm>
            <a:off x="2456765" y="6380946"/>
            <a:ext cx="597693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hangingPunct="1">
              <a:lnSpc>
                <a:spcPct val="100000"/>
              </a:lnSpc>
              <a:spcBef>
                <a:spcPct val="50000"/>
              </a:spcBef>
              <a:buFontTx/>
              <a:buNone/>
              <a:defRPr/>
            </a:pPr>
            <a:r>
              <a:rPr lang="de-CH" altLang="de-DE" sz="1000" dirty="0" smtClean="0">
                <a:solidFill>
                  <a:srgbClr val="000000"/>
                </a:solidFill>
                <a:latin typeface="Arial Narrow" pitchFamily="34" charset="0"/>
                <a:ea typeface="+mn-ea"/>
                <a:cs typeface="Arial" pitchFamily="34" charset="0"/>
              </a:rPr>
              <a:t>Quelle: </a:t>
            </a:r>
            <a:r>
              <a:rPr lang="de-CH" altLang="de-DE" sz="1000" dirty="0">
                <a:solidFill>
                  <a:srgbClr val="000000"/>
                </a:solidFill>
                <a:latin typeface="Arial Narrow" pitchFamily="34" charset="0"/>
                <a:ea typeface="+mn-ea"/>
                <a:cs typeface="Arial" pitchFamily="34" charset="0"/>
              </a:rPr>
              <a:t>KPMG (</a:t>
            </a:r>
            <a:r>
              <a:rPr lang="de-CH" altLang="de-DE" sz="1000" dirty="0" smtClean="0">
                <a:solidFill>
                  <a:srgbClr val="000000"/>
                </a:solidFill>
                <a:latin typeface="Arial Narrow" pitchFamily="34" charset="0"/>
                <a:ea typeface="+mn-ea"/>
                <a:cs typeface="Arial" pitchFamily="34" charset="0"/>
              </a:rPr>
              <a:t>2016) Corporate </a:t>
            </a:r>
            <a:r>
              <a:rPr lang="de-CH" altLang="de-DE" sz="1000" dirty="0" err="1" smtClean="0">
                <a:solidFill>
                  <a:srgbClr val="000000"/>
                </a:solidFill>
                <a:latin typeface="Arial Narrow" pitchFamily="34" charset="0"/>
                <a:ea typeface="+mn-ea"/>
                <a:cs typeface="Arial" pitchFamily="34" charset="0"/>
              </a:rPr>
              <a:t>Tax</a:t>
            </a:r>
            <a:r>
              <a:rPr lang="de-CH" altLang="de-DE" sz="1000" dirty="0" smtClean="0">
                <a:solidFill>
                  <a:srgbClr val="000000"/>
                </a:solidFill>
                <a:latin typeface="Arial Narrow" pitchFamily="34" charset="0"/>
                <a:ea typeface="+mn-ea"/>
                <a:cs typeface="Arial" pitchFamily="34" charset="0"/>
              </a:rPr>
              <a:t> </a:t>
            </a:r>
            <a:r>
              <a:rPr lang="de-CH" altLang="de-DE" sz="1000" dirty="0">
                <a:solidFill>
                  <a:srgbClr val="000000"/>
                </a:solidFill>
                <a:latin typeface="Arial Narrow" pitchFamily="34" charset="0"/>
                <a:ea typeface="+mn-ea"/>
                <a:cs typeface="Arial" pitchFamily="34" charset="0"/>
              </a:rPr>
              <a:t>Rates Table &amp; Swiss </a:t>
            </a:r>
            <a:r>
              <a:rPr lang="de-CH" altLang="de-DE" sz="1000" dirty="0" err="1">
                <a:solidFill>
                  <a:srgbClr val="000000"/>
                </a:solidFill>
                <a:latin typeface="Arial Narrow" pitchFamily="34" charset="0"/>
                <a:ea typeface="+mn-ea"/>
                <a:cs typeface="Arial" pitchFamily="34" charset="0"/>
              </a:rPr>
              <a:t>Tax</a:t>
            </a:r>
            <a:r>
              <a:rPr lang="de-CH" altLang="de-DE" sz="1000" dirty="0">
                <a:solidFill>
                  <a:srgbClr val="000000"/>
                </a:solidFill>
                <a:latin typeface="Arial Narrow" pitchFamily="34" charset="0"/>
                <a:ea typeface="+mn-ea"/>
                <a:cs typeface="Arial" pitchFamily="34" charset="0"/>
              </a:rPr>
              <a:t> Report </a:t>
            </a:r>
            <a:r>
              <a:rPr lang="de-CH" altLang="de-DE" sz="1000" dirty="0" smtClean="0">
                <a:solidFill>
                  <a:srgbClr val="000000"/>
                </a:solidFill>
                <a:latin typeface="Arial Narrow" pitchFamily="34" charset="0"/>
                <a:ea typeface="+mn-ea"/>
                <a:cs typeface="Arial" pitchFamily="34" charset="0"/>
              </a:rPr>
              <a:t>2016</a:t>
            </a:r>
          </a:p>
          <a:p>
            <a:pPr algn="r" eaLnBrk="1" hangingPunct="1">
              <a:lnSpc>
                <a:spcPct val="100000"/>
              </a:lnSpc>
              <a:spcBef>
                <a:spcPct val="50000"/>
              </a:spcBef>
              <a:buFontTx/>
              <a:buNone/>
              <a:defRPr/>
            </a:pPr>
            <a:r>
              <a:rPr lang="de-CH" altLang="de-DE" sz="1000" dirty="0" smtClean="0">
                <a:solidFill>
                  <a:srgbClr val="000000"/>
                </a:solidFill>
                <a:latin typeface="Arial Narrow" pitchFamily="34" charset="0"/>
                <a:ea typeface="+mn-ea"/>
                <a:cs typeface="Arial" pitchFamily="34" charset="0"/>
              </a:rPr>
              <a:t>  </a:t>
            </a:r>
            <a:endParaRPr lang="de-CH" altLang="de-DE" sz="1000" dirty="0">
              <a:solidFill>
                <a:srgbClr val="000000"/>
              </a:solidFill>
              <a:latin typeface="Arial Narrow" pitchFamily="34" charset="0"/>
              <a:ea typeface="+mn-ea"/>
              <a:cs typeface="Arial" pitchFamily="34" charset="0"/>
            </a:endParaRPr>
          </a:p>
        </p:txBody>
      </p:sp>
      <p:sp>
        <p:nvSpPr>
          <p:cNvPr id="8"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Internationaler Steuervergleich </a:t>
            </a:r>
          </a:p>
        </p:txBody>
      </p:sp>
      <p:graphicFrame>
        <p:nvGraphicFramePr>
          <p:cNvPr id="9" name="Diagramm 8"/>
          <p:cNvGraphicFramePr>
            <a:graphicFrameLocks/>
          </p:cNvGraphicFramePr>
          <p:nvPr>
            <p:extLst>
              <p:ext uri="{D42A27DB-BD31-4B8C-83A1-F6EECF244321}">
                <p14:modId xmlns:p14="http://schemas.microsoft.com/office/powerpoint/2010/main" val="3360001303"/>
              </p:ext>
            </p:extLst>
          </p:nvPr>
        </p:nvGraphicFramePr>
        <p:xfrm>
          <a:off x="296525" y="1673805"/>
          <a:ext cx="7065785" cy="4499983"/>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p:cNvSpPr>
            <a:spLocks noGrp="1"/>
          </p:cNvSpPr>
          <p:nvPr>
            <p:ph type="sldNum" sz="quarter" idx="11"/>
          </p:nvPr>
        </p:nvSpPr>
        <p:spPr/>
        <p:txBody>
          <a:bodyPr/>
          <a:lstStyle/>
          <a:p>
            <a:pPr>
              <a:defRPr/>
            </a:pPr>
            <a:r>
              <a:rPr lang="de-CH" dirty="0" smtClean="0"/>
              <a:t> </a:t>
            </a:r>
            <a:fld id="{26926897-B356-4EAC-86EB-73A1E856B94F}" type="slidenum">
              <a:rPr lang="de-CH" smtClean="0"/>
              <a:pPr>
                <a:defRPr/>
              </a:pPr>
              <a:t>34</a:t>
            </a:fld>
            <a:endParaRPr lang="de-CH" dirty="0"/>
          </a:p>
        </p:txBody>
      </p:sp>
    </p:spTree>
    <p:extLst>
      <p:ext uri="{BB962C8B-B14F-4D97-AF65-F5344CB8AC3E}">
        <p14:creationId xmlns:p14="http://schemas.microsoft.com/office/powerpoint/2010/main" val="61434997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p:cNvSpPr txBox="1">
            <a:spLocks/>
          </p:cNvSpPr>
          <p:nvPr/>
        </p:nvSpPr>
        <p:spPr bwMode="auto">
          <a:xfrm>
            <a:off x="1276350" y="1268413"/>
            <a:ext cx="7705725"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a:lnSpc>
                <a:spcPts val="3000"/>
              </a:lnSpc>
              <a:defRPr/>
            </a:pPr>
            <a:r>
              <a:rPr lang="de-DE" altLang="de-DE" sz="2000" kern="0" dirty="0" smtClean="0">
                <a:latin typeface="Arial Narrow" pitchFamily="34" charset="0"/>
              </a:rPr>
              <a:t>Maximale Steuerbelastung </a:t>
            </a:r>
            <a:endParaRPr lang="de-CH" altLang="de-DE" sz="2000" kern="0" dirty="0" smtClean="0">
              <a:latin typeface="Arial Narrow" pitchFamily="34" charset="0"/>
            </a:endParaRPr>
          </a:p>
        </p:txBody>
      </p:sp>
      <p:sp>
        <p:nvSpPr>
          <p:cNvPr id="152579" name="Foliennummernplatzhalter 3"/>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fld id="{2463D728-AF29-4814-9D7E-3EBA47811DE3}" type="slidenum">
              <a:rPr lang="de-CH" altLang="de-DE" sz="900" smtClean="0">
                <a:solidFill>
                  <a:srgbClr val="000000"/>
                </a:solidFill>
                <a:latin typeface="Arial Narrow" pitchFamily="34" charset="0"/>
              </a:rPr>
              <a:pPr eaLnBrk="1" hangingPunct="1">
                <a:lnSpc>
                  <a:spcPts val="1200"/>
                </a:lnSpc>
                <a:buFontTx/>
                <a:buNone/>
              </a:pPr>
              <a:t>35</a:t>
            </a:fld>
            <a:endParaRPr lang="de-CH" altLang="de-DE" sz="900" smtClean="0">
              <a:solidFill>
                <a:srgbClr val="000000"/>
              </a:solidFill>
              <a:latin typeface="Arial Narrow" pitchFamily="34" charset="0"/>
            </a:endParaRPr>
          </a:p>
        </p:txBody>
      </p:sp>
      <p:sp>
        <p:nvSpPr>
          <p:cNvPr id="152580" name="Text Box 9"/>
          <p:cNvSpPr txBox="1">
            <a:spLocks noChangeArrowheads="1"/>
          </p:cNvSpPr>
          <p:nvPr/>
        </p:nvSpPr>
        <p:spPr bwMode="auto">
          <a:xfrm>
            <a:off x="2631494" y="6410325"/>
            <a:ext cx="5976937"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hangingPunct="1">
              <a:lnSpc>
                <a:spcPct val="100000"/>
              </a:lnSpc>
              <a:spcBef>
                <a:spcPct val="50000"/>
              </a:spcBef>
              <a:buFontTx/>
              <a:buNone/>
            </a:pPr>
            <a:r>
              <a:rPr lang="de-CH" altLang="de-DE" sz="1000" dirty="0">
                <a:solidFill>
                  <a:srgbClr val="000000"/>
                </a:solidFill>
                <a:latin typeface="Arial Narrow" pitchFamily="34" charset="0"/>
                <a:cs typeface="Arial" pitchFamily="34" charset="0"/>
              </a:rPr>
              <a:t>Quelle: KPMG (</a:t>
            </a:r>
            <a:r>
              <a:rPr lang="de-CH" altLang="de-DE" sz="1000" dirty="0" smtClean="0">
                <a:solidFill>
                  <a:srgbClr val="000000"/>
                </a:solidFill>
                <a:latin typeface="Arial Narrow" pitchFamily="34" charset="0"/>
                <a:cs typeface="Arial" pitchFamily="34" charset="0"/>
              </a:rPr>
              <a:t>2016) </a:t>
            </a:r>
            <a:r>
              <a:rPr lang="de-CH" altLang="de-DE" sz="1000" dirty="0">
                <a:solidFill>
                  <a:srgbClr val="000000"/>
                </a:solidFill>
                <a:latin typeface="Arial Narrow" pitchFamily="34" charset="0"/>
                <a:cs typeface="Arial" pitchFamily="34" charset="0"/>
              </a:rPr>
              <a:t>Corporate  </a:t>
            </a:r>
            <a:r>
              <a:rPr lang="de-CH" altLang="de-DE" sz="1000" dirty="0" err="1">
                <a:solidFill>
                  <a:srgbClr val="000000"/>
                </a:solidFill>
                <a:latin typeface="Arial Narrow" pitchFamily="34" charset="0"/>
                <a:cs typeface="Arial" pitchFamily="34" charset="0"/>
              </a:rPr>
              <a:t>Tax</a:t>
            </a:r>
            <a:r>
              <a:rPr lang="de-CH" altLang="de-DE" sz="1000" dirty="0">
                <a:solidFill>
                  <a:srgbClr val="000000"/>
                </a:solidFill>
                <a:latin typeface="Arial Narrow" pitchFamily="34" charset="0"/>
                <a:cs typeface="Arial" pitchFamily="34" charset="0"/>
              </a:rPr>
              <a:t> Rates Table  </a:t>
            </a:r>
          </a:p>
        </p:txBody>
      </p:sp>
      <p:sp>
        <p:nvSpPr>
          <p:cNvPr id="7"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Entwicklung internationaler Unternehmenssteuer</a:t>
            </a:r>
          </a:p>
        </p:txBody>
      </p:sp>
      <p:graphicFrame>
        <p:nvGraphicFramePr>
          <p:cNvPr id="9" name="Diagramm 8"/>
          <p:cNvGraphicFramePr>
            <a:graphicFrameLocks/>
          </p:cNvGraphicFramePr>
          <p:nvPr>
            <p:extLst>
              <p:ext uri="{D42A27DB-BD31-4B8C-83A1-F6EECF244321}">
                <p14:modId xmlns:p14="http://schemas.microsoft.com/office/powerpoint/2010/main" val="3382945371"/>
              </p:ext>
            </p:extLst>
          </p:nvPr>
        </p:nvGraphicFramePr>
        <p:xfrm>
          <a:off x="1112838" y="2084388"/>
          <a:ext cx="7843837" cy="3721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9014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liennummernplatzhalter 3"/>
          <p:cNvSpPr>
            <a:spLocks noGrp="1"/>
          </p:cNvSpPr>
          <p:nvPr>
            <p:ph type="sldNum" sz="quarter" idx="12"/>
          </p:nvPr>
        </p:nvSpPr>
        <p:spPr>
          <a:xfrm>
            <a:off x="6713538" y="6399213"/>
            <a:ext cx="2133600" cy="287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fld id="{F34C65B4-0ACE-425A-8954-402385C941F4}" type="slidenum">
              <a:rPr lang="de-CH" altLang="de-DE" sz="900" smtClean="0">
                <a:latin typeface="Arial Narrow" pitchFamily="34" charset="0"/>
                <a:cs typeface="Arial" pitchFamily="34" charset="0"/>
              </a:rPr>
              <a:pPr eaLnBrk="1" hangingPunct="1">
                <a:lnSpc>
                  <a:spcPts val="1200"/>
                </a:lnSpc>
                <a:buFontTx/>
                <a:buNone/>
              </a:pPr>
              <a:t>36</a:t>
            </a:fld>
            <a:endParaRPr lang="de-CH" altLang="de-DE" sz="900" smtClean="0">
              <a:latin typeface="Arial Narrow" pitchFamily="34" charset="0"/>
              <a:cs typeface="Arial" pitchFamily="34" charset="0"/>
            </a:endParaRPr>
          </a:p>
        </p:txBody>
      </p:sp>
      <p:sp>
        <p:nvSpPr>
          <p:cNvPr id="33"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0950" indent="6350" eaLnBrk="1" hangingPunct="1">
              <a:defRPr/>
            </a:pPr>
            <a:r>
              <a:rPr lang="de-CH" altLang="de-DE" sz="3300" b="0" kern="0" dirty="0" smtClean="0">
                <a:solidFill>
                  <a:schemeClr val="tx1"/>
                </a:solidFill>
                <a:latin typeface="Arial Narrow" pitchFamily="34" charset="0"/>
              </a:rPr>
              <a:t>Steuerbelastung auf Unternehmensgewinn </a:t>
            </a:r>
          </a:p>
          <a:p>
            <a:pPr marL="1250950" indent="6350" eaLnBrk="1" hangingPunct="1">
              <a:defRPr/>
            </a:pPr>
            <a:r>
              <a:rPr lang="de-CH" altLang="de-DE" sz="3300" b="0" kern="0" dirty="0" smtClean="0">
                <a:solidFill>
                  <a:schemeClr val="tx1"/>
                </a:solidFill>
                <a:latin typeface="Arial Narrow" pitchFamily="34" charset="0"/>
              </a:rPr>
              <a:t>(vor der SV 17)</a:t>
            </a:r>
          </a:p>
        </p:txBody>
      </p:sp>
      <p:grpSp>
        <p:nvGrpSpPr>
          <p:cNvPr id="153604" name="Gruppieren 33"/>
          <p:cNvGrpSpPr>
            <a:grpSpLocks/>
          </p:cNvGrpSpPr>
          <p:nvPr/>
        </p:nvGrpSpPr>
        <p:grpSpPr bwMode="auto">
          <a:xfrm>
            <a:off x="1016000" y="1585913"/>
            <a:ext cx="7053263" cy="4533900"/>
            <a:chOff x="928832" y="1585913"/>
            <a:chExt cx="7052680" cy="5294660"/>
          </a:xfrm>
        </p:grpSpPr>
        <p:sp>
          <p:nvSpPr>
            <p:cNvPr id="35" name="Rechteck 34"/>
            <p:cNvSpPr/>
            <p:nvPr/>
          </p:nvSpPr>
          <p:spPr>
            <a:xfrm>
              <a:off x="2765418" y="4205434"/>
              <a:ext cx="863529" cy="151090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3607" name="Textfeld 3"/>
            <p:cNvSpPr txBox="1">
              <a:spLocks noChangeArrowheads="1"/>
            </p:cNvSpPr>
            <p:nvPr/>
          </p:nvSpPr>
          <p:spPr bwMode="auto">
            <a:xfrm>
              <a:off x="2889250" y="4848225"/>
              <a:ext cx="566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600">
                  <a:solidFill>
                    <a:schemeClr val="bg1"/>
                  </a:solidFill>
                  <a:latin typeface="Arial Narrow" pitchFamily="34" charset="0"/>
                  <a:cs typeface="Arial" pitchFamily="34" charset="0"/>
                </a:rPr>
                <a:t>8.5%</a:t>
              </a:r>
            </a:p>
          </p:txBody>
        </p:sp>
        <p:sp>
          <p:nvSpPr>
            <p:cNvPr id="153608" name="Textfeld 4"/>
            <p:cNvSpPr txBox="1">
              <a:spLocks noChangeArrowheads="1"/>
            </p:cNvSpPr>
            <p:nvPr/>
          </p:nvSpPr>
          <p:spPr bwMode="auto">
            <a:xfrm>
              <a:off x="1108837" y="6000750"/>
              <a:ext cx="769763" cy="53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200" dirty="0">
                  <a:latin typeface="Arial Narrow" pitchFamily="34" charset="0"/>
                  <a:cs typeface="Arial" pitchFamily="34" charset="0"/>
                </a:rPr>
                <a:t>Stand der </a:t>
              </a:r>
            </a:p>
            <a:p>
              <a:pPr eaLnBrk="1" hangingPunct="1">
                <a:lnSpc>
                  <a:spcPct val="100000"/>
                </a:lnSpc>
                <a:buFontTx/>
                <a:buNone/>
              </a:pPr>
              <a:r>
                <a:rPr lang="de-CH" altLang="de-DE" sz="1200" dirty="0">
                  <a:latin typeface="Arial Narrow" pitchFamily="34" charset="0"/>
                  <a:cs typeface="Arial" pitchFamily="34" charset="0"/>
                </a:rPr>
                <a:t>Steuern</a:t>
              </a:r>
            </a:p>
          </p:txBody>
        </p:sp>
        <p:sp>
          <p:nvSpPr>
            <p:cNvPr id="153609" name="Textfeld 7"/>
            <p:cNvSpPr txBox="1">
              <a:spLocks noChangeArrowheads="1"/>
            </p:cNvSpPr>
            <p:nvPr/>
          </p:nvSpPr>
          <p:spPr bwMode="auto">
            <a:xfrm>
              <a:off x="2765425" y="5997575"/>
              <a:ext cx="731290" cy="32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200">
                  <a:latin typeface="Arial Narrow" pitchFamily="34" charset="0"/>
                  <a:cs typeface="Arial" pitchFamily="34" charset="0"/>
                </a:rPr>
                <a:t>ordentlich</a:t>
              </a:r>
            </a:p>
          </p:txBody>
        </p:sp>
        <p:sp>
          <p:nvSpPr>
            <p:cNvPr id="153610" name="Textfeld 8"/>
            <p:cNvSpPr txBox="1">
              <a:spLocks noChangeArrowheads="1"/>
            </p:cNvSpPr>
            <p:nvPr/>
          </p:nvSpPr>
          <p:spPr bwMode="auto">
            <a:xfrm>
              <a:off x="3899925" y="5835651"/>
              <a:ext cx="1396536" cy="102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buFontTx/>
                <a:buNone/>
              </a:pPr>
              <a:r>
                <a:rPr lang="de-CH" altLang="de-DE" sz="1200" dirty="0" smtClean="0">
                  <a:latin typeface="Arial Narrow" pitchFamily="34" charset="0"/>
                  <a:cs typeface="Arial" pitchFamily="34" charset="0"/>
                </a:rPr>
                <a:t>Gemischte </a:t>
              </a:r>
              <a:endParaRPr lang="de-CH" altLang="de-DE" sz="1200" dirty="0">
                <a:latin typeface="Arial Narrow" pitchFamily="34" charset="0"/>
                <a:cs typeface="Arial" pitchFamily="34" charset="0"/>
              </a:endParaRPr>
            </a:p>
            <a:p>
              <a:pPr algn="ctr" eaLnBrk="1" hangingPunct="1">
                <a:lnSpc>
                  <a:spcPct val="100000"/>
                </a:lnSpc>
                <a:buFontTx/>
                <a:buNone/>
              </a:pPr>
              <a:r>
                <a:rPr lang="de-CH" altLang="de-DE" sz="1200" dirty="0">
                  <a:latin typeface="Arial Narrow" pitchFamily="34" charset="0"/>
                  <a:cs typeface="Arial" pitchFamily="34" charset="0"/>
                </a:rPr>
                <a:t>Gesellschaften</a:t>
              </a:r>
              <a:br>
                <a:rPr lang="de-CH" altLang="de-DE" sz="1200" dirty="0">
                  <a:latin typeface="Arial Narrow" pitchFamily="34" charset="0"/>
                  <a:cs typeface="Arial" pitchFamily="34" charset="0"/>
                </a:rPr>
              </a:br>
              <a:r>
                <a:rPr lang="de-CH" altLang="de-DE" sz="900" dirty="0">
                  <a:latin typeface="Arial Narrow" pitchFamily="34" charset="0"/>
                  <a:cs typeface="Arial" pitchFamily="34" charset="0"/>
                </a:rPr>
                <a:t>(~ bis 5 VZA, kein Schweizer</a:t>
              </a:r>
            </a:p>
            <a:p>
              <a:pPr algn="ctr" eaLnBrk="1" hangingPunct="1">
                <a:lnSpc>
                  <a:spcPct val="100000"/>
                </a:lnSpc>
                <a:buFontTx/>
                <a:buNone/>
              </a:pPr>
              <a:r>
                <a:rPr lang="de-CH" altLang="de-DE" sz="900" dirty="0">
                  <a:latin typeface="Arial Narrow" pitchFamily="34" charset="0"/>
                  <a:cs typeface="Arial" pitchFamily="34" charset="0"/>
                </a:rPr>
                <a:t>Einkommen, Shareholders </a:t>
              </a:r>
            </a:p>
            <a:p>
              <a:pPr algn="ctr" eaLnBrk="1" hangingPunct="1">
                <a:lnSpc>
                  <a:spcPct val="100000"/>
                </a:lnSpc>
                <a:buFontTx/>
                <a:buNone/>
              </a:pPr>
              <a:r>
                <a:rPr lang="de-CH" altLang="de-DE" sz="900" dirty="0">
                  <a:latin typeface="Arial Narrow" pitchFamily="34" charset="0"/>
                  <a:cs typeface="Arial" pitchFamily="34" charset="0"/>
                </a:rPr>
                <a:t>Im Ausland)</a:t>
              </a:r>
            </a:p>
          </p:txBody>
        </p:sp>
        <p:sp>
          <p:nvSpPr>
            <p:cNvPr id="153611" name="Textfeld 9"/>
            <p:cNvSpPr txBox="1">
              <a:spLocks noChangeArrowheads="1"/>
            </p:cNvSpPr>
            <p:nvPr/>
          </p:nvSpPr>
          <p:spPr bwMode="auto">
            <a:xfrm>
              <a:off x="5425596" y="5856288"/>
              <a:ext cx="1051890" cy="102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buFontTx/>
                <a:buNone/>
              </a:pPr>
              <a:r>
                <a:rPr lang="de-CH" altLang="de-DE" sz="1200">
                  <a:latin typeface="Arial Narrow" pitchFamily="34" charset="0"/>
                  <a:cs typeface="Arial" pitchFamily="34" charset="0"/>
                </a:rPr>
                <a:t>Gemischte </a:t>
              </a:r>
            </a:p>
            <a:p>
              <a:pPr algn="ctr" eaLnBrk="1" hangingPunct="1">
                <a:lnSpc>
                  <a:spcPct val="100000"/>
                </a:lnSpc>
                <a:buFontTx/>
                <a:buNone/>
              </a:pPr>
              <a:r>
                <a:rPr lang="de-CH" altLang="de-DE" sz="1200">
                  <a:latin typeface="Arial Narrow" pitchFamily="34" charset="0"/>
                  <a:cs typeface="Arial" pitchFamily="34" charset="0"/>
                </a:rPr>
                <a:t>Gesellschaften</a:t>
              </a:r>
            </a:p>
            <a:p>
              <a:pPr algn="ctr" eaLnBrk="1" hangingPunct="1">
                <a:lnSpc>
                  <a:spcPct val="100000"/>
                </a:lnSpc>
                <a:buFontTx/>
                <a:buNone/>
              </a:pPr>
              <a:r>
                <a:rPr lang="de-CH" altLang="de-DE" sz="900">
                  <a:latin typeface="Arial Narrow" pitchFamily="34" charset="0"/>
                  <a:cs typeface="Arial" pitchFamily="34" charset="0"/>
                </a:rPr>
                <a:t>(~ mehr als 30 VZA, </a:t>
              </a:r>
            </a:p>
            <a:p>
              <a:pPr algn="ctr" eaLnBrk="1" hangingPunct="1">
                <a:lnSpc>
                  <a:spcPct val="100000"/>
                </a:lnSpc>
                <a:buFontTx/>
                <a:buNone/>
              </a:pPr>
              <a:r>
                <a:rPr lang="de-CH" altLang="de-DE" sz="900">
                  <a:latin typeface="Arial Narrow" pitchFamily="34" charset="0"/>
                  <a:cs typeface="Arial" pitchFamily="34" charset="0"/>
                </a:rPr>
                <a:t>Kein Schweizer </a:t>
              </a:r>
            </a:p>
            <a:p>
              <a:pPr algn="ctr" eaLnBrk="1" hangingPunct="1">
                <a:lnSpc>
                  <a:spcPct val="100000"/>
                </a:lnSpc>
                <a:buFontTx/>
                <a:buNone/>
              </a:pPr>
              <a:r>
                <a:rPr lang="de-CH" altLang="de-DE" sz="900">
                  <a:latin typeface="Arial Narrow" pitchFamily="34" charset="0"/>
                  <a:cs typeface="Arial" pitchFamily="34" charset="0"/>
                </a:rPr>
                <a:t>Einkommen)</a:t>
              </a:r>
            </a:p>
          </p:txBody>
        </p:sp>
        <p:sp>
          <p:nvSpPr>
            <p:cNvPr id="41" name="Rechteck 40"/>
            <p:cNvSpPr/>
            <p:nvPr/>
          </p:nvSpPr>
          <p:spPr>
            <a:xfrm>
              <a:off x="4090871" y="4220265"/>
              <a:ext cx="865116" cy="1512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3613" name="Textfeld 12"/>
            <p:cNvSpPr txBox="1">
              <a:spLocks noChangeArrowheads="1"/>
            </p:cNvSpPr>
            <p:nvPr/>
          </p:nvSpPr>
          <p:spPr bwMode="auto">
            <a:xfrm>
              <a:off x="4251325" y="4849813"/>
              <a:ext cx="566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600">
                  <a:solidFill>
                    <a:schemeClr val="bg1"/>
                  </a:solidFill>
                  <a:latin typeface="Arial Narrow" pitchFamily="34" charset="0"/>
                  <a:cs typeface="Arial" pitchFamily="34" charset="0"/>
                </a:rPr>
                <a:t>8.5%</a:t>
              </a:r>
            </a:p>
          </p:txBody>
        </p:sp>
        <p:sp>
          <p:nvSpPr>
            <p:cNvPr id="43" name="Rechteck 42"/>
            <p:cNvSpPr/>
            <p:nvPr/>
          </p:nvSpPr>
          <p:spPr>
            <a:xfrm>
              <a:off x="5519503" y="4205434"/>
              <a:ext cx="863529" cy="151090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3615" name="Textfeld 14"/>
            <p:cNvSpPr txBox="1">
              <a:spLocks noChangeArrowheads="1"/>
            </p:cNvSpPr>
            <p:nvPr/>
          </p:nvSpPr>
          <p:spPr bwMode="auto">
            <a:xfrm>
              <a:off x="5624513" y="4848225"/>
              <a:ext cx="5667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600">
                  <a:solidFill>
                    <a:schemeClr val="bg1"/>
                  </a:solidFill>
                  <a:latin typeface="Arial Narrow" pitchFamily="34" charset="0"/>
                  <a:cs typeface="Arial" pitchFamily="34" charset="0"/>
                </a:rPr>
                <a:t>8.5%</a:t>
              </a:r>
            </a:p>
          </p:txBody>
        </p:sp>
        <p:sp>
          <p:nvSpPr>
            <p:cNvPr id="45" name="Rechteck 44"/>
            <p:cNvSpPr/>
            <p:nvPr/>
          </p:nvSpPr>
          <p:spPr>
            <a:xfrm>
              <a:off x="2765418" y="2596273"/>
              <a:ext cx="863529" cy="1622139"/>
            </a:xfrm>
            <a:prstGeom prst="rect">
              <a:avLst/>
            </a:prstGeom>
            <a:solidFill>
              <a:srgbClr val="007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3617" name="Textfeld 18"/>
            <p:cNvSpPr txBox="1">
              <a:spLocks noChangeArrowheads="1"/>
            </p:cNvSpPr>
            <p:nvPr/>
          </p:nvSpPr>
          <p:spPr bwMode="auto">
            <a:xfrm>
              <a:off x="2876550" y="3357563"/>
              <a:ext cx="566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600">
                  <a:solidFill>
                    <a:schemeClr val="bg1"/>
                  </a:solidFill>
                  <a:latin typeface="Arial Narrow" pitchFamily="34" charset="0"/>
                  <a:cs typeface="Arial" pitchFamily="34" charset="0"/>
                </a:rPr>
                <a:t>8.9%</a:t>
              </a:r>
            </a:p>
          </p:txBody>
        </p:sp>
        <p:sp>
          <p:nvSpPr>
            <p:cNvPr id="47" name="Rechteck 46"/>
            <p:cNvSpPr/>
            <p:nvPr/>
          </p:nvSpPr>
          <p:spPr>
            <a:xfrm>
              <a:off x="4082934" y="4077518"/>
              <a:ext cx="865115" cy="142748"/>
            </a:xfrm>
            <a:prstGeom prst="rect">
              <a:avLst/>
            </a:prstGeom>
            <a:solidFill>
              <a:srgbClr val="007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3619" name="Textfeld 20"/>
            <p:cNvSpPr txBox="1">
              <a:spLocks noChangeArrowheads="1"/>
            </p:cNvSpPr>
            <p:nvPr/>
          </p:nvSpPr>
          <p:spPr bwMode="auto">
            <a:xfrm>
              <a:off x="4225925" y="3979862"/>
              <a:ext cx="566181" cy="3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600">
                  <a:solidFill>
                    <a:schemeClr val="bg1"/>
                  </a:solidFill>
                  <a:latin typeface="Arial Narrow" pitchFamily="34" charset="0"/>
                  <a:cs typeface="Arial" pitchFamily="34" charset="0"/>
                </a:rPr>
                <a:t>0.9%</a:t>
              </a:r>
            </a:p>
          </p:txBody>
        </p:sp>
        <p:sp>
          <p:nvSpPr>
            <p:cNvPr id="49" name="Rechteck 48"/>
            <p:cNvSpPr/>
            <p:nvPr/>
          </p:nvSpPr>
          <p:spPr>
            <a:xfrm>
              <a:off x="5513153" y="3816121"/>
              <a:ext cx="865116" cy="394875"/>
            </a:xfrm>
            <a:prstGeom prst="rect">
              <a:avLst/>
            </a:prstGeom>
            <a:solidFill>
              <a:srgbClr val="007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3621" name="Textfeld 22"/>
            <p:cNvSpPr txBox="1">
              <a:spLocks noChangeArrowheads="1"/>
            </p:cNvSpPr>
            <p:nvPr/>
          </p:nvSpPr>
          <p:spPr bwMode="auto">
            <a:xfrm>
              <a:off x="5630863" y="3835400"/>
              <a:ext cx="566737" cy="338138"/>
            </a:xfrm>
            <a:prstGeom prst="rect">
              <a:avLst/>
            </a:prstGeom>
            <a:solidFill>
              <a:srgbClr val="0070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600">
                  <a:solidFill>
                    <a:schemeClr val="bg1"/>
                  </a:solidFill>
                  <a:latin typeface="Arial Narrow" pitchFamily="34" charset="0"/>
                  <a:cs typeface="Arial" pitchFamily="34" charset="0"/>
                </a:rPr>
                <a:t>2.2%</a:t>
              </a:r>
            </a:p>
          </p:txBody>
        </p:sp>
        <p:sp>
          <p:nvSpPr>
            <p:cNvPr id="51" name="Geschweifte Klammer links 50"/>
            <p:cNvSpPr/>
            <p:nvPr/>
          </p:nvSpPr>
          <p:spPr>
            <a:xfrm>
              <a:off x="2228888" y="2585150"/>
              <a:ext cx="287313" cy="3168269"/>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CH"/>
            </a:p>
          </p:txBody>
        </p:sp>
        <p:sp>
          <p:nvSpPr>
            <p:cNvPr id="153623" name="Textfeld 24"/>
            <p:cNvSpPr txBox="1">
              <a:spLocks noChangeArrowheads="1"/>
            </p:cNvSpPr>
            <p:nvPr/>
          </p:nvSpPr>
          <p:spPr bwMode="auto">
            <a:xfrm>
              <a:off x="1108837" y="3917950"/>
              <a:ext cx="1096775" cy="7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200">
                  <a:latin typeface="Arial Narrow" pitchFamily="34" charset="0"/>
                  <a:cs typeface="Arial" pitchFamily="34" charset="0"/>
                </a:rPr>
                <a:t>Nachsteuersatz </a:t>
              </a:r>
            </a:p>
            <a:p>
              <a:pPr eaLnBrk="1" hangingPunct="1">
                <a:lnSpc>
                  <a:spcPct val="100000"/>
                </a:lnSpc>
                <a:buFontTx/>
                <a:buNone/>
              </a:pPr>
              <a:r>
                <a:rPr lang="de-CH" altLang="de-DE" sz="1200">
                  <a:latin typeface="Arial Narrow" pitchFamily="34" charset="0"/>
                  <a:cs typeface="Arial" pitchFamily="34" charset="0"/>
                </a:rPr>
                <a:t>(veröffentlicht)</a:t>
              </a:r>
            </a:p>
            <a:p>
              <a:pPr eaLnBrk="1" hangingPunct="1">
                <a:lnSpc>
                  <a:spcPct val="100000"/>
                </a:lnSpc>
                <a:buFontTx/>
                <a:buNone/>
              </a:pPr>
              <a:endParaRPr lang="de-CH" altLang="de-DE" sz="1200">
                <a:latin typeface="Arial Narrow" pitchFamily="34" charset="0"/>
                <a:cs typeface="Arial" pitchFamily="34" charset="0"/>
              </a:endParaRPr>
            </a:p>
          </p:txBody>
        </p:sp>
        <p:sp>
          <p:nvSpPr>
            <p:cNvPr id="153624" name="Textfeld 25"/>
            <p:cNvSpPr txBox="1">
              <a:spLocks noChangeArrowheads="1"/>
            </p:cNvSpPr>
            <p:nvPr/>
          </p:nvSpPr>
          <p:spPr bwMode="auto">
            <a:xfrm>
              <a:off x="928832" y="1739900"/>
              <a:ext cx="1562672" cy="7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7800"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200">
                  <a:latin typeface="Arial Narrow" pitchFamily="34" charset="0"/>
                  <a:cs typeface="Arial" pitchFamily="34" charset="0"/>
                </a:rPr>
                <a:t>Effektiver Steuersatz </a:t>
              </a:r>
            </a:p>
            <a:p>
              <a:pPr eaLnBrk="1" hangingPunct="1">
                <a:lnSpc>
                  <a:spcPct val="100000"/>
                </a:lnSpc>
                <a:buFontTx/>
                <a:buNone/>
              </a:pPr>
              <a:r>
                <a:rPr lang="de-CH" altLang="de-DE" sz="1200">
                  <a:latin typeface="Arial Narrow" pitchFamily="34" charset="0"/>
                  <a:cs typeface="Arial" pitchFamily="34" charset="0"/>
                </a:rPr>
                <a:t>(% auf Gewinn vor </a:t>
              </a:r>
            </a:p>
            <a:p>
              <a:pPr eaLnBrk="1" hangingPunct="1">
                <a:lnSpc>
                  <a:spcPct val="100000"/>
                </a:lnSpc>
                <a:buFontTx/>
                <a:buNone/>
              </a:pPr>
              <a:r>
                <a:rPr lang="de-CH" altLang="de-DE" sz="1200">
                  <a:latin typeface="Arial Narrow" pitchFamily="34" charset="0"/>
                  <a:cs typeface="Arial" pitchFamily="34" charset="0"/>
                </a:rPr>
                <a:t>Steuern)</a:t>
              </a:r>
            </a:p>
          </p:txBody>
        </p:sp>
        <p:sp>
          <p:nvSpPr>
            <p:cNvPr id="153625" name="Textfeld 26"/>
            <p:cNvSpPr txBox="1">
              <a:spLocks noChangeArrowheads="1"/>
            </p:cNvSpPr>
            <p:nvPr/>
          </p:nvSpPr>
          <p:spPr bwMode="auto">
            <a:xfrm>
              <a:off x="2701925" y="1585913"/>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2000">
                  <a:latin typeface="Arial Narrow" pitchFamily="34" charset="0"/>
                  <a:cs typeface="Arial" pitchFamily="34" charset="0"/>
                </a:rPr>
                <a:t>14.57%</a:t>
              </a:r>
            </a:p>
          </p:txBody>
        </p:sp>
        <p:sp>
          <p:nvSpPr>
            <p:cNvPr id="153626" name="Textfeld 27"/>
            <p:cNvSpPr txBox="1">
              <a:spLocks noChangeArrowheads="1"/>
            </p:cNvSpPr>
            <p:nvPr/>
          </p:nvSpPr>
          <p:spPr bwMode="auto">
            <a:xfrm>
              <a:off x="4156075" y="1585913"/>
              <a:ext cx="78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2000">
                  <a:latin typeface="Arial Narrow" pitchFamily="34" charset="0"/>
                  <a:cs typeface="Arial" pitchFamily="34" charset="0"/>
                </a:rPr>
                <a:t>8.56%</a:t>
              </a:r>
            </a:p>
          </p:txBody>
        </p:sp>
        <p:sp>
          <p:nvSpPr>
            <p:cNvPr id="153627" name="Textfeld 28"/>
            <p:cNvSpPr txBox="1">
              <a:spLocks noChangeArrowheads="1"/>
            </p:cNvSpPr>
            <p:nvPr/>
          </p:nvSpPr>
          <p:spPr bwMode="auto">
            <a:xfrm>
              <a:off x="5408613" y="1585913"/>
              <a:ext cx="78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2000">
                  <a:latin typeface="Arial Narrow" pitchFamily="34" charset="0"/>
                  <a:cs typeface="Arial" pitchFamily="34" charset="0"/>
                </a:rPr>
                <a:t>9.62%</a:t>
              </a:r>
            </a:p>
          </p:txBody>
        </p:sp>
        <p:sp>
          <p:nvSpPr>
            <p:cNvPr id="58" name="Rechteck 57"/>
            <p:cNvSpPr/>
            <p:nvPr/>
          </p:nvSpPr>
          <p:spPr>
            <a:xfrm>
              <a:off x="6954484" y="4222120"/>
              <a:ext cx="863529" cy="1512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3629" name="Textfeld 14"/>
            <p:cNvSpPr txBox="1">
              <a:spLocks noChangeArrowheads="1"/>
            </p:cNvSpPr>
            <p:nvPr/>
          </p:nvSpPr>
          <p:spPr bwMode="auto">
            <a:xfrm>
              <a:off x="7065963" y="4848225"/>
              <a:ext cx="5667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600">
                  <a:solidFill>
                    <a:schemeClr val="bg1"/>
                  </a:solidFill>
                  <a:latin typeface="Arial Narrow" pitchFamily="34" charset="0"/>
                  <a:cs typeface="Arial" pitchFamily="34" charset="0"/>
                </a:rPr>
                <a:t>8.5%</a:t>
              </a:r>
            </a:p>
          </p:txBody>
        </p:sp>
        <p:sp>
          <p:nvSpPr>
            <p:cNvPr id="153630" name="Textfeld 28"/>
            <p:cNvSpPr txBox="1">
              <a:spLocks noChangeArrowheads="1"/>
            </p:cNvSpPr>
            <p:nvPr/>
          </p:nvSpPr>
          <p:spPr bwMode="auto">
            <a:xfrm>
              <a:off x="6943725" y="1585913"/>
              <a:ext cx="78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2000">
                  <a:latin typeface="Arial Narrow" pitchFamily="34" charset="0"/>
                  <a:cs typeface="Arial" pitchFamily="34" charset="0"/>
                </a:rPr>
                <a:t>7.83%</a:t>
              </a:r>
            </a:p>
          </p:txBody>
        </p:sp>
        <p:sp>
          <p:nvSpPr>
            <p:cNvPr id="153631" name="Textfeld 9"/>
            <p:cNvSpPr txBox="1">
              <a:spLocks noChangeArrowheads="1"/>
            </p:cNvSpPr>
            <p:nvPr/>
          </p:nvSpPr>
          <p:spPr bwMode="auto">
            <a:xfrm>
              <a:off x="6791764" y="5856288"/>
              <a:ext cx="1189748" cy="80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buFontTx/>
                <a:buNone/>
              </a:pPr>
              <a:r>
                <a:rPr lang="de-CH" altLang="de-DE" sz="1200">
                  <a:latin typeface="Arial Narrow" pitchFamily="34" charset="0"/>
                  <a:cs typeface="Arial" pitchFamily="34" charset="0"/>
                </a:rPr>
                <a:t>Holding</a:t>
              </a:r>
              <a:br>
                <a:rPr lang="de-CH" altLang="de-DE" sz="1200">
                  <a:latin typeface="Arial Narrow" pitchFamily="34" charset="0"/>
                  <a:cs typeface="Arial" pitchFamily="34" charset="0"/>
                </a:rPr>
              </a:br>
              <a:r>
                <a:rPr lang="de-CH" altLang="de-DE" sz="900">
                  <a:latin typeface="Arial Narrow" pitchFamily="34" charset="0"/>
                  <a:cs typeface="Arial" pitchFamily="34" charset="0"/>
                </a:rPr>
                <a:t>(Holding Beteiligungen, </a:t>
              </a:r>
            </a:p>
            <a:p>
              <a:pPr algn="ctr" eaLnBrk="1" hangingPunct="1">
                <a:lnSpc>
                  <a:spcPct val="100000"/>
                </a:lnSpc>
                <a:buFontTx/>
                <a:buNone/>
              </a:pPr>
              <a:r>
                <a:rPr lang="de-CH" altLang="de-DE" sz="900">
                  <a:latin typeface="Arial Narrow" pitchFamily="34" charset="0"/>
                  <a:cs typeface="Arial" pitchFamily="34" charset="0"/>
                </a:rPr>
                <a:t>2/3 des Einkommens / </a:t>
              </a:r>
            </a:p>
            <a:p>
              <a:pPr algn="ctr" eaLnBrk="1" hangingPunct="1">
                <a:lnSpc>
                  <a:spcPct val="100000"/>
                </a:lnSpc>
                <a:buFontTx/>
                <a:buNone/>
              </a:pPr>
              <a:r>
                <a:rPr lang="de-CH" altLang="de-DE" sz="900">
                  <a:latin typeface="Arial Narrow" pitchFamily="34" charset="0"/>
                  <a:cs typeface="Arial" pitchFamily="34" charset="0"/>
                </a:rPr>
                <a:t>Kapital aus Beteiligung)</a:t>
              </a:r>
            </a:p>
          </p:txBody>
        </p:sp>
        <p:sp>
          <p:nvSpPr>
            <p:cNvPr id="153632" name="Textfeld 9"/>
            <p:cNvSpPr txBox="1">
              <a:spLocks noChangeArrowheads="1"/>
            </p:cNvSpPr>
            <p:nvPr/>
          </p:nvSpPr>
          <p:spPr bwMode="auto">
            <a:xfrm>
              <a:off x="2813147" y="3687763"/>
              <a:ext cx="768159" cy="53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buFontTx/>
                <a:buNone/>
              </a:pPr>
              <a:r>
                <a:rPr lang="de-CH" altLang="de-DE" sz="1200">
                  <a:solidFill>
                    <a:schemeClr val="bg1"/>
                  </a:solidFill>
                  <a:latin typeface="Arial Narrow" pitchFamily="34" charset="0"/>
                  <a:cs typeface="Arial" pitchFamily="34" charset="0"/>
                </a:rPr>
                <a:t>Kanton &amp; </a:t>
              </a:r>
            </a:p>
            <a:p>
              <a:pPr algn="ctr" eaLnBrk="1" hangingPunct="1">
                <a:lnSpc>
                  <a:spcPct val="100000"/>
                </a:lnSpc>
                <a:buFontTx/>
                <a:buNone/>
              </a:pPr>
              <a:r>
                <a:rPr lang="de-CH" altLang="de-DE" sz="1200">
                  <a:solidFill>
                    <a:schemeClr val="bg1"/>
                  </a:solidFill>
                  <a:latin typeface="Arial Narrow" pitchFamily="34" charset="0"/>
                  <a:cs typeface="Arial" pitchFamily="34" charset="0"/>
                </a:rPr>
                <a:t>Gemeinde</a:t>
              </a:r>
              <a:endParaRPr lang="de-CH" altLang="de-DE" sz="900">
                <a:solidFill>
                  <a:schemeClr val="bg1"/>
                </a:solidFill>
                <a:latin typeface="Arial Narrow" pitchFamily="34" charset="0"/>
                <a:cs typeface="Arial" pitchFamily="34" charset="0"/>
              </a:endParaRPr>
            </a:p>
          </p:txBody>
        </p:sp>
        <p:sp>
          <p:nvSpPr>
            <p:cNvPr id="153633" name="Textfeld 9"/>
            <p:cNvSpPr txBox="1">
              <a:spLocks noChangeArrowheads="1"/>
            </p:cNvSpPr>
            <p:nvPr/>
          </p:nvSpPr>
          <p:spPr bwMode="auto">
            <a:xfrm>
              <a:off x="2852738" y="5410200"/>
              <a:ext cx="481222" cy="32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200">
                  <a:solidFill>
                    <a:schemeClr val="bg1"/>
                  </a:solidFill>
                  <a:latin typeface="Arial Narrow" pitchFamily="34" charset="0"/>
                  <a:cs typeface="Arial" pitchFamily="34" charset="0"/>
                </a:rPr>
                <a:t>Bund</a:t>
              </a:r>
              <a:endParaRPr lang="de-CH" altLang="de-DE" sz="900">
                <a:solidFill>
                  <a:schemeClr val="bg1"/>
                </a:solidFill>
                <a:latin typeface="Arial Narrow" pitchFamily="34" charset="0"/>
                <a:cs typeface="Arial" pitchFamily="34" charset="0"/>
              </a:endParaRPr>
            </a:p>
          </p:txBody>
        </p:sp>
      </p:grpSp>
      <p:sp>
        <p:nvSpPr>
          <p:cNvPr id="153605" name="Text Box 9"/>
          <p:cNvSpPr txBox="1">
            <a:spLocks noChangeArrowheads="1"/>
          </p:cNvSpPr>
          <p:nvPr/>
        </p:nvSpPr>
        <p:spPr bwMode="auto">
          <a:xfrm>
            <a:off x="2621545" y="6410325"/>
            <a:ext cx="5976938"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hangingPunct="1">
              <a:lnSpc>
                <a:spcPct val="100000"/>
              </a:lnSpc>
              <a:spcBef>
                <a:spcPct val="50000"/>
              </a:spcBef>
              <a:buFontTx/>
              <a:buNone/>
            </a:pPr>
            <a:r>
              <a:rPr lang="de-CH" altLang="de-DE" sz="1000" dirty="0">
                <a:solidFill>
                  <a:srgbClr val="000000"/>
                </a:solidFill>
                <a:latin typeface="Arial Narrow" pitchFamily="34" charset="0"/>
                <a:cs typeface="Arial" pitchFamily="34" charset="0"/>
              </a:rPr>
              <a:t>Quelle: Kantonale Steuerverwaltung Zug</a:t>
            </a:r>
          </a:p>
        </p:txBody>
      </p:sp>
    </p:spTree>
    <p:extLst>
      <p:ext uri="{BB962C8B-B14F-4D97-AF65-F5344CB8AC3E}">
        <p14:creationId xmlns:p14="http://schemas.microsoft.com/office/powerpoint/2010/main" val="568841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4"/>
          <p:cNvSpPr txBox="1">
            <a:spLocks noChangeArrowheads="1"/>
          </p:cNvSpPr>
          <p:nvPr/>
        </p:nvSpPr>
        <p:spPr>
          <a:xfrm>
            <a:off x="0" y="765175"/>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tabLst>
                <a:tab pos="1166813" algn="l"/>
              </a:tabLst>
              <a:defRPr/>
            </a:pPr>
            <a:r>
              <a:rPr lang="de-CH" altLang="de-DE" sz="3300" b="0" kern="0" dirty="0" smtClean="0">
                <a:solidFill>
                  <a:srgbClr val="000000"/>
                </a:solidFill>
                <a:latin typeface="Arial Narrow" pitchFamily="34" charset="0"/>
              </a:rPr>
              <a:t>Unternehmenssteuerform im Vergleich (2020)</a:t>
            </a:r>
          </a:p>
        </p:txBody>
      </p:sp>
      <p:sp>
        <p:nvSpPr>
          <p:cNvPr id="16388" name="Text Box 9"/>
          <p:cNvSpPr txBox="1">
            <a:spLocks noChangeArrowheads="1"/>
          </p:cNvSpPr>
          <p:nvPr/>
        </p:nvSpPr>
        <p:spPr bwMode="auto">
          <a:xfrm>
            <a:off x="3030854" y="6408302"/>
            <a:ext cx="5527675"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hangingPunct="1">
              <a:lnSpc>
                <a:spcPct val="100000"/>
              </a:lnSpc>
              <a:spcBef>
                <a:spcPct val="50000"/>
              </a:spcBef>
            </a:pPr>
            <a:r>
              <a:rPr lang="de-CH" altLang="de-DE" sz="1000" dirty="0" smtClean="0">
                <a:solidFill>
                  <a:srgbClr val="000000"/>
                </a:solidFill>
                <a:latin typeface="Arial Narrow" pitchFamily="34" charset="0"/>
              </a:rPr>
              <a:t>Quelle: </a:t>
            </a:r>
            <a:r>
              <a:rPr lang="de-CH" altLang="de-DE" sz="1000" dirty="0" smtClean="0">
                <a:solidFill>
                  <a:srgbClr val="000000"/>
                </a:solidFill>
                <a:latin typeface="Arial Narrow" pitchFamily="34" charset="0"/>
                <a:cs typeface="Arial" pitchFamily="34" charset="0"/>
              </a:rPr>
              <a:t>TA</a:t>
            </a:r>
            <a:r>
              <a:rPr lang="de-CH" altLang="de-DE" sz="1000" dirty="0">
                <a:solidFill>
                  <a:srgbClr val="000000"/>
                </a:solidFill>
                <a:latin typeface="Arial Narrow" pitchFamily="34" charset="0"/>
                <a:cs typeface="Arial" pitchFamily="34" charset="0"/>
              </a:rPr>
              <a:t>/ PWC 2019</a:t>
            </a:r>
            <a:endParaRPr lang="de-CH" altLang="de-DE" sz="1000" dirty="0">
              <a:solidFill>
                <a:srgbClr val="000000"/>
              </a:solidFill>
              <a:latin typeface="Arial Narrow" pitchFamily="34" charset="0"/>
            </a:endParaRPr>
          </a:p>
        </p:txBody>
      </p:sp>
      <p:sp>
        <p:nvSpPr>
          <p:cNvPr id="16390" name="Textfeld 2"/>
          <p:cNvSpPr txBox="1">
            <a:spLocks noChangeArrowheads="1"/>
          </p:cNvSpPr>
          <p:nvPr/>
        </p:nvSpPr>
        <p:spPr bwMode="auto">
          <a:xfrm>
            <a:off x="1309688" y="5289550"/>
            <a:ext cx="34423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de-CH" altLang="de-DE" sz="900" b="1" dirty="0" smtClean="0">
                <a:solidFill>
                  <a:srgbClr val="000000"/>
                </a:solidFill>
                <a:latin typeface="Arial Narrow" pitchFamily="34" charset="0"/>
              </a:rPr>
              <a:t>Steuerbelastung Unternehmen, in Prozent</a:t>
            </a:r>
          </a:p>
          <a:p>
            <a:pPr eaLnBrk="1" fontAlgn="base" hangingPunct="1">
              <a:spcBef>
                <a:spcPct val="0"/>
              </a:spcBef>
              <a:spcAft>
                <a:spcPct val="0"/>
              </a:spcAft>
            </a:pPr>
            <a:endParaRPr lang="de-CH" altLang="de-DE" sz="900" b="1" dirty="0">
              <a:solidFill>
                <a:srgbClr val="FF9900"/>
              </a:solidFill>
              <a:latin typeface="Arial Narrow" pitchFamily="34" charset="0"/>
            </a:endParaRPr>
          </a:p>
          <a:p>
            <a:pPr eaLnBrk="1" fontAlgn="base" hangingPunct="1">
              <a:spcBef>
                <a:spcPct val="0"/>
              </a:spcBef>
              <a:spcAft>
                <a:spcPct val="0"/>
              </a:spcAft>
            </a:pPr>
            <a:r>
              <a:rPr lang="de-CH" altLang="de-DE" sz="800" dirty="0" smtClean="0">
                <a:solidFill>
                  <a:srgbClr val="FF9900"/>
                </a:solidFill>
                <a:latin typeface="Arial Narrow" pitchFamily="34" charset="0"/>
              </a:rPr>
              <a:t>    </a:t>
            </a:r>
            <a:r>
              <a:rPr lang="de-CH" altLang="de-DE" sz="1000" dirty="0" smtClean="0">
                <a:solidFill>
                  <a:srgbClr val="000000"/>
                </a:solidFill>
              </a:rPr>
              <a:t>Ordentlicher Steuersatz vor der Reform</a:t>
            </a:r>
            <a:endParaRPr lang="de-CH" altLang="de-DE" sz="1000" dirty="0">
              <a:solidFill>
                <a:srgbClr val="000000"/>
              </a:solidFill>
            </a:endParaRPr>
          </a:p>
          <a:p>
            <a:pPr eaLnBrk="1" fontAlgn="base" hangingPunct="1">
              <a:spcBef>
                <a:spcPct val="0"/>
              </a:spcBef>
              <a:spcAft>
                <a:spcPct val="0"/>
              </a:spcAft>
            </a:pPr>
            <a:r>
              <a:rPr lang="de-CH" altLang="de-DE" sz="1400" dirty="0">
                <a:solidFill>
                  <a:srgbClr val="000000"/>
                </a:solidFill>
              </a:rPr>
              <a:t>•</a:t>
            </a:r>
            <a:r>
              <a:rPr lang="de-CH" altLang="de-DE" sz="1600" dirty="0">
                <a:solidFill>
                  <a:srgbClr val="000000"/>
                </a:solidFill>
                <a:latin typeface="Arial Narrow" pitchFamily="34" charset="0"/>
              </a:rPr>
              <a:t> </a:t>
            </a:r>
            <a:r>
              <a:rPr lang="de-CH" altLang="de-DE" sz="1000" dirty="0" smtClean="0">
                <a:solidFill>
                  <a:srgbClr val="000000"/>
                </a:solidFill>
              </a:rPr>
              <a:t>Angekündigter ordentlicher Steuersatz nach der Reform</a:t>
            </a:r>
            <a:endParaRPr lang="de-CH" altLang="de-DE" sz="1000" dirty="0">
              <a:solidFill>
                <a:srgbClr val="000000"/>
              </a:solidFill>
            </a:endParaRPr>
          </a:p>
          <a:p>
            <a:pPr eaLnBrk="1" fontAlgn="base" hangingPunct="1">
              <a:spcBef>
                <a:spcPct val="0"/>
              </a:spcBef>
              <a:spcAft>
                <a:spcPct val="0"/>
              </a:spcAft>
            </a:pPr>
            <a:r>
              <a:rPr lang="de-CH" altLang="de-DE" sz="1400" dirty="0">
                <a:solidFill>
                  <a:srgbClr val="3AB3FF"/>
                </a:solidFill>
              </a:rPr>
              <a:t>•</a:t>
            </a:r>
            <a:r>
              <a:rPr lang="de-CH" altLang="de-DE" sz="1200" dirty="0">
                <a:solidFill>
                  <a:srgbClr val="000000"/>
                </a:solidFill>
              </a:rPr>
              <a:t> </a:t>
            </a:r>
            <a:r>
              <a:rPr lang="de-CH" altLang="de-DE" sz="1000" dirty="0" smtClean="0">
                <a:solidFill>
                  <a:srgbClr val="000000"/>
                </a:solidFill>
              </a:rPr>
              <a:t>Tiefstmöglicher Steuersatz nach der Reform</a:t>
            </a:r>
            <a:endParaRPr lang="de-CH" altLang="de-DE" sz="1000" dirty="0">
              <a:solidFill>
                <a:srgbClr val="000000"/>
              </a:solidFill>
            </a:endParaRPr>
          </a:p>
          <a:p>
            <a:pPr eaLnBrk="1" fontAlgn="base" hangingPunct="1">
              <a:spcBef>
                <a:spcPct val="0"/>
              </a:spcBef>
              <a:spcAft>
                <a:spcPct val="0"/>
              </a:spcAft>
            </a:pPr>
            <a:r>
              <a:rPr lang="de-CH" altLang="de-DE" sz="1200" dirty="0">
                <a:solidFill>
                  <a:srgbClr val="000000"/>
                </a:solidFill>
              </a:rPr>
              <a:t>  </a:t>
            </a:r>
            <a:r>
              <a:rPr lang="de-CH" altLang="de-DE" sz="1200" dirty="0" smtClean="0">
                <a:solidFill>
                  <a:srgbClr val="000000"/>
                </a:solidFill>
              </a:rPr>
              <a:t> </a:t>
            </a:r>
            <a:r>
              <a:rPr lang="de-CH" altLang="de-DE" sz="1000" dirty="0" smtClean="0">
                <a:solidFill>
                  <a:srgbClr val="000000"/>
                </a:solidFill>
              </a:rPr>
              <a:t>inklusive maximal möglicher Spezialabzüge</a:t>
            </a:r>
            <a:endParaRPr lang="de-CH" altLang="de-DE" sz="1000" dirty="0">
              <a:solidFill>
                <a:srgbClr val="000000"/>
              </a:solidFill>
              <a:latin typeface="Arial Narrow" pitchFamily="34" charset="0"/>
            </a:endParaRPr>
          </a:p>
        </p:txBody>
      </p:sp>
      <p:sp>
        <p:nvSpPr>
          <p:cNvPr id="2" name="Stern mit 5 Zacken 1"/>
          <p:cNvSpPr/>
          <p:nvPr/>
        </p:nvSpPr>
        <p:spPr>
          <a:xfrm>
            <a:off x="1381696" y="5624450"/>
            <a:ext cx="72008" cy="7200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74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779" y="1468799"/>
            <a:ext cx="5773491" cy="373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pPr>
              <a:defRPr/>
            </a:pPr>
            <a:r>
              <a:rPr lang="de-CH" dirty="0" smtClean="0"/>
              <a:t> </a:t>
            </a:r>
            <a:fld id="{64BDC4FD-2E21-4837-AE1D-DBE210D25A3F}" type="slidenum">
              <a:rPr lang="de-CH" smtClean="0"/>
              <a:pPr>
                <a:defRPr/>
              </a:pPr>
              <a:t>37</a:t>
            </a:fld>
            <a:endParaRPr lang="de-CH" dirty="0"/>
          </a:p>
        </p:txBody>
      </p:sp>
    </p:spTree>
    <p:extLst>
      <p:ext uri="{BB962C8B-B14F-4D97-AF65-F5344CB8AC3E}">
        <p14:creationId xmlns:p14="http://schemas.microsoft.com/office/powerpoint/2010/main" val="2381402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537349478"/>
              </p:ext>
            </p:extLst>
          </p:nvPr>
        </p:nvGraphicFramePr>
        <p:xfrm>
          <a:off x="1244600" y="548680"/>
          <a:ext cx="7629525" cy="5724525"/>
        </p:xfrm>
        <a:graphic>
          <a:graphicData uri="http://schemas.openxmlformats.org/presentationml/2006/ole">
            <mc:AlternateContent xmlns:mc="http://schemas.openxmlformats.org/markup-compatibility/2006">
              <mc:Choice xmlns:v="urn:schemas-microsoft-com:vml" Requires="v">
                <p:oleObj spid="_x0000_s271428" name="Präsentation" r:id="rId4" imgW="1885244" imgH="1412633" progId="PowerPoint.Show.8">
                  <p:embed/>
                </p:oleObj>
              </mc:Choice>
              <mc:Fallback>
                <p:oleObj name="Präsentation" r:id="rId4" imgW="1885244" imgH="1412633" progId="PowerPoint.Show.8">
                  <p:embed/>
                  <p:pic>
                    <p:nvPicPr>
                      <p:cNvPr id="0" name=""/>
                      <p:cNvPicPr/>
                      <p:nvPr/>
                    </p:nvPicPr>
                    <p:blipFill>
                      <a:blip r:embed="rId5"/>
                      <a:stretch>
                        <a:fillRect/>
                      </a:stretch>
                    </p:blipFill>
                    <p:spPr>
                      <a:xfrm>
                        <a:off x="1244600" y="548680"/>
                        <a:ext cx="7629525" cy="5724525"/>
                      </a:xfrm>
                      <a:prstGeom prst="rect">
                        <a:avLst/>
                      </a:prstGeom>
                    </p:spPr>
                  </p:pic>
                </p:oleObj>
              </mc:Fallback>
            </mc:AlternateContent>
          </a:graphicData>
        </a:graphic>
      </p:graphicFrame>
      <p:sp>
        <p:nvSpPr>
          <p:cNvPr id="34" name="Rectangle 4"/>
          <p:cNvSpPr txBox="1">
            <a:spLocks noChangeArrowheads="1"/>
          </p:cNvSpPr>
          <p:nvPr/>
        </p:nvSpPr>
        <p:spPr>
          <a:xfrm>
            <a:off x="0" y="638689"/>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tabLst>
                <a:tab pos="1166813" algn="l"/>
              </a:tabLst>
              <a:defRPr/>
            </a:pPr>
            <a:r>
              <a:rPr lang="de-CH" altLang="de-DE" sz="3300" b="0" kern="0" dirty="0" smtClean="0">
                <a:solidFill>
                  <a:schemeClr val="tx1"/>
                </a:solidFill>
                <a:latin typeface="Arial Narrow" pitchFamily="34" charset="0"/>
              </a:rPr>
              <a:t>Steuerbelastung auf Unternehmensgewinn (neu)</a:t>
            </a:r>
          </a:p>
        </p:txBody>
      </p:sp>
      <p:sp>
        <p:nvSpPr>
          <p:cNvPr id="188422" name="Text Box 9"/>
          <p:cNvSpPr txBox="1">
            <a:spLocks noChangeArrowheads="1"/>
          </p:cNvSpPr>
          <p:nvPr/>
        </p:nvSpPr>
        <p:spPr bwMode="auto">
          <a:xfrm>
            <a:off x="3311860" y="6428960"/>
            <a:ext cx="522058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hangingPunct="1">
              <a:lnSpc>
                <a:spcPct val="100000"/>
              </a:lnSpc>
              <a:spcBef>
                <a:spcPct val="50000"/>
              </a:spcBef>
              <a:buFontTx/>
              <a:buNone/>
            </a:pPr>
            <a:r>
              <a:rPr lang="de-CH" altLang="de-DE" sz="1000" dirty="0" smtClean="0">
                <a:solidFill>
                  <a:srgbClr val="000000"/>
                </a:solidFill>
                <a:latin typeface="Arial Narrow" pitchFamily="34" charset="0"/>
                <a:cs typeface="Arial" pitchFamily="34" charset="0"/>
              </a:rPr>
              <a:t>Quelle: </a:t>
            </a:r>
            <a:r>
              <a:rPr lang="de-CH" altLang="de-DE" sz="1000" dirty="0">
                <a:solidFill>
                  <a:srgbClr val="000000"/>
                </a:solidFill>
                <a:latin typeface="Arial Narrow" pitchFamily="34" charset="0"/>
                <a:cs typeface="Arial" pitchFamily="34" charset="0"/>
              </a:rPr>
              <a:t>Kantonale Steuerverwaltung Zug</a:t>
            </a:r>
          </a:p>
        </p:txBody>
      </p:sp>
      <p:sp>
        <p:nvSpPr>
          <p:cNvPr id="3" name="Foliennummernplatzhalter 2"/>
          <p:cNvSpPr>
            <a:spLocks noGrp="1"/>
          </p:cNvSpPr>
          <p:nvPr>
            <p:ph type="sldNum" sz="quarter" idx="12"/>
          </p:nvPr>
        </p:nvSpPr>
        <p:spPr/>
        <p:txBody>
          <a:bodyPr/>
          <a:lstStyle/>
          <a:p>
            <a:pPr>
              <a:defRPr/>
            </a:pPr>
            <a:r>
              <a:rPr lang="de-CH" dirty="0" smtClean="0"/>
              <a:t> </a:t>
            </a:r>
            <a:fld id="{64BDC4FD-2E21-4837-AE1D-DBE210D25A3F}" type="slidenum">
              <a:rPr lang="de-CH" smtClean="0"/>
              <a:pPr>
                <a:defRPr/>
              </a:pPr>
              <a:t>38</a:t>
            </a:fld>
            <a:endParaRPr lang="de-CH" dirty="0"/>
          </a:p>
        </p:txBody>
      </p:sp>
    </p:spTree>
    <p:extLst>
      <p:ext uri="{BB962C8B-B14F-4D97-AF65-F5344CB8AC3E}">
        <p14:creationId xmlns:p14="http://schemas.microsoft.com/office/powerpoint/2010/main" val="3111302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1"/>
          </p:nvPr>
        </p:nvSpPr>
        <p:spPr/>
        <p:txBody>
          <a:bodyPr/>
          <a:lstStyle/>
          <a:p>
            <a:pPr>
              <a:defRPr/>
            </a:pPr>
            <a:r>
              <a:rPr lang="de-CH" dirty="0" smtClean="0"/>
              <a:t> </a:t>
            </a:r>
            <a:fld id="{6206B9B1-13FF-4A79-A617-4A07FC56B9BD}" type="slidenum">
              <a:rPr lang="de-CH" smtClean="0"/>
              <a:pPr>
                <a:defRPr/>
              </a:pPr>
              <a:t>39</a:t>
            </a:fld>
            <a:endParaRPr lang="de-CH" dirty="0"/>
          </a:p>
        </p:txBody>
      </p:sp>
      <p:sp>
        <p:nvSpPr>
          <p:cNvPr id="4" name="Rectangle 4"/>
          <p:cNvSpPr txBox="1">
            <a:spLocks noChangeArrowheads="1"/>
          </p:cNvSpPr>
          <p:nvPr/>
        </p:nvSpPr>
        <p:spPr bwMode="auto">
          <a:xfrm>
            <a:off x="0" y="5036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rgbClr val="000000"/>
                </a:solidFill>
                <a:latin typeface="Arial Narrow" pitchFamily="34" charset="0"/>
              </a:rPr>
              <a:t>Steuervorlage STAF</a:t>
            </a:r>
            <a:endParaRPr lang="de-CH" altLang="de-DE" sz="2400" b="0" kern="0" dirty="0" smtClean="0">
              <a:solidFill>
                <a:srgbClr val="000000"/>
              </a:solidFill>
              <a:latin typeface="Arial Narrow" pitchFamily="34" charset="0"/>
            </a:endParaRPr>
          </a:p>
        </p:txBody>
      </p:sp>
      <p:sp>
        <p:nvSpPr>
          <p:cNvPr id="5" name="Inhaltsplatzhalter 2"/>
          <p:cNvSpPr txBox="1">
            <a:spLocks/>
          </p:cNvSpPr>
          <p:nvPr/>
        </p:nvSpPr>
        <p:spPr>
          <a:xfrm>
            <a:off x="1178790" y="998730"/>
            <a:ext cx="8010890" cy="5038725"/>
          </a:xfrm>
          <a:prstGeom prst="rect">
            <a:avLst/>
          </a:prstGeom>
        </p:spPr>
        <p:txBody>
          <a:bodyPr/>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marL="457200" indent="-457200">
              <a:lnSpc>
                <a:spcPts val="3000"/>
              </a:lnSpc>
              <a:buFont typeface="Arial" pitchFamily="34" charset="0"/>
              <a:buChar char="•"/>
            </a:pPr>
            <a:r>
              <a:rPr lang="de-DE" altLang="de-DE" sz="1900" kern="0" dirty="0" smtClean="0">
                <a:latin typeface="Arial Narrow" pitchFamily="34" charset="0"/>
              </a:rPr>
              <a:t>Das Schweizer Stimmvolk hat am 19. Mai 2019 die Unternehmenssteuerreform (STAF) angenommen. </a:t>
            </a:r>
          </a:p>
          <a:p>
            <a:pPr marL="457200" indent="-457200">
              <a:lnSpc>
                <a:spcPts val="3000"/>
              </a:lnSpc>
              <a:buFont typeface="Arial" pitchFamily="34" charset="0"/>
              <a:buChar char="•"/>
            </a:pPr>
            <a:r>
              <a:rPr lang="de-DE" altLang="de-DE" sz="1900" kern="0" dirty="0" err="1" smtClean="0">
                <a:latin typeface="Arial Narrow" pitchFamily="34" charset="0"/>
              </a:rPr>
              <a:t>Massnahmen</a:t>
            </a:r>
            <a:r>
              <a:rPr lang="de-DE" altLang="de-DE" sz="1900" kern="0" dirty="0" smtClean="0">
                <a:latin typeface="Arial Narrow" pitchFamily="34" charset="0"/>
              </a:rPr>
              <a:t> zur Umsetzung wurden im Kantonsrat im Juni 2019 angepasst.</a:t>
            </a:r>
          </a:p>
          <a:p>
            <a:pPr marL="457200" indent="-457200">
              <a:lnSpc>
                <a:spcPts val="3000"/>
              </a:lnSpc>
              <a:buFont typeface="Arial" pitchFamily="34" charset="0"/>
              <a:buChar char="•"/>
            </a:pPr>
            <a:r>
              <a:rPr lang="de-DE" altLang="de-DE" sz="1900" kern="0" dirty="0" err="1" smtClean="0">
                <a:latin typeface="Arial Narrow" pitchFamily="34" charset="0"/>
              </a:rPr>
              <a:t>Massnahmen</a:t>
            </a:r>
            <a:r>
              <a:rPr lang="de-DE" altLang="de-DE" sz="1900" kern="0" dirty="0" smtClean="0">
                <a:latin typeface="Arial Narrow" pitchFamily="34" charset="0"/>
              </a:rPr>
              <a:t> zur Umsetzung per 1. Jan. 2020:</a:t>
            </a:r>
          </a:p>
          <a:p>
            <a:pPr marL="827088" lvl="2" indent="-457200">
              <a:lnSpc>
                <a:spcPts val="3000"/>
              </a:lnSpc>
              <a:buFont typeface="Arial" pitchFamily="34" charset="0"/>
              <a:buChar char="•"/>
            </a:pPr>
            <a:r>
              <a:rPr lang="de-DE" altLang="de-DE" sz="1900" kern="0" dirty="0" smtClean="0">
                <a:solidFill>
                  <a:srgbClr val="000000"/>
                </a:solidFill>
                <a:latin typeface="Arial Narrow" pitchFamily="34" charset="0"/>
              </a:rPr>
              <a:t>Einheitlicher Gewinnsteuersatz (Kt. Zug: 12 Prozent)</a:t>
            </a:r>
          </a:p>
          <a:p>
            <a:pPr marL="827088" lvl="2" indent="-457200">
              <a:lnSpc>
                <a:spcPts val="3000"/>
              </a:lnSpc>
              <a:buFont typeface="Arial" pitchFamily="34" charset="0"/>
              <a:buChar char="•"/>
            </a:pPr>
            <a:r>
              <a:rPr lang="de-DE" altLang="de-DE" sz="1900" kern="0" dirty="0" smtClean="0">
                <a:solidFill>
                  <a:srgbClr val="000000"/>
                </a:solidFill>
                <a:latin typeface="Arial Narrow" pitchFamily="34" charset="0"/>
              </a:rPr>
              <a:t>Patentbox (Kt. Zug: Steuerliche Entlastung von 90%)</a:t>
            </a:r>
          </a:p>
          <a:p>
            <a:pPr marL="827088" lvl="2" indent="-457200">
              <a:lnSpc>
                <a:spcPts val="3000"/>
              </a:lnSpc>
              <a:buFont typeface="Arial" pitchFamily="34" charset="0"/>
              <a:buChar char="•"/>
            </a:pPr>
            <a:r>
              <a:rPr lang="de-DE" altLang="de-DE" sz="1900" kern="0" dirty="0" smtClean="0">
                <a:solidFill>
                  <a:srgbClr val="000000"/>
                </a:solidFill>
                <a:latin typeface="Arial Narrow" pitchFamily="34" charset="0"/>
              </a:rPr>
              <a:t>Steuerprivileg in den Kantonen für Erträge aus geistigem Eigentum </a:t>
            </a:r>
          </a:p>
          <a:p>
            <a:pPr marL="369888" lvl="2" indent="0">
              <a:lnSpc>
                <a:spcPts val="3000"/>
              </a:lnSpc>
              <a:buNone/>
            </a:pPr>
            <a:r>
              <a:rPr lang="de-DE" altLang="de-DE" sz="1900" kern="0" dirty="0" smtClean="0">
                <a:solidFill>
                  <a:srgbClr val="000000"/>
                </a:solidFill>
                <a:latin typeface="Arial Narrow" pitchFamily="34" charset="0"/>
              </a:rPr>
              <a:t>        (Kt. Zug:  Zusätzlicher Abzug von 50% für F&amp;E-Kosten)</a:t>
            </a:r>
          </a:p>
          <a:p>
            <a:pPr marL="827088" lvl="2" indent="-457200">
              <a:lnSpc>
                <a:spcPts val="3000"/>
              </a:lnSpc>
              <a:buFont typeface="Arial" pitchFamily="34" charset="0"/>
              <a:buChar char="•"/>
            </a:pPr>
            <a:r>
              <a:rPr lang="de-CH" altLang="de-DE" sz="1900" kern="0" dirty="0" smtClean="0">
                <a:solidFill>
                  <a:srgbClr val="000000"/>
                </a:solidFill>
                <a:latin typeface="Arial Narrow" pitchFamily="34" charset="0"/>
              </a:rPr>
              <a:t>Maximale steuerliche Entlastung des Gewinns aus Patentbox und Abzug </a:t>
            </a:r>
          </a:p>
          <a:p>
            <a:pPr marL="369888" lvl="2" indent="0">
              <a:lnSpc>
                <a:spcPts val="3000"/>
              </a:lnSpc>
              <a:buNone/>
            </a:pPr>
            <a:r>
              <a:rPr lang="de-CH" altLang="de-DE" sz="1900" kern="0" dirty="0" smtClean="0">
                <a:solidFill>
                  <a:srgbClr val="000000"/>
                </a:solidFill>
                <a:latin typeface="Arial Narrow" pitchFamily="34" charset="0"/>
              </a:rPr>
              <a:t>        für Forschung und Entwicklung: 70%.</a:t>
            </a:r>
          </a:p>
          <a:p>
            <a:pPr marL="827088" lvl="2" indent="-457200">
              <a:lnSpc>
                <a:spcPts val="3000"/>
              </a:lnSpc>
              <a:buFont typeface="Arial" pitchFamily="34" charset="0"/>
              <a:buChar char="•"/>
            </a:pPr>
            <a:r>
              <a:rPr lang="de-DE" altLang="de-DE" sz="1900" kern="0" dirty="0" smtClean="0">
                <a:latin typeface="Arial Narrow" pitchFamily="34" charset="0"/>
              </a:rPr>
              <a:t>Erhöhung der Dividendenbesteuerung (Bund: von 50% auf 70%, Zug: 50%) </a:t>
            </a:r>
          </a:p>
          <a:p>
            <a:pPr marL="827088" lvl="2" indent="-457200">
              <a:lnSpc>
                <a:spcPts val="3000"/>
              </a:lnSpc>
              <a:buFont typeface="Arial" pitchFamily="34" charset="0"/>
              <a:buChar char="•"/>
            </a:pPr>
            <a:r>
              <a:rPr lang="de-DE" altLang="de-DE" sz="1900" kern="0" dirty="0" err="1" smtClean="0">
                <a:latin typeface="Arial Narrow" pitchFamily="34" charset="0"/>
              </a:rPr>
              <a:t>Step</a:t>
            </a:r>
            <a:r>
              <a:rPr lang="de-DE" altLang="de-DE" sz="1900" kern="0" dirty="0" smtClean="0">
                <a:latin typeface="Arial Narrow" pitchFamily="34" charset="0"/>
              </a:rPr>
              <a:t> up: Steuerneutrale Offenlegung von stillen Reserven</a:t>
            </a:r>
          </a:p>
          <a:p>
            <a:pPr marL="827088" lvl="2" indent="-457200">
              <a:lnSpc>
                <a:spcPts val="3000"/>
              </a:lnSpc>
              <a:buFont typeface="Arial" pitchFamily="34" charset="0"/>
              <a:buChar char="•"/>
            </a:pPr>
            <a:r>
              <a:rPr lang="de-DE" altLang="de-DE" sz="1900" kern="0" dirty="0" smtClean="0">
                <a:latin typeface="Arial Narrow" pitchFamily="34" charset="0"/>
              </a:rPr>
              <a:t>Pauschale Steueranrechnung für schweizerische Betriebstätten ausländischer Unternehmen</a:t>
            </a:r>
          </a:p>
        </p:txBody>
      </p:sp>
    </p:spTree>
    <p:extLst>
      <p:ext uri="{BB962C8B-B14F-4D97-AF65-F5344CB8AC3E}">
        <p14:creationId xmlns:p14="http://schemas.microsoft.com/office/powerpoint/2010/main" val="4841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0" y="765175"/>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smtClean="0">
                <a:solidFill>
                  <a:srgbClr val="000000"/>
                </a:solidFill>
                <a:latin typeface="Arial Narrow" pitchFamily="34" charset="0"/>
              </a:rPr>
              <a:t>Im Herzen Europas - Im Zentrum der Schweiz</a:t>
            </a:r>
          </a:p>
        </p:txBody>
      </p:sp>
      <p:sp>
        <p:nvSpPr>
          <p:cNvPr id="18438" name="Text Box 6"/>
          <p:cNvSpPr txBox="1">
            <a:spLocks noChangeArrowheads="1"/>
          </p:cNvSpPr>
          <p:nvPr/>
        </p:nvSpPr>
        <p:spPr bwMode="auto">
          <a:xfrm>
            <a:off x="7016750" y="1314450"/>
            <a:ext cx="20558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25000"/>
              </a:lnSpc>
              <a:buFontTx/>
              <a:buNone/>
              <a:defRPr/>
            </a:pPr>
            <a:r>
              <a:rPr lang="en-US" altLang="de-DE" sz="2000" smtClean="0">
                <a:solidFill>
                  <a:srgbClr val="000000"/>
                </a:solidFill>
                <a:latin typeface="Arial Narrow" pitchFamily="34" charset="0"/>
                <a:ea typeface="+mn-ea"/>
                <a:cs typeface="Arial" pitchFamily="34" charset="0"/>
              </a:rPr>
              <a:t>Teil der Greater Zurich Area</a:t>
            </a:r>
          </a:p>
        </p:txBody>
      </p:sp>
      <p:sp>
        <p:nvSpPr>
          <p:cNvPr id="119813" name="Rectangle 4"/>
          <p:cNvSpPr>
            <a:spLocks noGrp="1" noChangeArrowheads="1"/>
          </p:cNvSpPr>
          <p:nvPr>
            <p:ph idx="1"/>
          </p:nvPr>
        </p:nvSpPr>
        <p:spPr>
          <a:xfrm>
            <a:off x="7092950" y="5086350"/>
            <a:ext cx="1741488" cy="793750"/>
          </a:xfrm>
        </p:spPr>
        <p:txBody>
          <a:bodyPr/>
          <a:lstStyle/>
          <a:p>
            <a:pPr marL="0" indent="0" eaLnBrk="1" hangingPunct="1">
              <a:lnSpc>
                <a:spcPct val="125000"/>
              </a:lnSpc>
            </a:pPr>
            <a:r>
              <a:rPr lang="en-US" altLang="de-DE" sz="2000" dirty="0" smtClean="0">
                <a:latin typeface="Arial Narrow" pitchFamily="34" charset="0"/>
              </a:rPr>
              <a:t>Nord-</a:t>
            </a:r>
            <a:r>
              <a:rPr lang="en-US" altLang="de-DE" sz="2000" dirty="0" err="1" smtClean="0">
                <a:latin typeface="Arial Narrow" pitchFamily="34" charset="0"/>
              </a:rPr>
              <a:t>Süd</a:t>
            </a:r>
            <a:r>
              <a:rPr lang="en-US" altLang="de-DE" sz="2000" dirty="0" smtClean="0">
                <a:latin typeface="Arial Narrow" pitchFamily="34" charset="0"/>
              </a:rPr>
              <a:t> </a:t>
            </a:r>
            <a:r>
              <a:rPr lang="en-US" altLang="de-DE" sz="2000" dirty="0" err="1" smtClean="0">
                <a:latin typeface="Arial Narrow" pitchFamily="34" charset="0"/>
              </a:rPr>
              <a:t>Achse</a:t>
            </a:r>
            <a:r>
              <a:rPr lang="en-US" altLang="de-DE" sz="2000" dirty="0" smtClean="0">
                <a:latin typeface="Arial Narrow" pitchFamily="34" charset="0"/>
              </a:rPr>
              <a:t> </a:t>
            </a:r>
          </a:p>
          <a:p>
            <a:pPr marL="0" indent="0" eaLnBrk="1" hangingPunct="1">
              <a:lnSpc>
                <a:spcPct val="125000"/>
              </a:lnSpc>
            </a:pPr>
            <a:r>
              <a:rPr lang="en-US" altLang="de-DE" sz="2000" dirty="0" smtClean="0">
                <a:latin typeface="Arial Narrow" pitchFamily="34" charset="0"/>
              </a:rPr>
              <a:t>Gotthard </a:t>
            </a:r>
            <a:br>
              <a:rPr lang="en-US" altLang="de-DE" sz="2000" dirty="0" smtClean="0">
                <a:latin typeface="Arial Narrow" pitchFamily="34" charset="0"/>
              </a:rPr>
            </a:br>
            <a:r>
              <a:rPr lang="en-US" altLang="de-DE" sz="2000" dirty="0" smtClean="0">
                <a:latin typeface="Arial Narrow" pitchFamily="34" charset="0"/>
              </a:rPr>
              <a:t>(</a:t>
            </a:r>
            <a:r>
              <a:rPr lang="en-US" altLang="de-DE" sz="2000" dirty="0" err="1" smtClean="0">
                <a:latin typeface="Arial Narrow" pitchFamily="34" charset="0"/>
              </a:rPr>
              <a:t>Bahn</a:t>
            </a:r>
            <a:r>
              <a:rPr lang="en-US" altLang="de-DE" sz="2000" dirty="0" smtClean="0">
                <a:latin typeface="Arial Narrow" pitchFamily="34" charset="0"/>
              </a:rPr>
              <a:t> und Auto)</a:t>
            </a:r>
          </a:p>
        </p:txBody>
      </p:sp>
      <p:sp>
        <p:nvSpPr>
          <p:cNvPr id="18441" name="Oval 10"/>
          <p:cNvSpPr>
            <a:spLocks noChangeArrowheads="1"/>
          </p:cNvSpPr>
          <p:nvPr/>
        </p:nvSpPr>
        <p:spPr bwMode="auto">
          <a:xfrm>
            <a:off x="8328025" y="1746250"/>
            <a:ext cx="360363" cy="360363"/>
          </a:xfrm>
          <a:prstGeom prst="ellipse">
            <a:avLst/>
          </a:prstGeom>
          <a:solidFill>
            <a:srgbClr val="BFDBED">
              <a:alpha val="7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defRPr/>
            </a:pPr>
            <a:endParaRPr lang="de-CH" altLang="de-DE" sz="2600" smtClean="0">
              <a:solidFill>
                <a:srgbClr val="000000"/>
              </a:solidFill>
              <a:latin typeface="Arial Narrow" pitchFamily="34" charset="0"/>
              <a:ea typeface="+mn-ea"/>
              <a:cs typeface="Arial" pitchFamily="34" charset="0"/>
            </a:endParaRPr>
          </a:p>
        </p:txBody>
      </p:sp>
      <p:grpSp>
        <p:nvGrpSpPr>
          <p:cNvPr id="119815" name="Gruppieren 1"/>
          <p:cNvGrpSpPr>
            <a:grpSpLocks/>
          </p:cNvGrpSpPr>
          <p:nvPr/>
        </p:nvGrpSpPr>
        <p:grpSpPr bwMode="auto">
          <a:xfrm>
            <a:off x="663575" y="1292225"/>
            <a:ext cx="6553200" cy="4945063"/>
            <a:chOff x="664187" y="1292225"/>
            <a:chExt cx="6552728" cy="4945087"/>
          </a:xfrm>
        </p:grpSpPr>
        <p:grpSp>
          <p:nvGrpSpPr>
            <p:cNvPr id="23" name="Group 260"/>
            <p:cNvGrpSpPr/>
            <p:nvPr/>
          </p:nvGrpSpPr>
          <p:grpSpPr bwMode="auto">
            <a:xfrm>
              <a:off x="664187" y="1484784"/>
              <a:ext cx="6552728" cy="4752528"/>
              <a:chOff x="1841506" y="1887550"/>
              <a:chExt cx="5241569" cy="3330727"/>
            </a:xfrm>
            <a:solidFill>
              <a:schemeClr val="accent3">
                <a:lumMod val="75000"/>
              </a:schemeClr>
            </a:solidFill>
          </p:grpSpPr>
          <p:sp>
            <p:nvSpPr>
              <p:cNvPr id="27" name="Rectangle 298"/>
              <p:cNvSpPr/>
              <p:nvPr/>
            </p:nvSpPr>
            <p:spPr>
              <a:xfrm rot="20769254">
                <a:off x="2622550" y="3155950"/>
                <a:ext cx="889000" cy="5969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lumMod val="50000"/>
                    </a:srgbClr>
                  </a:solidFill>
                </a:endParaRPr>
              </a:p>
            </p:txBody>
          </p:sp>
          <p:grpSp>
            <p:nvGrpSpPr>
              <p:cNvPr id="28" name="Group 137"/>
              <p:cNvGrpSpPr/>
              <p:nvPr/>
            </p:nvGrpSpPr>
            <p:grpSpPr>
              <a:xfrm>
                <a:off x="1841506" y="1887550"/>
                <a:ext cx="5241569" cy="3330727"/>
                <a:chOff x="5406700" y="2579706"/>
                <a:chExt cx="1936717" cy="1230678"/>
              </a:xfrm>
              <a:grpFill/>
            </p:grpSpPr>
            <p:sp>
              <p:nvSpPr>
                <p:cNvPr id="29" name="Freeform 7"/>
                <p:cNvSpPr>
                  <a:spLocks noEditPoints="1"/>
                </p:cNvSpPr>
                <p:nvPr/>
              </p:nvSpPr>
              <p:spPr bwMode="auto">
                <a:xfrm>
                  <a:off x="6023471" y="2757766"/>
                  <a:ext cx="292632" cy="263990"/>
                </a:xfrm>
                <a:custGeom>
                  <a:avLst/>
                  <a:gdLst/>
                  <a:ahLst/>
                  <a:cxnLst>
                    <a:cxn ang="0">
                      <a:pos x="96" y="108"/>
                    </a:cxn>
                    <a:cxn ang="0">
                      <a:pos x="78" y="72"/>
                    </a:cxn>
                    <a:cxn ang="0">
                      <a:pos x="54" y="102"/>
                    </a:cxn>
                    <a:cxn ang="0">
                      <a:pos x="163" y="0"/>
                    </a:cxn>
                    <a:cxn ang="0">
                      <a:pos x="120" y="24"/>
                    </a:cxn>
                    <a:cxn ang="0">
                      <a:pos x="90" y="24"/>
                    </a:cxn>
                    <a:cxn ang="0">
                      <a:pos x="102" y="60"/>
                    </a:cxn>
                    <a:cxn ang="0">
                      <a:pos x="535" y="252"/>
                    </a:cxn>
                    <a:cxn ang="0">
                      <a:pos x="613" y="168"/>
                    </a:cxn>
                    <a:cxn ang="0">
                      <a:pos x="571" y="96"/>
                    </a:cxn>
                    <a:cxn ang="0">
                      <a:pos x="547" y="72"/>
                    </a:cxn>
                    <a:cxn ang="0">
                      <a:pos x="547" y="114"/>
                    </a:cxn>
                    <a:cxn ang="0">
                      <a:pos x="499" y="138"/>
                    </a:cxn>
                    <a:cxn ang="0">
                      <a:pos x="469" y="138"/>
                    </a:cxn>
                    <a:cxn ang="0">
                      <a:pos x="421" y="174"/>
                    </a:cxn>
                    <a:cxn ang="0">
                      <a:pos x="403" y="222"/>
                    </a:cxn>
                    <a:cxn ang="0">
                      <a:pos x="343" y="174"/>
                    </a:cxn>
                    <a:cxn ang="0">
                      <a:pos x="265" y="156"/>
                    </a:cxn>
                    <a:cxn ang="0">
                      <a:pos x="301" y="108"/>
                    </a:cxn>
                    <a:cxn ang="0">
                      <a:pos x="313" y="72"/>
                    </a:cxn>
                    <a:cxn ang="0">
                      <a:pos x="313" y="30"/>
                    </a:cxn>
                    <a:cxn ang="0">
                      <a:pos x="277" y="12"/>
                    </a:cxn>
                    <a:cxn ang="0">
                      <a:pos x="277" y="30"/>
                    </a:cxn>
                    <a:cxn ang="0">
                      <a:pos x="253" y="78"/>
                    </a:cxn>
                    <a:cxn ang="0">
                      <a:pos x="229" y="96"/>
                    </a:cxn>
                    <a:cxn ang="0">
                      <a:pos x="217" y="108"/>
                    </a:cxn>
                    <a:cxn ang="0">
                      <a:pos x="169" y="114"/>
                    </a:cxn>
                    <a:cxn ang="0">
                      <a:pos x="133" y="138"/>
                    </a:cxn>
                    <a:cxn ang="0">
                      <a:pos x="90" y="138"/>
                    </a:cxn>
                    <a:cxn ang="0">
                      <a:pos x="169" y="168"/>
                    </a:cxn>
                    <a:cxn ang="0">
                      <a:pos x="133" y="276"/>
                    </a:cxn>
                    <a:cxn ang="0">
                      <a:pos x="54" y="342"/>
                    </a:cxn>
                    <a:cxn ang="0">
                      <a:pos x="0" y="366"/>
                    </a:cxn>
                    <a:cxn ang="0">
                      <a:pos x="36" y="414"/>
                    </a:cxn>
                    <a:cxn ang="0">
                      <a:pos x="54" y="426"/>
                    </a:cxn>
                    <a:cxn ang="0">
                      <a:pos x="96" y="402"/>
                    </a:cxn>
                    <a:cxn ang="0">
                      <a:pos x="127" y="426"/>
                    </a:cxn>
                    <a:cxn ang="0">
                      <a:pos x="90" y="444"/>
                    </a:cxn>
                    <a:cxn ang="0">
                      <a:pos x="78" y="480"/>
                    </a:cxn>
                    <a:cxn ang="0">
                      <a:pos x="66" y="486"/>
                    </a:cxn>
                    <a:cxn ang="0">
                      <a:pos x="18" y="492"/>
                    </a:cxn>
                    <a:cxn ang="0">
                      <a:pos x="60" y="516"/>
                    </a:cxn>
                    <a:cxn ang="0">
                      <a:pos x="84" y="553"/>
                    </a:cxn>
                    <a:cxn ang="0">
                      <a:pos x="108" y="523"/>
                    </a:cxn>
                    <a:cxn ang="0">
                      <a:pos x="145" y="468"/>
                    </a:cxn>
                    <a:cxn ang="0">
                      <a:pos x="175" y="432"/>
                    </a:cxn>
                    <a:cxn ang="0">
                      <a:pos x="217" y="450"/>
                    </a:cxn>
                    <a:cxn ang="0">
                      <a:pos x="295" y="426"/>
                    </a:cxn>
                    <a:cxn ang="0">
                      <a:pos x="271" y="390"/>
                    </a:cxn>
                    <a:cxn ang="0">
                      <a:pos x="223" y="330"/>
                    </a:cxn>
                    <a:cxn ang="0">
                      <a:pos x="211" y="294"/>
                    </a:cxn>
                    <a:cxn ang="0">
                      <a:pos x="289" y="276"/>
                    </a:cxn>
                    <a:cxn ang="0">
                      <a:pos x="373" y="324"/>
                    </a:cxn>
                    <a:cxn ang="0">
                      <a:pos x="439" y="300"/>
                    </a:cxn>
                    <a:cxn ang="0">
                      <a:pos x="505" y="222"/>
                    </a:cxn>
                    <a:cxn ang="0">
                      <a:pos x="307" y="450"/>
                    </a:cxn>
                    <a:cxn ang="0">
                      <a:pos x="289" y="456"/>
                    </a:cxn>
                  </a:cxnLst>
                  <a:rect l="0" t="0" r="r" b="b"/>
                  <a:pathLst>
                    <a:path w="613" h="553">
                      <a:moveTo>
                        <a:pt x="60" y="114"/>
                      </a:moveTo>
                      <a:lnTo>
                        <a:pt x="72" y="114"/>
                      </a:lnTo>
                      <a:lnTo>
                        <a:pt x="78" y="108"/>
                      </a:lnTo>
                      <a:lnTo>
                        <a:pt x="84" y="108"/>
                      </a:lnTo>
                      <a:lnTo>
                        <a:pt x="90" y="108"/>
                      </a:lnTo>
                      <a:lnTo>
                        <a:pt x="96" y="108"/>
                      </a:lnTo>
                      <a:lnTo>
                        <a:pt x="102" y="108"/>
                      </a:lnTo>
                      <a:lnTo>
                        <a:pt x="102" y="96"/>
                      </a:lnTo>
                      <a:lnTo>
                        <a:pt x="102" y="90"/>
                      </a:lnTo>
                      <a:lnTo>
                        <a:pt x="102" y="84"/>
                      </a:lnTo>
                      <a:lnTo>
                        <a:pt x="96" y="72"/>
                      </a:lnTo>
                      <a:lnTo>
                        <a:pt x="78" y="72"/>
                      </a:lnTo>
                      <a:lnTo>
                        <a:pt x="60" y="78"/>
                      </a:lnTo>
                      <a:lnTo>
                        <a:pt x="42" y="90"/>
                      </a:lnTo>
                      <a:lnTo>
                        <a:pt x="42" y="96"/>
                      </a:lnTo>
                      <a:lnTo>
                        <a:pt x="42" y="108"/>
                      </a:lnTo>
                      <a:lnTo>
                        <a:pt x="48" y="108"/>
                      </a:lnTo>
                      <a:lnTo>
                        <a:pt x="54" y="102"/>
                      </a:lnTo>
                      <a:lnTo>
                        <a:pt x="60" y="114"/>
                      </a:lnTo>
                      <a:close/>
                      <a:moveTo>
                        <a:pt x="175" y="54"/>
                      </a:moveTo>
                      <a:lnTo>
                        <a:pt x="175" y="36"/>
                      </a:lnTo>
                      <a:lnTo>
                        <a:pt x="175" y="30"/>
                      </a:lnTo>
                      <a:lnTo>
                        <a:pt x="181" y="6"/>
                      </a:lnTo>
                      <a:lnTo>
                        <a:pt x="163" y="0"/>
                      </a:lnTo>
                      <a:lnTo>
                        <a:pt x="157" y="6"/>
                      </a:lnTo>
                      <a:lnTo>
                        <a:pt x="145" y="18"/>
                      </a:lnTo>
                      <a:lnTo>
                        <a:pt x="133" y="30"/>
                      </a:lnTo>
                      <a:lnTo>
                        <a:pt x="127" y="30"/>
                      </a:lnTo>
                      <a:lnTo>
                        <a:pt x="127" y="24"/>
                      </a:lnTo>
                      <a:lnTo>
                        <a:pt x="120" y="24"/>
                      </a:lnTo>
                      <a:lnTo>
                        <a:pt x="102" y="6"/>
                      </a:lnTo>
                      <a:lnTo>
                        <a:pt x="96" y="0"/>
                      </a:lnTo>
                      <a:lnTo>
                        <a:pt x="90" y="6"/>
                      </a:lnTo>
                      <a:lnTo>
                        <a:pt x="84" y="12"/>
                      </a:lnTo>
                      <a:lnTo>
                        <a:pt x="84" y="18"/>
                      </a:lnTo>
                      <a:lnTo>
                        <a:pt x="90" y="24"/>
                      </a:lnTo>
                      <a:lnTo>
                        <a:pt x="96" y="24"/>
                      </a:lnTo>
                      <a:lnTo>
                        <a:pt x="108" y="30"/>
                      </a:lnTo>
                      <a:lnTo>
                        <a:pt x="114" y="36"/>
                      </a:lnTo>
                      <a:lnTo>
                        <a:pt x="102" y="48"/>
                      </a:lnTo>
                      <a:lnTo>
                        <a:pt x="96" y="54"/>
                      </a:lnTo>
                      <a:lnTo>
                        <a:pt x="102" y="60"/>
                      </a:lnTo>
                      <a:lnTo>
                        <a:pt x="108" y="60"/>
                      </a:lnTo>
                      <a:lnTo>
                        <a:pt x="120" y="60"/>
                      </a:lnTo>
                      <a:lnTo>
                        <a:pt x="145" y="54"/>
                      </a:lnTo>
                      <a:lnTo>
                        <a:pt x="175" y="54"/>
                      </a:lnTo>
                      <a:close/>
                      <a:moveTo>
                        <a:pt x="535" y="228"/>
                      </a:moveTo>
                      <a:lnTo>
                        <a:pt x="535" y="252"/>
                      </a:lnTo>
                      <a:lnTo>
                        <a:pt x="571" y="234"/>
                      </a:lnTo>
                      <a:lnTo>
                        <a:pt x="583" y="222"/>
                      </a:lnTo>
                      <a:lnTo>
                        <a:pt x="583" y="216"/>
                      </a:lnTo>
                      <a:lnTo>
                        <a:pt x="595" y="210"/>
                      </a:lnTo>
                      <a:lnTo>
                        <a:pt x="601" y="186"/>
                      </a:lnTo>
                      <a:lnTo>
                        <a:pt x="613" y="168"/>
                      </a:lnTo>
                      <a:lnTo>
                        <a:pt x="595" y="150"/>
                      </a:lnTo>
                      <a:lnTo>
                        <a:pt x="577" y="132"/>
                      </a:lnTo>
                      <a:lnTo>
                        <a:pt x="553" y="114"/>
                      </a:lnTo>
                      <a:lnTo>
                        <a:pt x="571" y="108"/>
                      </a:lnTo>
                      <a:lnTo>
                        <a:pt x="571" y="102"/>
                      </a:lnTo>
                      <a:lnTo>
                        <a:pt x="571" y="96"/>
                      </a:lnTo>
                      <a:lnTo>
                        <a:pt x="571" y="84"/>
                      </a:lnTo>
                      <a:lnTo>
                        <a:pt x="565" y="84"/>
                      </a:lnTo>
                      <a:lnTo>
                        <a:pt x="565" y="78"/>
                      </a:lnTo>
                      <a:lnTo>
                        <a:pt x="559" y="66"/>
                      </a:lnTo>
                      <a:lnTo>
                        <a:pt x="553" y="72"/>
                      </a:lnTo>
                      <a:lnTo>
                        <a:pt x="547" y="72"/>
                      </a:lnTo>
                      <a:lnTo>
                        <a:pt x="541" y="84"/>
                      </a:lnTo>
                      <a:lnTo>
                        <a:pt x="535" y="90"/>
                      </a:lnTo>
                      <a:lnTo>
                        <a:pt x="535" y="96"/>
                      </a:lnTo>
                      <a:lnTo>
                        <a:pt x="541" y="102"/>
                      </a:lnTo>
                      <a:lnTo>
                        <a:pt x="547" y="108"/>
                      </a:lnTo>
                      <a:lnTo>
                        <a:pt x="547" y="114"/>
                      </a:lnTo>
                      <a:lnTo>
                        <a:pt x="547" y="126"/>
                      </a:lnTo>
                      <a:lnTo>
                        <a:pt x="535" y="126"/>
                      </a:lnTo>
                      <a:lnTo>
                        <a:pt x="529" y="126"/>
                      </a:lnTo>
                      <a:lnTo>
                        <a:pt x="517" y="144"/>
                      </a:lnTo>
                      <a:lnTo>
                        <a:pt x="511" y="144"/>
                      </a:lnTo>
                      <a:lnTo>
                        <a:pt x="499" y="138"/>
                      </a:lnTo>
                      <a:lnTo>
                        <a:pt x="493" y="138"/>
                      </a:lnTo>
                      <a:lnTo>
                        <a:pt x="493" y="144"/>
                      </a:lnTo>
                      <a:lnTo>
                        <a:pt x="487" y="132"/>
                      </a:lnTo>
                      <a:lnTo>
                        <a:pt x="481" y="126"/>
                      </a:lnTo>
                      <a:lnTo>
                        <a:pt x="475" y="132"/>
                      </a:lnTo>
                      <a:lnTo>
                        <a:pt x="469" y="138"/>
                      </a:lnTo>
                      <a:lnTo>
                        <a:pt x="469" y="150"/>
                      </a:lnTo>
                      <a:lnTo>
                        <a:pt x="475" y="156"/>
                      </a:lnTo>
                      <a:lnTo>
                        <a:pt x="475" y="162"/>
                      </a:lnTo>
                      <a:lnTo>
                        <a:pt x="457" y="168"/>
                      </a:lnTo>
                      <a:lnTo>
                        <a:pt x="439" y="174"/>
                      </a:lnTo>
                      <a:lnTo>
                        <a:pt x="421" y="174"/>
                      </a:lnTo>
                      <a:lnTo>
                        <a:pt x="415" y="180"/>
                      </a:lnTo>
                      <a:lnTo>
                        <a:pt x="409" y="186"/>
                      </a:lnTo>
                      <a:lnTo>
                        <a:pt x="403" y="192"/>
                      </a:lnTo>
                      <a:lnTo>
                        <a:pt x="403" y="204"/>
                      </a:lnTo>
                      <a:lnTo>
                        <a:pt x="403" y="210"/>
                      </a:lnTo>
                      <a:lnTo>
                        <a:pt x="403" y="222"/>
                      </a:lnTo>
                      <a:lnTo>
                        <a:pt x="397" y="222"/>
                      </a:lnTo>
                      <a:lnTo>
                        <a:pt x="385" y="216"/>
                      </a:lnTo>
                      <a:lnTo>
                        <a:pt x="361" y="204"/>
                      </a:lnTo>
                      <a:lnTo>
                        <a:pt x="343" y="186"/>
                      </a:lnTo>
                      <a:lnTo>
                        <a:pt x="343" y="180"/>
                      </a:lnTo>
                      <a:lnTo>
                        <a:pt x="343" y="174"/>
                      </a:lnTo>
                      <a:lnTo>
                        <a:pt x="307" y="174"/>
                      </a:lnTo>
                      <a:lnTo>
                        <a:pt x="289" y="180"/>
                      </a:lnTo>
                      <a:lnTo>
                        <a:pt x="271" y="180"/>
                      </a:lnTo>
                      <a:lnTo>
                        <a:pt x="271" y="162"/>
                      </a:lnTo>
                      <a:lnTo>
                        <a:pt x="265" y="162"/>
                      </a:lnTo>
                      <a:lnTo>
                        <a:pt x="265" y="156"/>
                      </a:lnTo>
                      <a:lnTo>
                        <a:pt x="265" y="144"/>
                      </a:lnTo>
                      <a:lnTo>
                        <a:pt x="265" y="126"/>
                      </a:lnTo>
                      <a:lnTo>
                        <a:pt x="277" y="120"/>
                      </a:lnTo>
                      <a:lnTo>
                        <a:pt x="283" y="114"/>
                      </a:lnTo>
                      <a:lnTo>
                        <a:pt x="295" y="108"/>
                      </a:lnTo>
                      <a:lnTo>
                        <a:pt x="301" y="108"/>
                      </a:lnTo>
                      <a:lnTo>
                        <a:pt x="307" y="114"/>
                      </a:lnTo>
                      <a:lnTo>
                        <a:pt x="307" y="102"/>
                      </a:lnTo>
                      <a:lnTo>
                        <a:pt x="313" y="96"/>
                      </a:lnTo>
                      <a:lnTo>
                        <a:pt x="307" y="84"/>
                      </a:lnTo>
                      <a:lnTo>
                        <a:pt x="307" y="78"/>
                      </a:lnTo>
                      <a:lnTo>
                        <a:pt x="313" y="72"/>
                      </a:lnTo>
                      <a:lnTo>
                        <a:pt x="331" y="54"/>
                      </a:lnTo>
                      <a:lnTo>
                        <a:pt x="331" y="42"/>
                      </a:lnTo>
                      <a:lnTo>
                        <a:pt x="325" y="36"/>
                      </a:lnTo>
                      <a:lnTo>
                        <a:pt x="325" y="30"/>
                      </a:lnTo>
                      <a:lnTo>
                        <a:pt x="319" y="30"/>
                      </a:lnTo>
                      <a:lnTo>
                        <a:pt x="313" y="30"/>
                      </a:lnTo>
                      <a:lnTo>
                        <a:pt x="307" y="30"/>
                      </a:lnTo>
                      <a:lnTo>
                        <a:pt x="301" y="30"/>
                      </a:lnTo>
                      <a:lnTo>
                        <a:pt x="295" y="18"/>
                      </a:lnTo>
                      <a:lnTo>
                        <a:pt x="295" y="12"/>
                      </a:lnTo>
                      <a:lnTo>
                        <a:pt x="283" y="12"/>
                      </a:lnTo>
                      <a:lnTo>
                        <a:pt x="277" y="12"/>
                      </a:lnTo>
                      <a:lnTo>
                        <a:pt x="283" y="18"/>
                      </a:lnTo>
                      <a:lnTo>
                        <a:pt x="283" y="24"/>
                      </a:lnTo>
                      <a:lnTo>
                        <a:pt x="289" y="24"/>
                      </a:lnTo>
                      <a:lnTo>
                        <a:pt x="283" y="24"/>
                      </a:lnTo>
                      <a:lnTo>
                        <a:pt x="277" y="24"/>
                      </a:lnTo>
                      <a:lnTo>
                        <a:pt x="277" y="30"/>
                      </a:lnTo>
                      <a:lnTo>
                        <a:pt x="253" y="18"/>
                      </a:lnTo>
                      <a:lnTo>
                        <a:pt x="247" y="12"/>
                      </a:lnTo>
                      <a:lnTo>
                        <a:pt x="241" y="18"/>
                      </a:lnTo>
                      <a:lnTo>
                        <a:pt x="247" y="30"/>
                      </a:lnTo>
                      <a:lnTo>
                        <a:pt x="253" y="66"/>
                      </a:lnTo>
                      <a:lnTo>
                        <a:pt x="253" y="78"/>
                      </a:lnTo>
                      <a:lnTo>
                        <a:pt x="253" y="84"/>
                      </a:lnTo>
                      <a:lnTo>
                        <a:pt x="253" y="90"/>
                      </a:lnTo>
                      <a:lnTo>
                        <a:pt x="241" y="90"/>
                      </a:lnTo>
                      <a:lnTo>
                        <a:pt x="235" y="90"/>
                      </a:lnTo>
                      <a:lnTo>
                        <a:pt x="229" y="90"/>
                      </a:lnTo>
                      <a:lnTo>
                        <a:pt x="229" y="96"/>
                      </a:lnTo>
                      <a:lnTo>
                        <a:pt x="217" y="96"/>
                      </a:lnTo>
                      <a:lnTo>
                        <a:pt x="217" y="84"/>
                      </a:lnTo>
                      <a:lnTo>
                        <a:pt x="211" y="84"/>
                      </a:lnTo>
                      <a:lnTo>
                        <a:pt x="205" y="90"/>
                      </a:lnTo>
                      <a:lnTo>
                        <a:pt x="211" y="96"/>
                      </a:lnTo>
                      <a:lnTo>
                        <a:pt x="217" y="108"/>
                      </a:lnTo>
                      <a:lnTo>
                        <a:pt x="217" y="114"/>
                      </a:lnTo>
                      <a:lnTo>
                        <a:pt x="205" y="114"/>
                      </a:lnTo>
                      <a:lnTo>
                        <a:pt x="193" y="114"/>
                      </a:lnTo>
                      <a:lnTo>
                        <a:pt x="181" y="114"/>
                      </a:lnTo>
                      <a:lnTo>
                        <a:pt x="169" y="120"/>
                      </a:lnTo>
                      <a:lnTo>
                        <a:pt x="169" y="114"/>
                      </a:lnTo>
                      <a:lnTo>
                        <a:pt x="175" y="126"/>
                      </a:lnTo>
                      <a:lnTo>
                        <a:pt x="169" y="132"/>
                      </a:lnTo>
                      <a:lnTo>
                        <a:pt x="163" y="144"/>
                      </a:lnTo>
                      <a:lnTo>
                        <a:pt x="151" y="144"/>
                      </a:lnTo>
                      <a:lnTo>
                        <a:pt x="145" y="144"/>
                      </a:lnTo>
                      <a:lnTo>
                        <a:pt x="133" y="138"/>
                      </a:lnTo>
                      <a:lnTo>
                        <a:pt x="127" y="144"/>
                      </a:lnTo>
                      <a:lnTo>
                        <a:pt x="133" y="132"/>
                      </a:lnTo>
                      <a:lnTo>
                        <a:pt x="108" y="132"/>
                      </a:lnTo>
                      <a:lnTo>
                        <a:pt x="96" y="132"/>
                      </a:lnTo>
                      <a:lnTo>
                        <a:pt x="96" y="126"/>
                      </a:lnTo>
                      <a:lnTo>
                        <a:pt x="90" y="138"/>
                      </a:lnTo>
                      <a:lnTo>
                        <a:pt x="84" y="150"/>
                      </a:lnTo>
                      <a:lnTo>
                        <a:pt x="90" y="156"/>
                      </a:lnTo>
                      <a:lnTo>
                        <a:pt x="96" y="162"/>
                      </a:lnTo>
                      <a:lnTo>
                        <a:pt x="108" y="162"/>
                      </a:lnTo>
                      <a:lnTo>
                        <a:pt x="133" y="168"/>
                      </a:lnTo>
                      <a:lnTo>
                        <a:pt x="169" y="168"/>
                      </a:lnTo>
                      <a:lnTo>
                        <a:pt x="181" y="192"/>
                      </a:lnTo>
                      <a:lnTo>
                        <a:pt x="205" y="228"/>
                      </a:lnTo>
                      <a:lnTo>
                        <a:pt x="187" y="246"/>
                      </a:lnTo>
                      <a:lnTo>
                        <a:pt x="169" y="270"/>
                      </a:lnTo>
                      <a:lnTo>
                        <a:pt x="145" y="270"/>
                      </a:lnTo>
                      <a:lnTo>
                        <a:pt x="133" y="276"/>
                      </a:lnTo>
                      <a:lnTo>
                        <a:pt x="108" y="306"/>
                      </a:lnTo>
                      <a:lnTo>
                        <a:pt x="84" y="306"/>
                      </a:lnTo>
                      <a:lnTo>
                        <a:pt x="78" y="312"/>
                      </a:lnTo>
                      <a:lnTo>
                        <a:pt x="72" y="318"/>
                      </a:lnTo>
                      <a:lnTo>
                        <a:pt x="60" y="330"/>
                      </a:lnTo>
                      <a:lnTo>
                        <a:pt x="54" y="342"/>
                      </a:lnTo>
                      <a:lnTo>
                        <a:pt x="42" y="342"/>
                      </a:lnTo>
                      <a:lnTo>
                        <a:pt x="30" y="348"/>
                      </a:lnTo>
                      <a:lnTo>
                        <a:pt x="30" y="354"/>
                      </a:lnTo>
                      <a:lnTo>
                        <a:pt x="18" y="354"/>
                      </a:lnTo>
                      <a:lnTo>
                        <a:pt x="0" y="360"/>
                      </a:lnTo>
                      <a:lnTo>
                        <a:pt x="0" y="366"/>
                      </a:lnTo>
                      <a:lnTo>
                        <a:pt x="0" y="378"/>
                      </a:lnTo>
                      <a:lnTo>
                        <a:pt x="12" y="396"/>
                      </a:lnTo>
                      <a:lnTo>
                        <a:pt x="12" y="390"/>
                      </a:lnTo>
                      <a:lnTo>
                        <a:pt x="12" y="384"/>
                      </a:lnTo>
                      <a:lnTo>
                        <a:pt x="24" y="390"/>
                      </a:lnTo>
                      <a:lnTo>
                        <a:pt x="36" y="414"/>
                      </a:lnTo>
                      <a:lnTo>
                        <a:pt x="36" y="420"/>
                      </a:lnTo>
                      <a:lnTo>
                        <a:pt x="30" y="426"/>
                      </a:lnTo>
                      <a:lnTo>
                        <a:pt x="30" y="432"/>
                      </a:lnTo>
                      <a:lnTo>
                        <a:pt x="36" y="438"/>
                      </a:lnTo>
                      <a:lnTo>
                        <a:pt x="42" y="438"/>
                      </a:lnTo>
                      <a:lnTo>
                        <a:pt x="54" y="426"/>
                      </a:lnTo>
                      <a:lnTo>
                        <a:pt x="78" y="408"/>
                      </a:lnTo>
                      <a:lnTo>
                        <a:pt x="78" y="402"/>
                      </a:lnTo>
                      <a:lnTo>
                        <a:pt x="84" y="408"/>
                      </a:lnTo>
                      <a:lnTo>
                        <a:pt x="84" y="414"/>
                      </a:lnTo>
                      <a:lnTo>
                        <a:pt x="90" y="414"/>
                      </a:lnTo>
                      <a:lnTo>
                        <a:pt x="96" y="402"/>
                      </a:lnTo>
                      <a:lnTo>
                        <a:pt x="108" y="402"/>
                      </a:lnTo>
                      <a:lnTo>
                        <a:pt x="120" y="402"/>
                      </a:lnTo>
                      <a:lnTo>
                        <a:pt x="114" y="408"/>
                      </a:lnTo>
                      <a:lnTo>
                        <a:pt x="120" y="426"/>
                      </a:lnTo>
                      <a:lnTo>
                        <a:pt x="120" y="420"/>
                      </a:lnTo>
                      <a:lnTo>
                        <a:pt x="127" y="426"/>
                      </a:lnTo>
                      <a:lnTo>
                        <a:pt x="133" y="438"/>
                      </a:lnTo>
                      <a:lnTo>
                        <a:pt x="127" y="438"/>
                      </a:lnTo>
                      <a:lnTo>
                        <a:pt x="108" y="450"/>
                      </a:lnTo>
                      <a:lnTo>
                        <a:pt x="96" y="444"/>
                      </a:lnTo>
                      <a:lnTo>
                        <a:pt x="90" y="438"/>
                      </a:lnTo>
                      <a:lnTo>
                        <a:pt x="90" y="444"/>
                      </a:lnTo>
                      <a:lnTo>
                        <a:pt x="84" y="456"/>
                      </a:lnTo>
                      <a:lnTo>
                        <a:pt x="72" y="462"/>
                      </a:lnTo>
                      <a:lnTo>
                        <a:pt x="66" y="468"/>
                      </a:lnTo>
                      <a:lnTo>
                        <a:pt x="72" y="474"/>
                      </a:lnTo>
                      <a:lnTo>
                        <a:pt x="78" y="474"/>
                      </a:lnTo>
                      <a:lnTo>
                        <a:pt x="78" y="480"/>
                      </a:lnTo>
                      <a:lnTo>
                        <a:pt x="78" y="486"/>
                      </a:lnTo>
                      <a:lnTo>
                        <a:pt x="84" y="486"/>
                      </a:lnTo>
                      <a:lnTo>
                        <a:pt x="78" y="486"/>
                      </a:lnTo>
                      <a:lnTo>
                        <a:pt x="72" y="480"/>
                      </a:lnTo>
                      <a:lnTo>
                        <a:pt x="66" y="480"/>
                      </a:lnTo>
                      <a:lnTo>
                        <a:pt x="66" y="486"/>
                      </a:lnTo>
                      <a:lnTo>
                        <a:pt x="54" y="486"/>
                      </a:lnTo>
                      <a:lnTo>
                        <a:pt x="42" y="486"/>
                      </a:lnTo>
                      <a:lnTo>
                        <a:pt x="36" y="486"/>
                      </a:lnTo>
                      <a:lnTo>
                        <a:pt x="30" y="480"/>
                      </a:lnTo>
                      <a:lnTo>
                        <a:pt x="24" y="492"/>
                      </a:lnTo>
                      <a:lnTo>
                        <a:pt x="18" y="492"/>
                      </a:lnTo>
                      <a:lnTo>
                        <a:pt x="18" y="504"/>
                      </a:lnTo>
                      <a:lnTo>
                        <a:pt x="24" y="510"/>
                      </a:lnTo>
                      <a:lnTo>
                        <a:pt x="30" y="516"/>
                      </a:lnTo>
                      <a:lnTo>
                        <a:pt x="36" y="516"/>
                      </a:lnTo>
                      <a:lnTo>
                        <a:pt x="48" y="516"/>
                      </a:lnTo>
                      <a:lnTo>
                        <a:pt x="60" y="516"/>
                      </a:lnTo>
                      <a:lnTo>
                        <a:pt x="72" y="516"/>
                      </a:lnTo>
                      <a:lnTo>
                        <a:pt x="72" y="523"/>
                      </a:lnTo>
                      <a:lnTo>
                        <a:pt x="72" y="535"/>
                      </a:lnTo>
                      <a:lnTo>
                        <a:pt x="78" y="547"/>
                      </a:lnTo>
                      <a:lnTo>
                        <a:pt x="78" y="553"/>
                      </a:lnTo>
                      <a:lnTo>
                        <a:pt x="84" y="553"/>
                      </a:lnTo>
                      <a:lnTo>
                        <a:pt x="90" y="547"/>
                      </a:lnTo>
                      <a:lnTo>
                        <a:pt x="96" y="547"/>
                      </a:lnTo>
                      <a:lnTo>
                        <a:pt x="102" y="541"/>
                      </a:lnTo>
                      <a:lnTo>
                        <a:pt x="108" y="541"/>
                      </a:lnTo>
                      <a:lnTo>
                        <a:pt x="108" y="535"/>
                      </a:lnTo>
                      <a:lnTo>
                        <a:pt x="108" y="523"/>
                      </a:lnTo>
                      <a:lnTo>
                        <a:pt x="102" y="516"/>
                      </a:lnTo>
                      <a:lnTo>
                        <a:pt x="102" y="504"/>
                      </a:lnTo>
                      <a:lnTo>
                        <a:pt x="114" y="504"/>
                      </a:lnTo>
                      <a:lnTo>
                        <a:pt x="127" y="492"/>
                      </a:lnTo>
                      <a:lnTo>
                        <a:pt x="145" y="486"/>
                      </a:lnTo>
                      <a:lnTo>
                        <a:pt x="145" y="468"/>
                      </a:lnTo>
                      <a:lnTo>
                        <a:pt x="151" y="456"/>
                      </a:lnTo>
                      <a:lnTo>
                        <a:pt x="157" y="456"/>
                      </a:lnTo>
                      <a:lnTo>
                        <a:pt x="163" y="450"/>
                      </a:lnTo>
                      <a:lnTo>
                        <a:pt x="157" y="444"/>
                      </a:lnTo>
                      <a:lnTo>
                        <a:pt x="157" y="438"/>
                      </a:lnTo>
                      <a:lnTo>
                        <a:pt x="175" y="432"/>
                      </a:lnTo>
                      <a:lnTo>
                        <a:pt x="187" y="432"/>
                      </a:lnTo>
                      <a:lnTo>
                        <a:pt x="193" y="438"/>
                      </a:lnTo>
                      <a:lnTo>
                        <a:pt x="199" y="444"/>
                      </a:lnTo>
                      <a:lnTo>
                        <a:pt x="211" y="444"/>
                      </a:lnTo>
                      <a:lnTo>
                        <a:pt x="211" y="456"/>
                      </a:lnTo>
                      <a:lnTo>
                        <a:pt x="217" y="450"/>
                      </a:lnTo>
                      <a:lnTo>
                        <a:pt x="241" y="450"/>
                      </a:lnTo>
                      <a:lnTo>
                        <a:pt x="247" y="450"/>
                      </a:lnTo>
                      <a:lnTo>
                        <a:pt x="253" y="456"/>
                      </a:lnTo>
                      <a:lnTo>
                        <a:pt x="259" y="456"/>
                      </a:lnTo>
                      <a:lnTo>
                        <a:pt x="271" y="456"/>
                      </a:lnTo>
                      <a:lnTo>
                        <a:pt x="295" y="426"/>
                      </a:lnTo>
                      <a:lnTo>
                        <a:pt x="295" y="420"/>
                      </a:lnTo>
                      <a:lnTo>
                        <a:pt x="289" y="414"/>
                      </a:lnTo>
                      <a:lnTo>
                        <a:pt x="289" y="402"/>
                      </a:lnTo>
                      <a:lnTo>
                        <a:pt x="283" y="402"/>
                      </a:lnTo>
                      <a:lnTo>
                        <a:pt x="283" y="390"/>
                      </a:lnTo>
                      <a:lnTo>
                        <a:pt x="271" y="390"/>
                      </a:lnTo>
                      <a:lnTo>
                        <a:pt x="265" y="378"/>
                      </a:lnTo>
                      <a:lnTo>
                        <a:pt x="265" y="366"/>
                      </a:lnTo>
                      <a:lnTo>
                        <a:pt x="253" y="348"/>
                      </a:lnTo>
                      <a:lnTo>
                        <a:pt x="235" y="336"/>
                      </a:lnTo>
                      <a:lnTo>
                        <a:pt x="223" y="336"/>
                      </a:lnTo>
                      <a:lnTo>
                        <a:pt x="223" y="330"/>
                      </a:lnTo>
                      <a:lnTo>
                        <a:pt x="223" y="318"/>
                      </a:lnTo>
                      <a:lnTo>
                        <a:pt x="229" y="318"/>
                      </a:lnTo>
                      <a:lnTo>
                        <a:pt x="223" y="306"/>
                      </a:lnTo>
                      <a:lnTo>
                        <a:pt x="217" y="306"/>
                      </a:lnTo>
                      <a:lnTo>
                        <a:pt x="211" y="300"/>
                      </a:lnTo>
                      <a:lnTo>
                        <a:pt x="211" y="294"/>
                      </a:lnTo>
                      <a:lnTo>
                        <a:pt x="217" y="288"/>
                      </a:lnTo>
                      <a:lnTo>
                        <a:pt x="223" y="288"/>
                      </a:lnTo>
                      <a:lnTo>
                        <a:pt x="241" y="288"/>
                      </a:lnTo>
                      <a:lnTo>
                        <a:pt x="259" y="288"/>
                      </a:lnTo>
                      <a:lnTo>
                        <a:pt x="277" y="288"/>
                      </a:lnTo>
                      <a:lnTo>
                        <a:pt x="289" y="276"/>
                      </a:lnTo>
                      <a:lnTo>
                        <a:pt x="301" y="276"/>
                      </a:lnTo>
                      <a:lnTo>
                        <a:pt x="307" y="276"/>
                      </a:lnTo>
                      <a:lnTo>
                        <a:pt x="325" y="288"/>
                      </a:lnTo>
                      <a:lnTo>
                        <a:pt x="349" y="312"/>
                      </a:lnTo>
                      <a:lnTo>
                        <a:pt x="361" y="318"/>
                      </a:lnTo>
                      <a:lnTo>
                        <a:pt x="373" y="324"/>
                      </a:lnTo>
                      <a:lnTo>
                        <a:pt x="385" y="318"/>
                      </a:lnTo>
                      <a:lnTo>
                        <a:pt x="403" y="312"/>
                      </a:lnTo>
                      <a:lnTo>
                        <a:pt x="409" y="312"/>
                      </a:lnTo>
                      <a:lnTo>
                        <a:pt x="409" y="318"/>
                      </a:lnTo>
                      <a:lnTo>
                        <a:pt x="421" y="318"/>
                      </a:lnTo>
                      <a:lnTo>
                        <a:pt x="439" y="300"/>
                      </a:lnTo>
                      <a:lnTo>
                        <a:pt x="457" y="276"/>
                      </a:lnTo>
                      <a:lnTo>
                        <a:pt x="481" y="246"/>
                      </a:lnTo>
                      <a:lnTo>
                        <a:pt x="493" y="228"/>
                      </a:lnTo>
                      <a:lnTo>
                        <a:pt x="499" y="222"/>
                      </a:lnTo>
                      <a:lnTo>
                        <a:pt x="505" y="216"/>
                      </a:lnTo>
                      <a:lnTo>
                        <a:pt x="505" y="222"/>
                      </a:lnTo>
                      <a:lnTo>
                        <a:pt x="511" y="228"/>
                      </a:lnTo>
                      <a:lnTo>
                        <a:pt x="535" y="228"/>
                      </a:lnTo>
                      <a:close/>
                      <a:moveTo>
                        <a:pt x="289" y="456"/>
                      </a:moveTo>
                      <a:lnTo>
                        <a:pt x="295" y="450"/>
                      </a:lnTo>
                      <a:lnTo>
                        <a:pt x="301" y="456"/>
                      </a:lnTo>
                      <a:lnTo>
                        <a:pt x="307" y="450"/>
                      </a:lnTo>
                      <a:lnTo>
                        <a:pt x="307" y="444"/>
                      </a:lnTo>
                      <a:lnTo>
                        <a:pt x="307" y="438"/>
                      </a:lnTo>
                      <a:lnTo>
                        <a:pt x="301" y="432"/>
                      </a:lnTo>
                      <a:lnTo>
                        <a:pt x="301" y="438"/>
                      </a:lnTo>
                      <a:lnTo>
                        <a:pt x="289" y="450"/>
                      </a:lnTo>
                      <a:lnTo>
                        <a:pt x="289" y="45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0" name="Freeform 3"/>
                <p:cNvSpPr>
                  <a:spLocks/>
                </p:cNvSpPr>
                <p:nvPr/>
              </p:nvSpPr>
              <p:spPr bwMode="auto">
                <a:xfrm>
                  <a:off x="6020607" y="2720532"/>
                  <a:ext cx="266853" cy="143213"/>
                </a:xfrm>
                <a:custGeom>
                  <a:avLst/>
                  <a:gdLst/>
                  <a:ahLst/>
                  <a:cxnLst>
                    <a:cxn ang="0">
                      <a:pos x="139" y="210"/>
                    </a:cxn>
                    <a:cxn ang="0">
                      <a:pos x="157" y="222"/>
                    </a:cxn>
                    <a:cxn ang="0">
                      <a:pos x="175" y="192"/>
                    </a:cxn>
                    <a:cxn ang="0">
                      <a:pos x="199" y="192"/>
                    </a:cxn>
                    <a:cxn ang="0">
                      <a:pos x="217" y="174"/>
                    </a:cxn>
                    <a:cxn ang="0">
                      <a:pos x="223" y="162"/>
                    </a:cxn>
                    <a:cxn ang="0">
                      <a:pos x="241" y="168"/>
                    </a:cxn>
                    <a:cxn ang="0">
                      <a:pos x="259" y="144"/>
                    </a:cxn>
                    <a:cxn ang="0">
                      <a:pos x="259" y="96"/>
                    </a:cxn>
                    <a:cxn ang="0">
                      <a:pos x="295" y="102"/>
                    </a:cxn>
                    <a:cxn ang="0">
                      <a:pos x="289" y="96"/>
                    </a:cxn>
                    <a:cxn ang="0">
                      <a:pos x="301" y="96"/>
                    </a:cxn>
                    <a:cxn ang="0">
                      <a:pos x="331" y="114"/>
                    </a:cxn>
                    <a:cxn ang="0">
                      <a:pos x="313" y="156"/>
                    </a:cxn>
                    <a:cxn ang="0">
                      <a:pos x="313" y="180"/>
                    </a:cxn>
                    <a:cxn ang="0">
                      <a:pos x="289" y="192"/>
                    </a:cxn>
                    <a:cxn ang="0">
                      <a:pos x="271" y="234"/>
                    </a:cxn>
                    <a:cxn ang="0">
                      <a:pos x="295" y="258"/>
                    </a:cxn>
                    <a:cxn ang="0">
                      <a:pos x="349" y="264"/>
                    </a:cxn>
                    <a:cxn ang="0">
                      <a:pos x="409" y="300"/>
                    </a:cxn>
                    <a:cxn ang="0">
                      <a:pos x="415" y="264"/>
                    </a:cxn>
                    <a:cxn ang="0">
                      <a:pos x="469" y="240"/>
                    </a:cxn>
                    <a:cxn ang="0">
                      <a:pos x="481" y="210"/>
                    </a:cxn>
                    <a:cxn ang="0">
                      <a:pos x="499" y="216"/>
                    </a:cxn>
                    <a:cxn ang="0">
                      <a:pos x="535" y="204"/>
                    </a:cxn>
                    <a:cxn ang="0">
                      <a:pos x="559" y="192"/>
                    </a:cxn>
                    <a:cxn ang="0">
                      <a:pos x="541" y="174"/>
                    </a:cxn>
                    <a:cxn ang="0">
                      <a:pos x="541" y="138"/>
                    </a:cxn>
                    <a:cxn ang="0">
                      <a:pos x="547" y="114"/>
                    </a:cxn>
                    <a:cxn ang="0">
                      <a:pos x="493" y="78"/>
                    </a:cxn>
                    <a:cxn ang="0">
                      <a:pos x="445" y="54"/>
                    </a:cxn>
                    <a:cxn ang="0">
                      <a:pos x="427" y="90"/>
                    </a:cxn>
                    <a:cxn ang="0">
                      <a:pos x="409" y="96"/>
                    </a:cxn>
                    <a:cxn ang="0">
                      <a:pos x="403" y="66"/>
                    </a:cxn>
                    <a:cxn ang="0">
                      <a:pos x="373" y="54"/>
                    </a:cxn>
                    <a:cxn ang="0">
                      <a:pos x="355" y="42"/>
                    </a:cxn>
                    <a:cxn ang="0">
                      <a:pos x="301" y="30"/>
                    </a:cxn>
                    <a:cxn ang="0">
                      <a:pos x="265" y="6"/>
                    </a:cxn>
                    <a:cxn ang="0">
                      <a:pos x="265" y="36"/>
                    </a:cxn>
                    <a:cxn ang="0">
                      <a:pos x="235" y="54"/>
                    </a:cxn>
                    <a:cxn ang="0">
                      <a:pos x="223" y="24"/>
                    </a:cxn>
                    <a:cxn ang="0">
                      <a:pos x="211" y="6"/>
                    </a:cxn>
                    <a:cxn ang="0">
                      <a:pos x="157" y="30"/>
                    </a:cxn>
                    <a:cxn ang="0">
                      <a:pos x="181" y="36"/>
                    </a:cxn>
                    <a:cxn ang="0">
                      <a:pos x="163" y="60"/>
                    </a:cxn>
                    <a:cxn ang="0">
                      <a:pos x="181" y="108"/>
                    </a:cxn>
                    <a:cxn ang="0">
                      <a:pos x="108" y="138"/>
                    </a:cxn>
                    <a:cxn ang="0">
                      <a:pos x="90" y="144"/>
                    </a:cxn>
                    <a:cxn ang="0">
                      <a:pos x="102" y="150"/>
                    </a:cxn>
                    <a:cxn ang="0">
                      <a:pos x="108" y="186"/>
                    </a:cxn>
                    <a:cxn ang="0">
                      <a:pos x="78" y="192"/>
                    </a:cxn>
                    <a:cxn ang="0">
                      <a:pos x="18" y="156"/>
                    </a:cxn>
                    <a:cxn ang="0">
                      <a:pos x="18" y="168"/>
                    </a:cxn>
                    <a:cxn ang="0">
                      <a:pos x="54" y="192"/>
                    </a:cxn>
                    <a:cxn ang="0">
                      <a:pos x="78" y="222"/>
                    </a:cxn>
                    <a:cxn ang="0">
                      <a:pos x="90" y="228"/>
                    </a:cxn>
                  </a:cxnLst>
                  <a:rect l="0" t="0" r="r" b="b"/>
                  <a:pathLst>
                    <a:path w="559" h="300">
                      <a:moveTo>
                        <a:pt x="102" y="204"/>
                      </a:moveTo>
                      <a:lnTo>
                        <a:pt x="102" y="210"/>
                      </a:lnTo>
                      <a:lnTo>
                        <a:pt x="114" y="210"/>
                      </a:lnTo>
                      <a:lnTo>
                        <a:pt x="139" y="210"/>
                      </a:lnTo>
                      <a:lnTo>
                        <a:pt x="133" y="222"/>
                      </a:lnTo>
                      <a:lnTo>
                        <a:pt x="139" y="216"/>
                      </a:lnTo>
                      <a:lnTo>
                        <a:pt x="151" y="222"/>
                      </a:lnTo>
                      <a:lnTo>
                        <a:pt x="157" y="222"/>
                      </a:lnTo>
                      <a:lnTo>
                        <a:pt x="169" y="222"/>
                      </a:lnTo>
                      <a:lnTo>
                        <a:pt x="175" y="210"/>
                      </a:lnTo>
                      <a:lnTo>
                        <a:pt x="181" y="204"/>
                      </a:lnTo>
                      <a:lnTo>
                        <a:pt x="175" y="192"/>
                      </a:lnTo>
                      <a:lnTo>
                        <a:pt x="175" y="198"/>
                      </a:lnTo>
                      <a:lnTo>
                        <a:pt x="181" y="192"/>
                      </a:lnTo>
                      <a:lnTo>
                        <a:pt x="187" y="192"/>
                      </a:lnTo>
                      <a:lnTo>
                        <a:pt x="199" y="192"/>
                      </a:lnTo>
                      <a:lnTo>
                        <a:pt x="211" y="192"/>
                      </a:lnTo>
                      <a:lnTo>
                        <a:pt x="223" y="192"/>
                      </a:lnTo>
                      <a:lnTo>
                        <a:pt x="223" y="186"/>
                      </a:lnTo>
                      <a:lnTo>
                        <a:pt x="217" y="174"/>
                      </a:lnTo>
                      <a:lnTo>
                        <a:pt x="211" y="168"/>
                      </a:lnTo>
                      <a:lnTo>
                        <a:pt x="211" y="162"/>
                      </a:lnTo>
                      <a:lnTo>
                        <a:pt x="217" y="162"/>
                      </a:lnTo>
                      <a:lnTo>
                        <a:pt x="223" y="162"/>
                      </a:lnTo>
                      <a:lnTo>
                        <a:pt x="223" y="174"/>
                      </a:lnTo>
                      <a:lnTo>
                        <a:pt x="235" y="174"/>
                      </a:lnTo>
                      <a:lnTo>
                        <a:pt x="235" y="168"/>
                      </a:lnTo>
                      <a:lnTo>
                        <a:pt x="241" y="168"/>
                      </a:lnTo>
                      <a:lnTo>
                        <a:pt x="247" y="168"/>
                      </a:lnTo>
                      <a:lnTo>
                        <a:pt x="259" y="168"/>
                      </a:lnTo>
                      <a:lnTo>
                        <a:pt x="259" y="156"/>
                      </a:lnTo>
                      <a:lnTo>
                        <a:pt x="259" y="144"/>
                      </a:lnTo>
                      <a:lnTo>
                        <a:pt x="253" y="108"/>
                      </a:lnTo>
                      <a:lnTo>
                        <a:pt x="247" y="96"/>
                      </a:lnTo>
                      <a:lnTo>
                        <a:pt x="253" y="90"/>
                      </a:lnTo>
                      <a:lnTo>
                        <a:pt x="259" y="96"/>
                      </a:lnTo>
                      <a:lnTo>
                        <a:pt x="283" y="108"/>
                      </a:lnTo>
                      <a:lnTo>
                        <a:pt x="283" y="102"/>
                      </a:lnTo>
                      <a:lnTo>
                        <a:pt x="289" y="102"/>
                      </a:lnTo>
                      <a:lnTo>
                        <a:pt x="295" y="102"/>
                      </a:lnTo>
                      <a:lnTo>
                        <a:pt x="289" y="102"/>
                      </a:lnTo>
                      <a:lnTo>
                        <a:pt x="289" y="96"/>
                      </a:lnTo>
                      <a:lnTo>
                        <a:pt x="295" y="96"/>
                      </a:lnTo>
                      <a:lnTo>
                        <a:pt x="289" y="96"/>
                      </a:lnTo>
                      <a:lnTo>
                        <a:pt x="283" y="90"/>
                      </a:lnTo>
                      <a:lnTo>
                        <a:pt x="289" y="90"/>
                      </a:lnTo>
                      <a:lnTo>
                        <a:pt x="301" y="90"/>
                      </a:lnTo>
                      <a:lnTo>
                        <a:pt x="301" y="96"/>
                      </a:lnTo>
                      <a:lnTo>
                        <a:pt x="307" y="108"/>
                      </a:lnTo>
                      <a:lnTo>
                        <a:pt x="319" y="108"/>
                      </a:lnTo>
                      <a:lnTo>
                        <a:pt x="331" y="108"/>
                      </a:lnTo>
                      <a:lnTo>
                        <a:pt x="331" y="114"/>
                      </a:lnTo>
                      <a:lnTo>
                        <a:pt x="337" y="120"/>
                      </a:lnTo>
                      <a:lnTo>
                        <a:pt x="337" y="132"/>
                      </a:lnTo>
                      <a:lnTo>
                        <a:pt x="319" y="150"/>
                      </a:lnTo>
                      <a:lnTo>
                        <a:pt x="313" y="156"/>
                      </a:lnTo>
                      <a:lnTo>
                        <a:pt x="313" y="162"/>
                      </a:lnTo>
                      <a:lnTo>
                        <a:pt x="319" y="174"/>
                      </a:lnTo>
                      <a:lnTo>
                        <a:pt x="313" y="174"/>
                      </a:lnTo>
                      <a:lnTo>
                        <a:pt x="313" y="180"/>
                      </a:lnTo>
                      <a:lnTo>
                        <a:pt x="313" y="192"/>
                      </a:lnTo>
                      <a:lnTo>
                        <a:pt x="307" y="186"/>
                      </a:lnTo>
                      <a:lnTo>
                        <a:pt x="301" y="186"/>
                      </a:lnTo>
                      <a:lnTo>
                        <a:pt x="289" y="192"/>
                      </a:lnTo>
                      <a:lnTo>
                        <a:pt x="283" y="198"/>
                      </a:lnTo>
                      <a:lnTo>
                        <a:pt x="271" y="204"/>
                      </a:lnTo>
                      <a:lnTo>
                        <a:pt x="271" y="222"/>
                      </a:lnTo>
                      <a:lnTo>
                        <a:pt x="271" y="234"/>
                      </a:lnTo>
                      <a:lnTo>
                        <a:pt x="271" y="240"/>
                      </a:lnTo>
                      <a:lnTo>
                        <a:pt x="277" y="240"/>
                      </a:lnTo>
                      <a:lnTo>
                        <a:pt x="277" y="258"/>
                      </a:lnTo>
                      <a:lnTo>
                        <a:pt x="295" y="258"/>
                      </a:lnTo>
                      <a:lnTo>
                        <a:pt x="313" y="252"/>
                      </a:lnTo>
                      <a:lnTo>
                        <a:pt x="349" y="252"/>
                      </a:lnTo>
                      <a:lnTo>
                        <a:pt x="349" y="258"/>
                      </a:lnTo>
                      <a:lnTo>
                        <a:pt x="349" y="264"/>
                      </a:lnTo>
                      <a:lnTo>
                        <a:pt x="367" y="282"/>
                      </a:lnTo>
                      <a:lnTo>
                        <a:pt x="391" y="294"/>
                      </a:lnTo>
                      <a:lnTo>
                        <a:pt x="403" y="300"/>
                      </a:lnTo>
                      <a:lnTo>
                        <a:pt x="409" y="300"/>
                      </a:lnTo>
                      <a:lnTo>
                        <a:pt x="409" y="288"/>
                      </a:lnTo>
                      <a:lnTo>
                        <a:pt x="409" y="282"/>
                      </a:lnTo>
                      <a:lnTo>
                        <a:pt x="409" y="270"/>
                      </a:lnTo>
                      <a:lnTo>
                        <a:pt x="415" y="264"/>
                      </a:lnTo>
                      <a:lnTo>
                        <a:pt x="427" y="252"/>
                      </a:lnTo>
                      <a:lnTo>
                        <a:pt x="445" y="252"/>
                      </a:lnTo>
                      <a:lnTo>
                        <a:pt x="463" y="246"/>
                      </a:lnTo>
                      <a:lnTo>
                        <a:pt x="469" y="240"/>
                      </a:lnTo>
                      <a:lnTo>
                        <a:pt x="481" y="240"/>
                      </a:lnTo>
                      <a:lnTo>
                        <a:pt x="481" y="234"/>
                      </a:lnTo>
                      <a:lnTo>
                        <a:pt x="475" y="228"/>
                      </a:lnTo>
                      <a:lnTo>
                        <a:pt x="481" y="210"/>
                      </a:lnTo>
                      <a:lnTo>
                        <a:pt x="487" y="204"/>
                      </a:lnTo>
                      <a:lnTo>
                        <a:pt x="493" y="210"/>
                      </a:lnTo>
                      <a:lnTo>
                        <a:pt x="499" y="222"/>
                      </a:lnTo>
                      <a:lnTo>
                        <a:pt x="499" y="216"/>
                      </a:lnTo>
                      <a:lnTo>
                        <a:pt x="505" y="216"/>
                      </a:lnTo>
                      <a:lnTo>
                        <a:pt x="517" y="222"/>
                      </a:lnTo>
                      <a:lnTo>
                        <a:pt x="523" y="222"/>
                      </a:lnTo>
                      <a:lnTo>
                        <a:pt x="535" y="204"/>
                      </a:lnTo>
                      <a:lnTo>
                        <a:pt x="541" y="204"/>
                      </a:lnTo>
                      <a:lnTo>
                        <a:pt x="553" y="204"/>
                      </a:lnTo>
                      <a:lnTo>
                        <a:pt x="553" y="192"/>
                      </a:lnTo>
                      <a:lnTo>
                        <a:pt x="559" y="192"/>
                      </a:lnTo>
                      <a:lnTo>
                        <a:pt x="553" y="192"/>
                      </a:lnTo>
                      <a:lnTo>
                        <a:pt x="553" y="186"/>
                      </a:lnTo>
                      <a:lnTo>
                        <a:pt x="547" y="186"/>
                      </a:lnTo>
                      <a:lnTo>
                        <a:pt x="541" y="174"/>
                      </a:lnTo>
                      <a:lnTo>
                        <a:pt x="547" y="162"/>
                      </a:lnTo>
                      <a:lnTo>
                        <a:pt x="553" y="150"/>
                      </a:lnTo>
                      <a:lnTo>
                        <a:pt x="553" y="144"/>
                      </a:lnTo>
                      <a:lnTo>
                        <a:pt x="541" y="138"/>
                      </a:lnTo>
                      <a:lnTo>
                        <a:pt x="541" y="144"/>
                      </a:lnTo>
                      <a:lnTo>
                        <a:pt x="541" y="132"/>
                      </a:lnTo>
                      <a:lnTo>
                        <a:pt x="547" y="126"/>
                      </a:lnTo>
                      <a:lnTo>
                        <a:pt x="547" y="114"/>
                      </a:lnTo>
                      <a:lnTo>
                        <a:pt x="523" y="108"/>
                      </a:lnTo>
                      <a:lnTo>
                        <a:pt x="511" y="102"/>
                      </a:lnTo>
                      <a:lnTo>
                        <a:pt x="499" y="90"/>
                      </a:lnTo>
                      <a:lnTo>
                        <a:pt x="493" y="78"/>
                      </a:lnTo>
                      <a:lnTo>
                        <a:pt x="475" y="54"/>
                      </a:lnTo>
                      <a:lnTo>
                        <a:pt x="463" y="48"/>
                      </a:lnTo>
                      <a:lnTo>
                        <a:pt x="451" y="48"/>
                      </a:lnTo>
                      <a:lnTo>
                        <a:pt x="445" y="54"/>
                      </a:lnTo>
                      <a:lnTo>
                        <a:pt x="445" y="60"/>
                      </a:lnTo>
                      <a:lnTo>
                        <a:pt x="433" y="78"/>
                      </a:lnTo>
                      <a:lnTo>
                        <a:pt x="427" y="84"/>
                      </a:lnTo>
                      <a:lnTo>
                        <a:pt x="427" y="90"/>
                      </a:lnTo>
                      <a:lnTo>
                        <a:pt x="427" y="96"/>
                      </a:lnTo>
                      <a:lnTo>
                        <a:pt x="415" y="90"/>
                      </a:lnTo>
                      <a:lnTo>
                        <a:pt x="415" y="96"/>
                      </a:lnTo>
                      <a:lnTo>
                        <a:pt x="409" y="96"/>
                      </a:lnTo>
                      <a:lnTo>
                        <a:pt x="409" y="90"/>
                      </a:lnTo>
                      <a:lnTo>
                        <a:pt x="415" y="90"/>
                      </a:lnTo>
                      <a:lnTo>
                        <a:pt x="415" y="78"/>
                      </a:lnTo>
                      <a:lnTo>
                        <a:pt x="403" y="66"/>
                      </a:lnTo>
                      <a:lnTo>
                        <a:pt x="391" y="60"/>
                      </a:lnTo>
                      <a:lnTo>
                        <a:pt x="385" y="54"/>
                      </a:lnTo>
                      <a:lnTo>
                        <a:pt x="379" y="54"/>
                      </a:lnTo>
                      <a:lnTo>
                        <a:pt x="373" y="54"/>
                      </a:lnTo>
                      <a:lnTo>
                        <a:pt x="373" y="60"/>
                      </a:lnTo>
                      <a:lnTo>
                        <a:pt x="367" y="54"/>
                      </a:lnTo>
                      <a:lnTo>
                        <a:pt x="361" y="54"/>
                      </a:lnTo>
                      <a:lnTo>
                        <a:pt x="355" y="42"/>
                      </a:lnTo>
                      <a:lnTo>
                        <a:pt x="355" y="36"/>
                      </a:lnTo>
                      <a:lnTo>
                        <a:pt x="325" y="36"/>
                      </a:lnTo>
                      <a:lnTo>
                        <a:pt x="313" y="36"/>
                      </a:lnTo>
                      <a:lnTo>
                        <a:pt x="301" y="30"/>
                      </a:lnTo>
                      <a:lnTo>
                        <a:pt x="283" y="6"/>
                      </a:lnTo>
                      <a:lnTo>
                        <a:pt x="277" y="0"/>
                      </a:lnTo>
                      <a:lnTo>
                        <a:pt x="271" y="0"/>
                      </a:lnTo>
                      <a:lnTo>
                        <a:pt x="265" y="6"/>
                      </a:lnTo>
                      <a:lnTo>
                        <a:pt x="265" y="18"/>
                      </a:lnTo>
                      <a:lnTo>
                        <a:pt x="271" y="18"/>
                      </a:lnTo>
                      <a:lnTo>
                        <a:pt x="265" y="24"/>
                      </a:lnTo>
                      <a:lnTo>
                        <a:pt x="265" y="36"/>
                      </a:lnTo>
                      <a:lnTo>
                        <a:pt x="253" y="36"/>
                      </a:lnTo>
                      <a:lnTo>
                        <a:pt x="241" y="54"/>
                      </a:lnTo>
                      <a:lnTo>
                        <a:pt x="241" y="60"/>
                      </a:lnTo>
                      <a:lnTo>
                        <a:pt x="235" y="54"/>
                      </a:lnTo>
                      <a:lnTo>
                        <a:pt x="235" y="48"/>
                      </a:lnTo>
                      <a:lnTo>
                        <a:pt x="235" y="42"/>
                      </a:lnTo>
                      <a:lnTo>
                        <a:pt x="229" y="30"/>
                      </a:lnTo>
                      <a:lnTo>
                        <a:pt x="223" y="24"/>
                      </a:lnTo>
                      <a:lnTo>
                        <a:pt x="205" y="24"/>
                      </a:lnTo>
                      <a:lnTo>
                        <a:pt x="211" y="18"/>
                      </a:lnTo>
                      <a:lnTo>
                        <a:pt x="211" y="12"/>
                      </a:lnTo>
                      <a:lnTo>
                        <a:pt x="211" y="6"/>
                      </a:lnTo>
                      <a:lnTo>
                        <a:pt x="199" y="6"/>
                      </a:lnTo>
                      <a:lnTo>
                        <a:pt x="187" y="12"/>
                      </a:lnTo>
                      <a:lnTo>
                        <a:pt x="163" y="24"/>
                      </a:lnTo>
                      <a:lnTo>
                        <a:pt x="157" y="30"/>
                      </a:lnTo>
                      <a:lnTo>
                        <a:pt x="163" y="42"/>
                      </a:lnTo>
                      <a:lnTo>
                        <a:pt x="175" y="42"/>
                      </a:lnTo>
                      <a:lnTo>
                        <a:pt x="175" y="36"/>
                      </a:lnTo>
                      <a:lnTo>
                        <a:pt x="181" y="36"/>
                      </a:lnTo>
                      <a:lnTo>
                        <a:pt x="187" y="42"/>
                      </a:lnTo>
                      <a:lnTo>
                        <a:pt x="187" y="48"/>
                      </a:lnTo>
                      <a:lnTo>
                        <a:pt x="181" y="60"/>
                      </a:lnTo>
                      <a:lnTo>
                        <a:pt x="163" y="60"/>
                      </a:lnTo>
                      <a:lnTo>
                        <a:pt x="163" y="72"/>
                      </a:lnTo>
                      <a:lnTo>
                        <a:pt x="175" y="78"/>
                      </a:lnTo>
                      <a:lnTo>
                        <a:pt x="187" y="84"/>
                      </a:lnTo>
                      <a:lnTo>
                        <a:pt x="181" y="108"/>
                      </a:lnTo>
                      <a:lnTo>
                        <a:pt x="181" y="132"/>
                      </a:lnTo>
                      <a:lnTo>
                        <a:pt x="157" y="132"/>
                      </a:lnTo>
                      <a:lnTo>
                        <a:pt x="133" y="138"/>
                      </a:lnTo>
                      <a:lnTo>
                        <a:pt x="108" y="138"/>
                      </a:lnTo>
                      <a:lnTo>
                        <a:pt x="108" y="132"/>
                      </a:lnTo>
                      <a:lnTo>
                        <a:pt x="96" y="132"/>
                      </a:lnTo>
                      <a:lnTo>
                        <a:pt x="90" y="138"/>
                      </a:lnTo>
                      <a:lnTo>
                        <a:pt x="90" y="144"/>
                      </a:lnTo>
                      <a:lnTo>
                        <a:pt x="84" y="150"/>
                      </a:lnTo>
                      <a:lnTo>
                        <a:pt x="90" y="150"/>
                      </a:lnTo>
                      <a:lnTo>
                        <a:pt x="96" y="150"/>
                      </a:lnTo>
                      <a:lnTo>
                        <a:pt x="102" y="150"/>
                      </a:lnTo>
                      <a:lnTo>
                        <a:pt x="108" y="156"/>
                      </a:lnTo>
                      <a:lnTo>
                        <a:pt x="108" y="162"/>
                      </a:lnTo>
                      <a:lnTo>
                        <a:pt x="108" y="180"/>
                      </a:lnTo>
                      <a:lnTo>
                        <a:pt x="108" y="186"/>
                      </a:lnTo>
                      <a:lnTo>
                        <a:pt x="96" y="186"/>
                      </a:lnTo>
                      <a:lnTo>
                        <a:pt x="90" y="186"/>
                      </a:lnTo>
                      <a:lnTo>
                        <a:pt x="84" y="186"/>
                      </a:lnTo>
                      <a:lnTo>
                        <a:pt x="78" y="192"/>
                      </a:lnTo>
                      <a:lnTo>
                        <a:pt x="66" y="192"/>
                      </a:lnTo>
                      <a:lnTo>
                        <a:pt x="54" y="180"/>
                      </a:lnTo>
                      <a:lnTo>
                        <a:pt x="42" y="168"/>
                      </a:lnTo>
                      <a:lnTo>
                        <a:pt x="18" y="156"/>
                      </a:lnTo>
                      <a:lnTo>
                        <a:pt x="6" y="150"/>
                      </a:lnTo>
                      <a:lnTo>
                        <a:pt x="0" y="150"/>
                      </a:lnTo>
                      <a:lnTo>
                        <a:pt x="6" y="156"/>
                      </a:lnTo>
                      <a:lnTo>
                        <a:pt x="18" y="168"/>
                      </a:lnTo>
                      <a:lnTo>
                        <a:pt x="18" y="174"/>
                      </a:lnTo>
                      <a:lnTo>
                        <a:pt x="30" y="186"/>
                      </a:lnTo>
                      <a:lnTo>
                        <a:pt x="48" y="186"/>
                      </a:lnTo>
                      <a:lnTo>
                        <a:pt x="54" y="192"/>
                      </a:lnTo>
                      <a:lnTo>
                        <a:pt x="54" y="198"/>
                      </a:lnTo>
                      <a:lnTo>
                        <a:pt x="60" y="204"/>
                      </a:lnTo>
                      <a:lnTo>
                        <a:pt x="78" y="216"/>
                      </a:lnTo>
                      <a:lnTo>
                        <a:pt x="78" y="222"/>
                      </a:lnTo>
                      <a:lnTo>
                        <a:pt x="72" y="228"/>
                      </a:lnTo>
                      <a:lnTo>
                        <a:pt x="72" y="234"/>
                      </a:lnTo>
                      <a:lnTo>
                        <a:pt x="84" y="228"/>
                      </a:lnTo>
                      <a:lnTo>
                        <a:pt x="90" y="228"/>
                      </a:lnTo>
                      <a:lnTo>
                        <a:pt x="96" y="228"/>
                      </a:lnTo>
                      <a:lnTo>
                        <a:pt x="96" y="216"/>
                      </a:lnTo>
                      <a:lnTo>
                        <a:pt x="102" y="204"/>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1" name="Freeform 4"/>
                <p:cNvSpPr>
                  <a:spLocks/>
                </p:cNvSpPr>
                <p:nvPr/>
              </p:nvSpPr>
              <p:spPr bwMode="auto">
                <a:xfrm>
                  <a:off x="6456929" y="3081906"/>
                  <a:ext cx="241075" cy="286426"/>
                </a:xfrm>
                <a:custGeom>
                  <a:avLst/>
                  <a:gdLst/>
                  <a:ahLst/>
                  <a:cxnLst>
                    <a:cxn ang="0">
                      <a:pos x="18" y="480"/>
                    </a:cxn>
                    <a:cxn ang="0">
                      <a:pos x="18" y="558"/>
                    </a:cxn>
                    <a:cxn ang="0">
                      <a:pos x="36" y="582"/>
                    </a:cxn>
                    <a:cxn ang="0">
                      <a:pos x="66" y="600"/>
                    </a:cxn>
                    <a:cxn ang="0">
                      <a:pos x="96" y="582"/>
                    </a:cxn>
                    <a:cxn ang="0">
                      <a:pos x="108" y="540"/>
                    </a:cxn>
                    <a:cxn ang="0">
                      <a:pos x="150" y="534"/>
                    </a:cxn>
                    <a:cxn ang="0">
                      <a:pos x="186" y="546"/>
                    </a:cxn>
                    <a:cxn ang="0">
                      <a:pos x="210" y="552"/>
                    </a:cxn>
                    <a:cxn ang="0">
                      <a:pos x="246" y="534"/>
                    </a:cxn>
                    <a:cxn ang="0">
                      <a:pos x="240" y="474"/>
                    </a:cxn>
                    <a:cxn ang="0">
                      <a:pos x="228" y="450"/>
                    </a:cxn>
                    <a:cxn ang="0">
                      <a:pos x="252" y="420"/>
                    </a:cxn>
                    <a:cxn ang="0">
                      <a:pos x="252" y="390"/>
                    </a:cxn>
                    <a:cxn ang="0">
                      <a:pos x="276" y="378"/>
                    </a:cxn>
                    <a:cxn ang="0">
                      <a:pos x="306" y="360"/>
                    </a:cxn>
                    <a:cxn ang="0">
                      <a:pos x="330" y="324"/>
                    </a:cxn>
                    <a:cxn ang="0">
                      <a:pos x="354" y="342"/>
                    </a:cxn>
                    <a:cxn ang="0">
                      <a:pos x="372" y="306"/>
                    </a:cxn>
                    <a:cxn ang="0">
                      <a:pos x="390" y="282"/>
                    </a:cxn>
                    <a:cxn ang="0">
                      <a:pos x="408" y="264"/>
                    </a:cxn>
                    <a:cxn ang="0">
                      <a:pos x="426" y="246"/>
                    </a:cxn>
                    <a:cxn ang="0">
                      <a:pos x="426" y="210"/>
                    </a:cxn>
                    <a:cxn ang="0">
                      <a:pos x="457" y="186"/>
                    </a:cxn>
                    <a:cxn ang="0">
                      <a:pos x="493" y="162"/>
                    </a:cxn>
                    <a:cxn ang="0">
                      <a:pos x="499" y="126"/>
                    </a:cxn>
                    <a:cxn ang="0">
                      <a:pos x="463" y="114"/>
                    </a:cxn>
                    <a:cxn ang="0">
                      <a:pos x="426" y="132"/>
                    </a:cxn>
                    <a:cxn ang="0">
                      <a:pos x="408" y="108"/>
                    </a:cxn>
                    <a:cxn ang="0">
                      <a:pos x="390" y="84"/>
                    </a:cxn>
                    <a:cxn ang="0">
                      <a:pos x="354" y="84"/>
                    </a:cxn>
                    <a:cxn ang="0">
                      <a:pos x="336" y="72"/>
                    </a:cxn>
                    <a:cxn ang="0">
                      <a:pos x="306" y="78"/>
                    </a:cxn>
                    <a:cxn ang="0">
                      <a:pos x="282" y="102"/>
                    </a:cxn>
                    <a:cxn ang="0">
                      <a:pos x="252" y="54"/>
                    </a:cxn>
                    <a:cxn ang="0">
                      <a:pos x="192" y="54"/>
                    </a:cxn>
                    <a:cxn ang="0">
                      <a:pos x="162" y="6"/>
                    </a:cxn>
                    <a:cxn ang="0">
                      <a:pos x="150" y="48"/>
                    </a:cxn>
                    <a:cxn ang="0">
                      <a:pos x="144" y="72"/>
                    </a:cxn>
                    <a:cxn ang="0">
                      <a:pos x="120" y="96"/>
                    </a:cxn>
                    <a:cxn ang="0">
                      <a:pos x="90" y="96"/>
                    </a:cxn>
                    <a:cxn ang="0">
                      <a:pos x="66" y="120"/>
                    </a:cxn>
                    <a:cxn ang="0">
                      <a:pos x="72" y="162"/>
                    </a:cxn>
                    <a:cxn ang="0">
                      <a:pos x="90" y="204"/>
                    </a:cxn>
                    <a:cxn ang="0">
                      <a:pos x="66" y="252"/>
                    </a:cxn>
                    <a:cxn ang="0">
                      <a:pos x="78" y="264"/>
                    </a:cxn>
                    <a:cxn ang="0">
                      <a:pos x="90" y="288"/>
                    </a:cxn>
                    <a:cxn ang="0">
                      <a:pos x="42" y="312"/>
                    </a:cxn>
                    <a:cxn ang="0">
                      <a:pos x="54" y="342"/>
                    </a:cxn>
                    <a:cxn ang="0">
                      <a:pos x="54" y="396"/>
                    </a:cxn>
                    <a:cxn ang="0">
                      <a:pos x="6" y="390"/>
                    </a:cxn>
                    <a:cxn ang="0">
                      <a:pos x="6" y="420"/>
                    </a:cxn>
                  </a:cxnLst>
                  <a:rect l="0" t="0" r="r" b="b"/>
                  <a:pathLst>
                    <a:path w="505" h="600">
                      <a:moveTo>
                        <a:pt x="12" y="438"/>
                      </a:moveTo>
                      <a:lnTo>
                        <a:pt x="24" y="438"/>
                      </a:lnTo>
                      <a:lnTo>
                        <a:pt x="18" y="456"/>
                      </a:lnTo>
                      <a:lnTo>
                        <a:pt x="18" y="480"/>
                      </a:lnTo>
                      <a:lnTo>
                        <a:pt x="12" y="498"/>
                      </a:lnTo>
                      <a:lnTo>
                        <a:pt x="12" y="522"/>
                      </a:lnTo>
                      <a:lnTo>
                        <a:pt x="12" y="534"/>
                      </a:lnTo>
                      <a:lnTo>
                        <a:pt x="18" y="558"/>
                      </a:lnTo>
                      <a:lnTo>
                        <a:pt x="24" y="558"/>
                      </a:lnTo>
                      <a:lnTo>
                        <a:pt x="24" y="570"/>
                      </a:lnTo>
                      <a:lnTo>
                        <a:pt x="24" y="576"/>
                      </a:lnTo>
                      <a:lnTo>
                        <a:pt x="36" y="582"/>
                      </a:lnTo>
                      <a:lnTo>
                        <a:pt x="48" y="588"/>
                      </a:lnTo>
                      <a:lnTo>
                        <a:pt x="54" y="588"/>
                      </a:lnTo>
                      <a:lnTo>
                        <a:pt x="60" y="588"/>
                      </a:lnTo>
                      <a:lnTo>
                        <a:pt x="66" y="600"/>
                      </a:lnTo>
                      <a:lnTo>
                        <a:pt x="72" y="594"/>
                      </a:lnTo>
                      <a:lnTo>
                        <a:pt x="78" y="594"/>
                      </a:lnTo>
                      <a:lnTo>
                        <a:pt x="96" y="594"/>
                      </a:lnTo>
                      <a:lnTo>
                        <a:pt x="96" y="582"/>
                      </a:lnTo>
                      <a:lnTo>
                        <a:pt x="96" y="570"/>
                      </a:lnTo>
                      <a:lnTo>
                        <a:pt x="102" y="558"/>
                      </a:lnTo>
                      <a:lnTo>
                        <a:pt x="108" y="552"/>
                      </a:lnTo>
                      <a:lnTo>
                        <a:pt x="108" y="540"/>
                      </a:lnTo>
                      <a:lnTo>
                        <a:pt x="120" y="528"/>
                      </a:lnTo>
                      <a:lnTo>
                        <a:pt x="126" y="528"/>
                      </a:lnTo>
                      <a:lnTo>
                        <a:pt x="132" y="528"/>
                      </a:lnTo>
                      <a:lnTo>
                        <a:pt x="150" y="534"/>
                      </a:lnTo>
                      <a:lnTo>
                        <a:pt x="150" y="528"/>
                      </a:lnTo>
                      <a:lnTo>
                        <a:pt x="162" y="534"/>
                      </a:lnTo>
                      <a:lnTo>
                        <a:pt x="174" y="540"/>
                      </a:lnTo>
                      <a:lnTo>
                        <a:pt x="186" y="546"/>
                      </a:lnTo>
                      <a:lnTo>
                        <a:pt x="192" y="540"/>
                      </a:lnTo>
                      <a:lnTo>
                        <a:pt x="204" y="540"/>
                      </a:lnTo>
                      <a:lnTo>
                        <a:pt x="204" y="546"/>
                      </a:lnTo>
                      <a:lnTo>
                        <a:pt x="210" y="552"/>
                      </a:lnTo>
                      <a:lnTo>
                        <a:pt x="210" y="558"/>
                      </a:lnTo>
                      <a:lnTo>
                        <a:pt x="222" y="558"/>
                      </a:lnTo>
                      <a:lnTo>
                        <a:pt x="234" y="540"/>
                      </a:lnTo>
                      <a:lnTo>
                        <a:pt x="246" y="534"/>
                      </a:lnTo>
                      <a:lnTo>
                        <a:pt x="246" y="528"/>
                      </a:lnTo>
                      <a:lnTo>
                        <a:pt x="252" y="486"/>
                      </a:lnTo>
                      <a:lnTo>
                        <a:pt x="240" y="486"/>
                      </a:lnTo>
                      <a:lnTo>
                        <a:pt x="240" y="474"/>
                      </a:lnTo>
                      <a:lnTo>
                        <a:pt x="234" y="468"/>
                      </a:lnTo>
                      <a:lnTo>
                        <a:pt x="234" y="462"/>
                      </a:lnTo>
                      <a:lnTo>
                        <a:pt x="234" y="450"/>
                      </a:lnTo>
                      <a:lnTo>
                        <a:pt x="228" y="450"/>
                      </a:lnTo>
                      <a:lnTo>
                        <a:pt x="234" y="438"/>
                      </a:lnTo>
                      <a:lnTo>
                        <a:pt x="252" y="432"/>
                      </a:lnTo>
                      <a:lnTo>
                        <a:pt x="252" y="426"/>
                      </a:lnTo>
                      <a:lnTo>
                        <a:pt x="252" y="420"/>
                      </a:lnTo>
                      <a:lnTo>
                        <a:pt x="246" y="408"/>
                      </a:lnTo>
                      <a:lnTo>
                        <a:pt x="246" y="396"/>
                      </a:lnTo>
                      <a:lnTo>
                        <a:pt x="246" y="390"/>
                      </a:lnTo>
                      <a:lnTo>
                        <a:pt x="252" y="390"/>
                      </a:lnTo>
                      <a:lnTo>
                        <a:pt x="264" y="390"/>
                      </a:lnTo>
                      <a:lnTo>
                        <a:pt x="264" y="378"/>
                      </a:lnTo>
                      <a:lnTo>
                        <a:pt x="270" y="378"/>
                      </a:lnTo>
                      <a:lnTo>
                        <a:pt x="276" y="378"/>
                      </a:lnTo>
                      <a:lnTo>
                        <a:pt x="276" y="384"/>
                      </a:lnTo>
                      <a:lnTo>
                        <a:pt x="294" y="372"/>
                      </a:lnTo>
                      <a:lnTo>
                        <a:pt x="300" y="366"/>
                      </a:lnTo>
                      <a:lnTo>
                        <a:pt x="306" y="360"/>
                      </a:lnTo>
                      <a:lnTo>
                        <a:pt x="312" y="354"/>
                      </a:lnTo>
                      <a:lnTo>
                        <a:pt x="318" y="342"/>
                      </a:lnTo>
                      <a:lnTo>
                        <a:pt x="318" y="330"/>
                      </a:lnTo>
                      <a:lnTo>
                        <a:pt x="330" y="324"/>
                      </a:lnTo>
                      <a:lnTo>
                        <a:pt x="336" y="336"/>
                      </a:lnTo>
                      <a:lnTo>
                        <a:pt x="342" y="348"/>
                      </a:lnTo>
                      <a:lnTo>
                        <a:pt x="348" y="342"/>
                      </a:lnTo>
                      <a:lnTo>
                        <a:pt x="354" y="342"/>
                      </a:lnTo>
                      <a:lnTo>
                        <a:pt x="360" y="336"/>
                      </a:lnTo>
                      <a:lnTo>
                        <a:pt x="372" y="336"/>
                      </a:lnTo>
                      <a:lnTo>
                        <a:pt x="372" y="318"/>
                      </a:lnTo>
                      <a:lnTo>
                        <a:pt x="372" y="306"/>
                      </a:lnTo>
                      <a:lnTo>
                        <a:pt x="378" y="300"/>
                      </a:lnTo>
                      <a:lnTo>
                        <a:pt x="396" y="300"/>
                      </a:lnTo>
                      <a:lnTo>
                        <a:pt x="384" y="282"/>
                      </a:lnTo>
                      <a:lnTo>
                        <a:pt x="390" y="282"/>
                      </a:lnTo>
                      <a:lnTo>
                        <a:pt x="384" y="270"/>
                      </a:lnTo>
                      <a:lnTo>
                        <a:pt x="384" y="264"/>
                      </a:lnTo>
                      <a:lnTo>
                        <a:pt x="390" y="264"/>
                      </a:lnTo>
                      <a:lnTo>
                        <a:pt x="408" y="264"/>
                      </a:lnTo>
                      <a:lnTo>
                        <a:pt x="408" y="258"/>
                      </a:lnTo>
                      <a:lnTo>
                        <a:pt x="408" y="252"/>
                      </a:lnTo>
                      <a:lnTo>
                        <a:pt x="414" y="246"/>
                      </a:lnTo>
                      <a:lnTo>
                        <a:pt x="426" y="246"/>
                      </a:lnTo>
                      <a:lnTo>
                        <a:pt x="426" y="240"/>
                      </a:lnTo>
                      <a:lnTo>
                        <a:pt x="432" y="228"/>
                      </a:lnTo>
                      <a:lnTo>
                        <a:pt x="438" y="216"/>
                      </a:lnTo>
                      <a:lnTo>
                        <a:pt x="426" y="210"/>
                      </a:lnTo>
                      <a:lnTo>
                        <a:pt x="426" y="204"/>
                      </a:lnTo>
                      <a:lnTo>
                        <a:pt x="445" y="192"/>
                      </a:lnTo>
                      <a:lnTo>
                        <a:pt x="451" y="192"/>
                      </a:lnTo>
                      <a:lnTo>
                        <a:pt x="457" y="186"/>
                      </a:lnTo>
                      <a:lnTo>
                        <a:pt x="475" y="180"/>
                      </a:lnTo>
                      <a:lnTo>
                        <a:pt x="475" y="174"/>
                      </a:lnTo>
                      <a:lnTo>
                        <a:pt x="487" y="168"/>
                      </a:lnTo>
                      <a:lnTo>
                        <a:pt x="493" y="162"/>
                      </a:lnTo>
                      <a:lnTo>
                        <a:pt x="505" y="162"/>
                      </a:lnTo>
                      <a:lnTo>
                        <a:pt x="505" y="138"/>
                      </a:lnTo>
                      <a:lnTo>
                        <a:pt x="499" y="132"/>
                      </a:lnTo>
                      <a:lnTo>
                        <a:pt x="499" y="126"/>
                      </a:lnTo>
                      <a:lnTo>
                        <a:pt x="493" y="126"/>
                      </a:lnTo>
                      <a:lnTo>
                        <a:pt x="487" y="114"/>
                      </a:lnTo>
                      <a:lnTo>
                        <a:pt x="487" y="102"/>
                      </a:lnTo>
                      <a:lnTo>
                        <a:pt x="463" y="114"/>
                      </a:lnTo>
                      <a:lnTo>
                        <a:pt x="451" y="126"/>
                      </a:lnTo>
                      <a:lnTo>
                        <a:pt x="438" y="126"/>
                      </a:lnTo>
                      <a:lnTo>
                        <a:pt x="438" y="132"/>
                      </a:lnTo>
                      <a:lnTo>
                        <a:pt x="426" y="132"/>
                      </a:lnTo>
                      <a:lnTo>
                        <a:pt x="414" y="138"/>
                      </a:lnTo>
                      <a:lnTo>
                        <a:pt x="408" y="144"/>
                      </a:lnTo>
                      <a:lnTo>
                        <a:pt x="408" y="114"/>
                      </a:lnTo>
                      <a:lnTo>
                        <a:pt x="408" y="108"/>
                      </a:lnTo>
                      <a:lnTo>
                        <a:pt x="402" y="108"/>
                      </a:lnTo>
                      <a:lnTo>
                        <a:pt x="396" y="114"/>
                      </a:lnTo>
                      <a:lnTo>
                        <a:pt x="390" y="96"/>
                      </a:lnTo>
                      <a:lnTo>
                        <a:pt x="390" y="84"/>
                      </a:lnTo>
                      <a:lnTo>
                        <a:pt x="378" y="78"/>
                      </a:lnTo>
                      <a:lnTo>
                        <a:pt x="372" y="72"/>
                      </a:lnTo>
                      <a:lnTo>
                        <a:pt x="360" y="78"/>
                      </a:lnTo>
                      <a:lnTo>
                        <a:pt x="354" y="84"/>
                      </a:lnTo>
                      <a:lnTo>
                        <a:pt x="348" y="84"/>
                      </a:lnTo>
                      <a:lnTo>
                        <a:pt x="342" y="78"/>
                      </a:lnTo>
                      <a:lnTo>
                        <a:pt x="342" y="72"/>
                      </a:lnTo>
                      <a:lnTo>
                        <a:pt x="336" y="72"/>
                      </a:lnTo>
                      <a:lnTo>
                        <a:pt x="330" y="72"/>
                      </a:lnTo>
                      <a:lnTo>
                        <a:pt x="324" y="78"/>
                      </a:lnTo>
                      <a:lnTo>
                        <a:pt x="318" y="78"/>
                      </a:lnTo>
                      <a:lnTo>
                        <a:pt x="306" y="78"/>
                      </a:lnTo>
                      <a:lnTo>
                        <a:pt x="300" y="90"/>
                      </a:lnTo>
                      <a:lnTo>
                        <a:pt x="294" y="96"/>
                      </a:lnTo>
                      <a:lnTo>
                        <a:pt x="294" y="102"/>
                      </a:lnTo>
                      <a:lnTo>
                        <a:pt x="282" y="102"/>
                      </a:lnTo>
                      <a:lnTo>
                        <a:pt x="276" y="84"/>
                      </a:lnTo>
                      <a:lnTo>
                        <a:pt x="270" y="66"/>
                      </a:lnTo>
                      <a:lnTo>
                        <a:pt x="258" y="60"/>
                      </a:lnTo>
                      <a:lnTo>
                        <a:pt x="252" y="54"/>
                      </a:lnTo>
                      <a:lnTo>
                        <a:pt x="234" y="54"/>
                      </a:lnTo>
                      <a:lnTo>
                        <a:pt x="216" y="60"/>
                      </a:lnTo>
                      <a:lnTo>
                        <a:pt x="210" y="54"/>
                      </a:lnTo>
                      <a:lnTo>
                        <a:pt x="192" y="54"/>
                      </a:lnTo>
                      <a:lnTo>
                        <a:pt x="192" y="6"/>
                      </a:lnTo>
                      <a:lnTo>
                        <a:pt x="180" y="6"/>
                      </a:lnTo>
                      <a:lnTo>
                        <a:pt x="174" y="0"/>
                      </a:lnTo>
                      <a:lnTo>
                        <a:pt x="162" y="6"/>
                      </a:lnTo>
                      <a:lnTo>
                        <a:pt x="162" y="12"/>
                      </a:lnTo>
                      <a:lnTo>
                        <a:pt x="162" y="18"/>
                      </a:lnTo>
                      <a:lnTo>
                        <a:pt x="150" y="36"/>
                      </a:lnTo>
                      <a:lnTo>
                        <a:pt x="150" y="48"/>
                      </a:lnTo>
                      <a:lnTo>
                        <a:pt x="144" y="54"/>
                      </a:lnTo>
                      <a:lnTo>
                        <a:pt x="150" y="66"/>
                      </a:lnTo>
                      <a:lnTo>
                        <a:pt x="156" y="72"/>
                      </a:lnTo>
                      <a:lnTo>
                        <a:pt x="144" y="72"/>
                      </a:lnTo>
                      <a:lnTo>
                        <a:pt x="138" y="78"/>
                      </a:lnTo>
                      <a:lnTo>
                        <a:pt x="144" y="84"/>
                      </a:lnTo>
                      <a:lnTo>
                        <a:pt x="132" y="90"/>
                      </a:lnTo>
                      <a:lnTo>
                        <a:pt x="120" y="96"/>
                      </a:lnTo>
                      <a:lnTo>
                        <a:pt x="102" y="102"/>
                      </a:lnTo>
                      <a:lnTo>
                        <a:pt x="96" y="90"/>
                      </a:lnTo>
                      <a:lnTo>
                        <a:pt x="90" y="90"/>
                      </a:lnTo>
                      <a:lnTo>
                        <a:pt x="90" y="96"/>
                      </a:lnTo>
                      <a:lnTo>
                        <a:pt x="84" y="114"/>
                      </a:lnTo>
                      <a:lnTo>
                        <a:pt x="72" y="114"/>
                      </a:lnTo>
                      <a:lnTo>
                        <a:pt x="66" y="114"/>
                      </a:lnTo>
                      <a:lnTo>
                        <a:pt x="66" y="120"/>
                      </a:lnTo>
                      <a:lnTo>
                        <a:pt x="66" y="126"/>
                      </a:lnTo>
                      <a:lnTo>
                        <a:pt x="84" y="144"/>
                      </a:lnTo>
                      <a:lnTo>
                        <a:pt x="78" y="156"/>
                      </a:lnTo>
                      <a:lnTo>
                        <a:pt x="72" y="162"/>
                      </a:lnTo>
                      <a:lnTo>
                        <a:pt x="78" y="180"/>
                      </a:lnTo>
                      <a:lnTo>
                        <a:pt x="90" y="186"/>
                      </a:lnTo>
                      <a:lnTo>
                        <a:pt x="102" y="198"/>
                      </a:lnTo>
                      <a:lnTo>
                        <a:pt x="90" y="204"/>
                      </a:lnTo>
                      <a:lnTo>
                        <a:pt x="90" y="216"/>
                      </a:lnTo>
                      <a:lnTo>
                        <a:pt x="84" y="228"/>
                      </a:lnTo>
                      <a:lnTo>
                        <a:pt x="72" y="246"/>
                      </a:lnTo>
                      <a:lnTo>
                        <a:pt x="66" y="252"/>
                      </a:lnTo>
                      <a:lnTo>
                        <a:pt x="72" y="258"/>
                      </a:lnTo>
                      <a:lnTo>
                        <a:pt x="84" y="252"/>
                      </a:lnTo>
                      <a:lnTo>
                        <a:pt x="78" y="258"/>
                      </a:lnTo>
                      <a:lnTo>
                        <a:pt x="78" y="264"/>
                      </a:lnTo>
                      <a:lnTo>
                        <a:pt x="84" y="270"/>
                      </a:lnTo>
                      <a:lnTo>
                        <a:pt x="90" y="276"/>
                      </a:lnTo>
                      <a:lnTo>
                        <a:pt x="90" y="282"/>
                      </a:lnTo>
                      <a:lnTo>
                        <a:pt x="90" y="288"/>
                      </a:lnTo>
                      <a:lnTo>
                        <a:pt x="78" y="288"/>
                      </a:lnTo>
                      <a:lnTo>
                        <a:pt x="48" y="287"/>
                      </a:lnTo>
                      <a:lnTo>
                        <a:pt x="48" y="312"/>
                      </a:lnTo>
                      <a:lnTo>
                        <a:pt x="42" y="312"/>
                      </a:lnTo>
                      <a:lnTo>
                        <a:pt x="36" y="323"/>
                      </a:lnTo>
                      <a:lnTo>
                        <a:pt x="42" y="330"/>
                      </a:lnTo>
                      <a:lnTo>
                        <a:pt x="48" y="336"/>
                      </a:lnTo>
                      <a:lnTo>
                        <a:pt x="54" y="342"/>
                      </a:lnTo>
                      <a:lnTo>
                        <a:pt x="48" y="342"/>
                      </a:lnTo>
                      <a:lnTo>
                        <a:pt x="48" y="366"/>
                      </a:lnTo>
                      <a:lnTo>
                        <a:pt x="54" y="384"/>
                      </a:lnTo>
                      <a:lnTo>
                        <a:pt x="54" y="396"/>
                      </a:lnTo>
                      <a:lnTo>
                        <a:pt x="42" y="396"/>
                      </a:lnTo>
                      <a:lnTo>
                        <a:pt x="30" y="390"/>
                      </a:lnTo>
                      <a:lnTo>
                        <a:pt x="12" y="390"/>
                      </a:lnTo>
                      <a:lnTo>
                        <a:pt x="6" y="390"/>
                      </a:lnTo>
                      <a:lnTo>
                        <a:pt x="0" y="396"/>
                      </a:lnTo>
                      <a:lnTo>
                        <a:pt x="0" y="408"/>
                      </a:lnTo>
                      <a:lnTo>
                        <a:pt x="6" y="414"/>
                      </a:lnTo>
                      <a:lnTo>
                        <a:pt x="6" y="420"/>
                      </a:lnTo>
                      <a:lnTo>
                        <a:pt x="12" y="420"/>
                      </a:lnTo>
                      <a:lnTo>
                        <a:pt x="12" y="438"/>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2" name="Freeform 5"/>
                <p:cNvSpPr>
                  <a:spLocks/>
                </p:cNvSpPr>
                <p:nvPr/>
              </p:nvSpPr>
              <p:spPr bwMode="auto">
                <a:xfrm>
                  <a:off x="6454064" y="2648925"/>
                  <a:ext cx="258261" cy="329390"/>
                </a:xfrm>
                <a:custGeom>
                  <a:avLst/>
                  <a:gdLst/>
                  <a:ahLst/>
                  <a:cxnLst>
                    <a:cxn ang="0">
                      <a:pos x="240" y="684"/>
                    </a:cxn>
                    <a:cxn ang="0">
                      <a:pos x="264" y="690"/>
                    </a:cxn>
                    <a:cxn ang="0">
                      <a:pos x="270" y="666"/>
                    </a:cxn>
                    <a:cxn ang="0">
                      <a:pos x="324" y="624"/>
                    </a:cxn>
                    <a:cxn ang="0">
                      <a:pos x="378" y="588"/>
                    </a:cxn>
                    <a:cxn ang="0">
                      <a:pos x="408" y="588"/>
                    </a:cxn>
                    <a:cxn ang="0">
                      <a:pos x="438" y="588"/>
                    </a:cxn>
                    <a:cxn ang="0">
                      <a:pos x="451" y="576"/>
                    </a:cxn>
                    <a:cxn ang="0">
                      <a:pos x="499" y="540"/>
                    </a:cxn>
                    <a:cxn ang="0">
                      <a:pos x="517" y="510"/>
                    </a:cxn>
                    <a:cxn ang="0">
                      <a:pos x="535" y="480"/>
                    </a:cxn>
                    <a:cxn ang="0">
                      <a:pos x="517" y="444"/>
                    </a:cxn>
                    <a:cxn ang="0">
                      <a:pos x="481" y="396"/>
                    </a:cxn>
                    <a:cxn ang="0">
                      <a:pos x="481" y="354"/>
                    </a:cxn>
                    <a:cxn ang="0">
                      <a:pos x="475" y="342"/>
                    </a:cxn>
                    <a:cxn ang="0">
                      <a:pos x="463" y="300"/>
                    </a:cxn>
                    <a:cxn ang="0">
                      <a:pos x="469" y="258"/>
                    </a:cxn>
                    <a:cxn ang="0">
                      <a:pos x="438" y="222"/>
                    </a:cxn>
                    <a:cxn ang="0">
                      <a:pos x="414" y="186"/>
                    </a:cxn>
                    <a:cxn ang="0">
                      <a:pos x="396" y="156"/>
                    </a:cxn>
                    <a:cxn ang="0">
                      <a:pos x="342" y="132"/>
                    </a:cxn>
                    <a:cxn ang="0">
                      <a:pos x="342" y="108"/>
                    </a:cxn>
                    <a:cxn ang="0">
                      <a:pos x="396" y="108"/>
                    </a:cxn>
                    <a:cxn ang="0">
                      <a:pos x="408" y="72"/>
                    </a:cxn>
                    <a:cxn ang="0">
                      <a:pos x="378" y="48"/>
                    </a:cxn>
                    <a:cxn ang="0">
                      <a:pos x="306" y="72"/>
                    </a:cxn>
                    <a:cxn ang="0">
                      <a:pos x="276" y="30"/>
                    </a:cxn>
                    <a:cxn ang="0">
                      <a:pos x="240" y="6"/>
                    </a:cxn>
                    <a:cxn ang="0">
                      <a:pos x="240" y="30"/>
                    </a:cxn>
                    <a:cxn ang="0">
                      <a:pos x="222" y="42"/>
                    </a:cxn>
                    <a:cxn ang="0">
                      <a:pos x="222" y="78"/>
                    </a:cxn>
                    <a:cxn ang="0">
                      <a:pos x="216" y="60"/>
                    </a:cxn>
                    <a:cxn ang="0">
                      <a:pos x="216" y="114"/>
                    </a:cxn>
                    <a:cxn ang="0">
                      <a:pos x="186" y="150"/>
                    </a:cxn>
                    <a:cxn ang="0">
                      <a:pos x="174" y="186"/>
                    </a:cxn>
                    <a:cxn ang="0">
                      <a:pos x="156" y="144"/>
                    </a:cxn>
                    <a:cxn ang="0">
                      <a:pos x="150" y="84"/>
                    </a:cxn>
                    <a:cxn ang="0">
                      <a:pos x="90" y="132"/>
                    </a:cxn>
                    <a:cxn ang="0">
                      <a:pos x="120" y="150"/>
                    </a:cxn>
                    <a:cxn ang="0">
                      <a:pos x="48" y="186"/>
                    </a:cxn>
                    <a:cxn ang="0">
                      <a:pos x="36" y="198"/>
                    </a:cxn>
                    <a:cxn ang="0">
                      <a:pos x="30" y="222"/>
                    </a:cxn>
                    <a:cxn ang="0">
                      <a:pos x="0" y="240"/>
                    </a:cxn>
                    <a:cxn ang="0">
                      <a:pos x="0" y="270"/>
                    </a:cxn>
                    <a:cxn ang="0">
                      <a:pos x="0" y="294"/>
                    </a:cxn>
                    <a:cxn ang="0">
                      <a:pos x="18" y="336"/>
                    </a:cxn>
                    <a:cxn ang="0">
                      <a:pos x="24" y="354"/>
                    </a:cxn>
                    <a:cxn ang="0">
                      <a:pos x="0" y="384"/>
                    </a:cxn>
                    <a:cxn ang="0">
                      <a:pos x="24" y="402"/>
                    </a:cxn>
                    <a:cxn ang="0">
                      <a:pos x="66" y="468"/>
                    </a:cxn>
                    <a:cxn ang="0">
                      <a:pos x="60" y="492"/>
                    </a:cxn>
                    <a:cxn ang="0">
                      <a:pos x="30" y="522"/>
                    </a:cxn>
                    <a:cxn ang="0">
                      <a:pos x="18" y="540"/>
                    </a:cxn>
                    <a:cxn ang="0">
                      <a:pos x="60" y="618"/>
                    </a:cxn>
                    <a:cxn ang="0">
                      <a:pos x="174" y="618"/>
                    </a:cxn>
                  </a:cxnLst>
                  <a:rect l="0" t="0" r="r" b="b"/>
                  <a:pathLst>
                    <a:path w="541" h="690">
                      <a:moveTo>
                        <a:pt x="228" y="672"/>
                      </a:moveTo>
                      <a:lnTo>
                        <a:pt x="222" y="666"/>
                      </a:lnTo>
                      <a:lnTo>
                        <a:pt x="222" y="672"/>
                      </a:lnTo>
                      <a:lnTo>
                        <a:pt x="234" y="684"/>
                      </a:lnTo>
                      <a:lnTo>
                        <a:pt x="240" y="684"/>
                      </a:lnTo>
                      <a:lnTo>
                        <a:pt x="252" y="684"/>
                      </a:lnTo>
                      <a:lnTo>
                        <a:pt x="252" y="678"/>
                      </a:lnTo>
                      <a:lnTo>
                        <a:pt x="252" y="690"/>
                      </a:lnTo>
                      <a:lnTo>
                        <a:pt x="258" y="690"/>
                      </a:lnTo>
                      <a:lnTo>
                        <a:pt x="264" y="690"/>
                      </a:lnTo>
                      <a:lnTo>
                        <a:pt x="282" y="690"/>
                      </a:lnTo>
                      <a:lnTo>
                        <a:pt x="282" y="684"/>
                      </a:lnTo>
                      <a:lnTo>
                        <a:pt x="276" y="678"/>
                      </a:lnTo>
                      <a:lnTo>
                        <a:pt x="270" y="672"/>
                      </a:lnTo>
                      <a:lnTo>
                        <a:pt x="270" y="666"/>
                      </a:lnTo>
                      <a:lnTo>
                        <a:pt x="270" y="654"/>
                      </a:lnTo>
                      <a:lnTo>
                        <a:pt x="282" y="648"/>
                      </a:lnTo>
                      <a:lnTo>
                        <a:pt x="288" y="642"/>
                      </a:lnTo>
                      <a:lnTo>
                        <a:pt x="300" y="636"/>
                      </a:lnTo>
                      <a:lnTo>
                        <a:pt x="324" y="624"/>
                      </a:lnTo>
                      <a:lnTo>
                        <a:pt x="360" y="618"/>
                      </a:lnTo>
                      <a:lnTo>
                        <a:pt x="372" y="618"/>
                      </a:lnTo>
                      <a:lnTo>
                        <a:pt x="384" y="618"/>
                      </a:lnTo>
                      <a:lnTo>
                        <a:pt x="372" y="594"/>
                      </a:lnTo>
                      <a:lnTo>
                        <a:pt x="378" y="588"/>
                      </a:lnTo>
                      <a:lnTo>
                        <a:pt x="384" y="582"/>
                      </a:lnTo>
                      <a:lnTo>
                        <a:pt x="390" y="576"/>
                      </a:lnTo>
                      <a:lnTo>
                        <a:pt x="396" y="576"/>
                      </a:lnTo>
                      <a:lnTo>
                        <a:pt x="408" y="582"/>
                      </a:lnTo>
                      <a:lnTo>
                        <a:pt x="408" y="588"/>
                      </a:lnTo>
                      <a:lnTo>
                        <a:pt x="414" y="582"/>
                      </a:lnTo>
                      <a:lnTo>
                        <a:pt x="420" y="582"/>
                      </a:lnTo>
                      <a:lnTo>
                        <a:pt x="432" y="588"/>
                      </a:lnTo>
                      <a:lnTo>
                        <a:pt x="432" y="594"/>
                      </a:lnTo>
                      <a:lnTo>
                        <a:pt x="438" y="588"/>
                      </a:lnTo>
                      <a:lnTo>
                        <a:pt x="438" y="582"/>
                      </a:lnTo>
                      <a:lnTo>
                        <a:pt x="444" y="582"/>
                      </a:lnTo>
                      <a:lnTo>
                        <a:pt x="444" y="576"/>
                      </a:lnTo>
                      <a:lnTo>
                        <a:pt x="444" y="582"/>
                      </a:lnTo>
                      <a:lnTo>
                        <a:pt x="451" y="576"/>
                      </a:lnTo>
                      <a:lnTo>
                        <a:pt x="475" y="570"/>
                      </a:lnTo>
                      <a:lnTo>
                        <a:pt x="499" y="570"/>
                      </a:lnTo>
                      <a:lnTo>
                        <a:pt x="505" y="552"/>
                      </a:lnTo>
                      <a:lnTo>
                        <a:pt x="505" y="546"/>
                      </a:lnTo>
                      <a:lnTo>
                        <a:pt x="499" y="540"/>
                      </a:lnTo>
                      <a:lnTo>
                        <a:pt x="499" y="534"/>
                      </a:lnTo>
                      <a:lnTo>
                        <a:pt x="499" y="528"/>
                      </a:lnTo>
                      <a:lnTo>
                        <a:pt x="511" y="528"/>
                      </a:lnTo>
                      <a:lnTo>
                        <a:pt x="511" y="516"/>
                      </a:lnTo>
                      <a:lnTo>
                        <a:pt x="517" y="510"/>
                      </a:lnTo>
                      <a:lnTo>
                        <a:pt x="523" y="510"/>
                      </a:lnTo>
                      <a:lnTo>
                        <a:pt x="535" y="510"/>
                      </a:lnTo>
                      <a:lnTo>
                        <a:pt x="541" y="492"/>
                      </a:lnTo>
                      <a:lnTo>
                        <a:pt x="535" y="486"/>
                      </a:lnTo>
                      <a:lnTo>
                        <a:pt x="535" y="480"/>
                      </a:lnTo>
                      <a:lnTo>
                        <a:pt x="535" y="468"/>
                      </a:lnTo>
                      <a:lnTo>
                        <a:pt x="535" y="462"/>
                      </a:lnTo>
                      <a:lnTo>
                        <a:pt x="529" y="450"/>
                      </a:lnTo>
                      <a:lnTo>
                        <a:pt x="523" y="444"/>
                      </a:lnTo>
                      <a:lnTo>
                        <a:pt x="517" y="444"/>
                      </a:lnTo>
                      <a:lnTo>
                        <a:pt x="517" y="432"/>
                      </a:lnTo>
                      <a:lnTo>
                        <a:pt x="511" y="426"/>
                      </a:lnTo>
                      <a:lnTo>
                        <a:pt x="513" y="413"/>
                      </a:lnTo>
                      <a:lnTo>
                        <a:pt x="493" y="408"/>
                      </a:lnTo>
                      <a:lnTo>
                        <a:pt x="481" y="396"/>
                      </a:lnTo>
                      <a:lnTo>
                        <a:pt x="475" y="390"/>
                      </a:lnTo>
                      <a:lnTo>
                        <a:pt x="475" y="378"/>
                      </a:lnTo>
                      <a:lnTo>
                        <a:pt x="475" y="366"/>
                      </a:lnTo>
                      <a:lnTo>
                        <a:pt x="481" y="360"/>
                      </a:lnTo>
                      <a:lnTo>
                        <a:pt x="481" y="354"/>
                      </a:lnTo>
                      <a:lnTo>
                        <a:pt x="475" y="348"/>
                      </a:lnTo>
                      <a:lnTo>
                        <a:pt x="493" y="342"/>
                      </a:lnTo>
                      <a:lnTo>
                        <a:pt x="499" y="342"/>
                      </a:lnTo>
                      <a:lnTo>
                        <a:pt x="493" y="342"/>
                      </a:lnTo>
                      <a:lnTo>
                        <a:pt x="475" y="342"/>
                      </a:lnTo>
                      <a:lnTo>
                        <a:pt x="475" y="324"/>
                      </a:lnTo>
                      <a:lnTo>
                        <a:pt x="469" y="318"/>
                      </a:lnTo>
                      <a:lnTo>
                        <a:pt x="469" y="306"/>
                      </a:lnTo>
                      <a:lnTo>
                        <a:pt x="463" y="306"/>
                      </a:lnTo>
                      <a:lnTo>
                        <a:pt x="463" y="300"/>
                      </a:lnTo>
                      <a:lnTo>
                        <a:pt x="457" y="294"/>
                      </a:lnTo>
                      <a:lnTo>
                        <a:pt x="457" y="300"/>
                      </a:lnTo>
                      <a:lnTo>
                        <a:pt x="457" y="276"/>
                      </a:lnTo>
                      <a:lnTo>
                        <a:pt x="457" y="264"/>
                      </a:lnTo>
                      <a:lnTo>
                        <a:pt x="469" y="258"/>
                      </a:lnTo>
                      <a:lnTo>
                        <a:pt x="463" y="234"/>
                      </a:lnTo>
                      <a:lnTo>
                        <a:pt x="463" y="222"/>
                      </a:lnTo>
                      <a:lnTo>
                        <a:pt x="457" y="222"/>
                      </a:lnTo>
                      <a:lnTo>
                        <a:pt x="451" y="216"/>
                      </a:lnTo>
                      <a:lnTo>
                        <a:pt x="438" y="222"/>
                      </a:lnTo>
                      <a:lnTo>
                        <a:pt x="426" y="222"/>
                      </a:lnTo>
                      <a:lnTo>
                        <a:pt x="420" y="216"/>
                      </a:lnTo>
                      <a:lnTo>
                        <a:pt x="414" y="198"/>
                      </a:lnTo>
                      <a:lnTo>
                        <a:pt x="408" y="186"/>
                      </a:lnTo>
                      <a:lnTo>
                        <a:pt x="414" y="186"/>
                      </a:lnTo>
                      <a:lnTo>
                        <a:pt x="420" y="180"/>
                      </a:lnTo>
                      <a:lnTo>
                        <a:pt x="432" y="180"/>
                      </a:lnTo>
                      <a:lnTo>
                        <a:pt x="426" y="180"/>
                      </a:lnTo>
                      <a:lnTo>
                        <a:pt x="408" y="168"/>
                      </a:lnTo>
                      <a:lnTo>
                        <a:pt x="396" y="156"/>
                      </a:lnTo>
                      <a:lnTo>
                        <a:pt x="390" y="150"/>
                      </a:lnTo>
                      <a:lnTo>
                        <a:pt x="378" y="150"/>
                      </a:lnTo>
                      <a:lnTo>
                        <a:pt x="372" y="144"/>
                      </a:lnTo>
                      <a:lnTo>
                        <a:pt x="354" y="138"/>
                      </a:lnTo>
                      <a:lnTo>
                        <a:pt x="342" y="132"/>
                      </a:lnTo>
                      <a:lnTo>
                        <a:pt x="336" y="126"/>
                      </a:lnTo>
                      <a:lnTo>
                        <a:pt x="330" y="120"/>
                      </a:lnTo>
                      <a:lnTo>
                        <a:pt x="330" y="114"/>
                      </a:lnTo>
                      <a:lnTo>
                        <a:pt x="336" y="108"/>
                      </a:lnTo>
                      <a:lnTo>
                        <a:pt x="342" y="108"/>
                      </a:lnTo>
                      <a:lnTo>
                        <a:pt x="378" y="120"/>
                      </a:lnTo>
                      <a:lnTo>
                        <a:pt x="372" y="126"/>
                      </a:lnTo>
                      <a:lnTo>
                        <a:pt x="378" y="126"/>
                      </a:lnTo>
                      <a:lnTo>
                        <a:pt x="390" y="126"/>
                      </a:lnTo>
                      <a:lnTo>
                        <a:pt x="396" y="108"/>
                      </a:lnTo>
                      <a:lnTo>
                        <a:pt x="402" y="96"/>
                      </a:lnTo>
                      <a:lnTo>
                        <a:pt x="408" y="90"/>
                      </a:lnTo>
                      <a:lnTo>
                        <a:pt x="408" y="84"/>
                      </a:lnTo>
                      <a:lnTo>
                        <a:pt x="408" y="78"/>
                      </a:lnTo>
                      <a:lnTo>
                        <a:pt x="408" y="72"/>
                      </a:lnTo>
                      <a:lnTo>
                        <a:pt x="396" y="66"/>
                      </a:lnTo>
                      <a:lnTo>
                        <a:pt x="390" y="66"/>
                      </a:lnTo>
                      <a:lnTo>
                        <a:pt x="384" y="54"/>
                      </a:lnTo>
                      <a:lnTo>
                        <a:pt x="384" y="48"/>
                      </a:lnTo>
                      <a:lnTo>
                        <a:pt x="378" y="48"/>
                      </a:lnTo>
                      <a:lnTo>
                        <a:pt x="366" y="54"/>
                      </a:lnTo>
                      <a:lnTo>
                        <a:pt x="348" y="66"/>
                      </a:lnTo>
                      <a:lnTo>
                        <a:pt x="342" y="72"/>
                      </a:lnTo>
                      <a:lnTo>
                        <a:pt x="330" y="78"/>
                      </a:lnTo>
                      <a:lnTo>
                        <a:pt x="306" y="72"/>
                      </a:lnTo>
                      <a:lnTo>
                        <a:pt x="294" y="72"/>
                      </a:lnTo>
                      <a:lnTo>
                        <a:pt x="288" y="66"/>
                      </a:lnTo>
                      <a:lnTo>
                        <a:pt x="288" y="54"/>
                      </a:lnTo>
                      <a:lnTo>
                        <a:pt x="282" y="54"/>
                      </a:lnTo>
                      <a:lnTo>
                        <a:pt x="276" y="30"/>
                      </a:lnTo>
                      <a:lnTo>
                        <a:pt x="270" y="18"/>
                      </a:lnTo>
                      <a:lnTo>
                        <a:pt x="264" y="18"/>
                      </a:lnTo>
                      <a:lnTo>
                        <a:pt x="258" y="6"/>
                      </a:lnTo>
                      <a:lnTo>
                        <a:pt x="246" y="0"/>
                      </a:lnTo>
                      <a:lnTo>
                        <a:pt x="240" y="6"/>
                      </a:lnTo>
                      <a:lnTo>
                        <a:pt x="234" y="6"/>
                      </a:lnTo>
                      <a:lnTo>
                        <a:pt x="234" y="12"/>
                      </a:lnTo>
                      <a:lnTo>
                        <a:pt x="234" y="18"/>
                      </a:lnTo>
                      <a:lnTo>
                        <a:pt x="240" y="24"/>
                      </a:lnTo>
                      <a:lnTo>
                        <a:pt x="240" y="30"/>
                      </a:lnTo>
                      <a:lnTo>
                        <a:pt x="234" y="30"/>
                      </a:lnTo>
                      <a:lnTo>
                        <a:pt x="228" y="30"/>
                      </a:lnTo>
                      <a:lnTo>
                        <a:pt x="222" y="36"/>
                      </a:lnTo>
                      <a:lnTo>
                        <a:pt x="216" y="36"/>
                      </a:lnTo>
                      <a:lnTo>
                        <a:pt x="222" y="42"/>
                      </a:lnTo>
                      <a:lnTo>
                        <a:pt x="228" y="54"/>
                      </a:lnTo>
                      <a:lnTo>
                        <a:pt x="234" y="60"/>
                      </a:lnTo>
                      <a:lnTo>
                        <a:pt x="234" y="72"/>
                      </a:lnTo>
                      <a:lnTo>
                        <a:pt x="234" y="78"/>
                      </a:lnTo>
                      <a:lnTo>
                        <a:pt x="222" y="78"/>
                      </a:lnTo>
                      <a:lnTo>
                        <a:pt x="216" y="72"/>
                      </a:lnTo>
                      <a:lnTo>
                        <a:pt x="222" y="66"/>
                      </a:lnTo>
                      <a:lnTo>
                        <a:pt x="228" y="66"/>
                      </a:lnTo>
                      <a:lnTo>
                        <a:pt x="222" y="60"/>
                      </a:lnTo>
                      <a:lnTo>
                        <a:pt x="216" y="60"/>
                      </a:lnTo>
                      <a:lnTo>
                        <a:pt x="210" y="66"/>
                      </a:lnTo>
                      <a:lnTo>
                        <a:pt x="210" y="72"/>
                      </a:lnTo>
                      <a:lnTo>
                        <a:pt x="210" y="84"/>
                      </a:lnTo>
                      <a:lnTo>
                        <a:pt x="216" y="102"/>
                      </a:lnTo>
                      <a:lnTo>
                        <a:pt x="216" y="114"/>
                      </a:lnTo>
                      <a:lnTo>
                        <a:pt x="204" y="126"/>
                      </a:lnTo>
                      <a:lnTo>
                        <a:pt x="198" y="132"/>
                      </a:lnTo>
                      <a:lnTo>
                        <a:pt x="192" y="138"/>
                      </a:lnTo>
                      <a:lnTo>
                        <a:pt x="192" y="156"/>
                      </a:lnTo>
                      <a:lnTo>
                        <a:pt x="186" y="150"/>
                      </a:lnTo>
                      <a:lnTo>
                        <a:pt x="186" y="156"/>
                      </a:lnTo>
                      <a:lnTo>
                        <a:pt x="180" y="168"/>
                      </a:lnTo>
                      <a:lnTo>
                        <a:pt x="174" y="180"/>
                      </a:lnTo>
                      <a:lnTo>
                        <a:pt x="174" y="192"/>
                      </a:lnTo>
                      <a:lnTo>
                        <a:pt x="174" y="186"/>
                      </a:lnTo>
                      <a:lnTo>
                        <a:pt x="168" y="180"/>
                      </a:lnTo>
                      <a:lnTo>
                        <a:pt x="168" y="174"/>
                      </a:lnTo>
                      <a:lnTo>
                        <a:pt x="168" y="168"/>
                      </a:lnTo>
                      <a:lnTo>
                        <a:pt x="156" y="156"/>
                      </a:lnTo>
                      <a:lnTo>
                        <a:pt x="156" y="144"/>
                      </a:lnTo>
                      <a:lnTo>
                        <a:pt x="174" y="126"/>
                      </a:lnTo>
                      <a:lnTo>
                        <a:pt x="186" y="114"/>
                      </a:lnTo>
                      <a:lnTo>
                        <a:pt x="186" y="108"/>
                      </a:lnTo>
                      <a:lnTo>
                        <a:pt x="180" y="102"/>
                      </a:lnTo>
                      <a:lnTo>
                        <a:pt x="150" y="84"/>
                      </a:lnTo>
                      <a:lnTo>
                        <a:pt x="138" y="84"/>
                      </a:lnTo>
                      <a:lnTo>
                        <a:pt x="132" y="102"/>
                      </a:lnTo>
                      <a:lnTo>
                        <a:pt x="90" y="120"/>
                      </a:lnTo>
                      <a:lnTo>
                        <a:pt x="90" y="126"/>
                      </a:lnTo>
                      <a:lnTo>
                        <a:pt x="90" y="132"/>
                      </a:lnTo>
                      <a:lnTo>
                        <a:pt x="90" y="138"/>
                      </a:lnTo>
                      <a:lnTo>
                        <a:pt x="96" y="144"/>
                      </a:lnTo>
                      <a:lnTo>
                        <a:pt x="102" y="144"/>
                      </a:lnTo>
                      <a:lnTo>
                        <a:pt x="114" y="144"/>
                      </a:lnTo>
                      <a:lnTo>
                        <a:pt x="120" y="150"/>
                      </a:lnTo>
                      <a:lnTo>
                        <a:pt x="108" y="156"/>
                      </a:lnTo>
                      <a:lnTo>
                        <a:pt x="84" y="162"/>
                      </a:lnTo>
                      <a:lnTo>
                        <a:pt x="54" y="168"/>
                      </a:lnTo>
                      <a:lnTo>
                        <a:pt x="48" y="174"/>
                      </a:lnTo>
                      <a:lnTo>
                        <a:pt x="48" y="186"/>
                      </a:lnTo>
                      <a:lnTo>
                        <a:pt x="54" y="192"/>
                      </a:lnTo>
                      <a:lnTo>
                        <a:pt x="54" y="198"/>
                      </a:lnTo>
                      <a:lnTo>
                        <a:pt x="48" y="192"/>
                      </a:lnTo>
                      <a:lnTo>
                        <a:pt x="42" y="204"/>
                      </a:lnTo>
                      <a:lnTo>
                        <a:pt x="36" y="198"/>
                      </a:lnTo>
                      <a:lnTo>
                        <a:pt x="36" y="204"/>
                      </a:lnTo>
                      <a:lnTo>
                        <a:pt x="42" y="204"/>
                      </a:lnTo>
                      <a:lnTo>
                        <a:pt x="42" y="210"/>
                      </a:lnTo>
                      <a:lnTo>
                        <a:pt x="30" y="210"/>
                      </a:lnTo>
                      <a:lnTo>
                        <a:pt x="30" y="222"/>
                      </a:lnTo>
                      <a:lnTo>
                        <a:pt x="24" y="216"/>
                      </a:lnTo>
                      <a:lnTo>
                        <a:pt x="18" y="216"/>
                      </a:lnTo>
                      <a:lnTo>
                        <a:pt x="12" y="222"/>
                      </a:lnTo>
                      <a:lnTo>
                        <a:pt x="6" y="234"/>
                      </a:lnTo>
                      <a:lnTo>
                        <a:pt x="0" y="240"/>
                      </a:lnTo>
                      <a:lnTo>
                        <a:pt x="0" y="252"/>
                      </a:lnTo>
                      <a:lnTo>
                        <a:pt x="6" y="252"/>
                      </a:lnTo>
                      <a:lnTo>
                        <a:pt x="0" y="252"/>
                      </a:lnTo>
                      <a:lnTo>
                        <a:pt x="0" y="258"/>
                      </a:lnTo>
                      <a:lnTo>
                        <a:pt x="0" y="270"/>
                      </a:lnTo>
                      <a:lnTo>
                        <a:pt x="6" y="276"/>
                      </a:lnTo>
                      <a:lnTo>
                        <a:pt x="12" y="282"/>
                      </a:lnTo>
                      <a:lnTo>
                        <a:pt x="6" y="282"/>
                      </a:lnTo>
                      <a:lnTo>
                        <a:pt x="6" y="288"/>
                      </a:lnTo>
                      <a:lnTo>
                        <a:pt x="0" y="294"/>
                      </a:lnTo>
                      <a:lnTo>
                        <a:pt x="6" y="300"/>
                      </a:lnTo>
                      <a:lnTo>
                        <a:pt x="18" y="312"/>
                      </a:lnTo>
                      <a:lnTo>
                        <a:pt x="18" y="318"/>
                      </a:lnTo>
                      <a:lnTo>
                        <a:pt x="18" y="324"/>
                      </a:lnTo>
                      <a:lnTo>
                        <a:pt x="18" y="336"/>
                      </a:lnTo>
                      <a:lnTo>
                        <a:pt x="12" y="336"/>
                      </a:lnTo>
                      <a:lnTo>
                        <a:pt x="12" y="342"/>
                      </a:lnTo>
                      <a:lnTo>
                        <a:pt x="18" y="348"/>
                      </a:lnTo>
                      <a:lnTo>
                        <a:pt x="24" y="348"/>
                      </a:lnTo>
                      <a:lnTo>
                        <a:pt x="24" y="354"/>
                      </a:lnTo>
                      <a:lnTo>
                        <a:pt x="24" y="360"/>
                      </a:lnTo>
                      <a:lnTo>
                        <a:pt x="18" y="366"/>
                      </a:lnTo>
                      <a:lnTo>
                        <a:pt x="12" y="378"/>
                      </a:lnTo>
                      <a:lnTo>
                        <a:pt x="0" y="378"/>
                      </a:lnTo>
                      <a:lnTo>
                        <a:pt x="0" y="384"/>
                      </a:lnTo>
                      <a:lnTo>
                        <a:pt x="12" y="384"/>
                      </a:lnTo>
                      <a:lnTo>
                        <a:pt x="18" y="384"/>
                      </a:lnTo>
                      <a:lnTo>
                        <a:pt x="24" y="384"/>
                      </a:lnTo>
                      <a:lnTo>
                        <a:pt x="30" y="390"/>
                      </a:lnTo>
                      <a:lnTo>
                        <a:pt x="24" y="402"/>
                      </a:lnTo>
                      <a:lnTo>
                        <a:pt x="30" y="396"/>
                      </a:lnTo>
                      <a:lnTo>
                        <a:pt x="36" y="408"/>
                      </a:lnTo>
                      <a:lnTo>
                        <a:pt x="42" y="426"/>
                      </a:lnTo>
                      <a:lnTo>
                        <a:pt x="48" y="474"/>
                      </a:lnTo>
                      <a:lnTo>
                        <a:pt x="66" y="468"/>
                      </a:lnTo>
                      <a:lnTo>
                        <a:pt x="78" y="468"/>
                      </a:lnTo>
                      <a:lnTo>
                        <a:pt x="72" y="474"/>
                      </a:lnTo>
                      <a:lnTo>
                        <a:pt x="66" y="480"/>
                      </a:lnTo>
                      <a:lnTo>
                        <a:pt x="66" y="492"/>
                      </a:lnTo>
                      <a:lnTo>
                        <a:pt x="60" y="492"/>
                      </a:lnTo>
                      <a:lnTo>
                        <a:pt x="54" y="504"/>
                      </a:lnTo>
                      <a:lnTo>
                        <a:pt x="48" y="510"/>
                      </a:lnTo>
                      <a:lnTo>
                        <a:pt x="42" y="522"/>
                      </a:lnTo>
                      <a:lnTo>
                        <a:pt x="36" y="522"/>
                      </a:lnTo>
                      <a:lnTo>
                        <a:pt x="30" y="522"/>
                      </a:lnTo>
                      <a:lnTo>
                        <a:pt x="24" y="522"/>
                      </a:lnTo>
                      <a:lnTo>
                        <a:pt x="18" y="522"/>
                      </a:lnTo>
                      <a:lnTo>
                        <a:pt x="18" y="516"/>
                      </a:lnTo>
                      <a:lnTo>
                        <a:pt x="18" y="522"/>
                      </a:lnTo>
                      <a:lnTo>
                        <a:pt x="18" y="540"/>
                      </a:lnTo>
                      <a:lnTo>
                        <a:pt x="30" y="558"/>
                      </a:lnTo>
                      <a:lnTo>
                        <a:pt x="30" y="575"/>
                      </a:lnTo>
                      <a:lnTo>
                        <a:pt x="42" y="582"/>
                      </a:lnTo>
                      <a:lnTo>
                        <a:pt x="42" y="606"/>
                      </a:lnTo>
                      <a:lnTo>
                        <a:pt x="60" y="618"/>
                      </a:lnTo>
                      <a:lnTo>
                        <a:pt x="84" y="624"/>
                      </a:lnTo>
                      <a:lnTo>
                        <a:pt x="108" y="624"/>
                      </a:lnTo>
                      <a:lnTo>
                        <a:pt x="126" y="618"/>
                      </a:lnTo>
                      <a:lnTo>
                        <a:pt x="150" y="618"/>
                      </a:lnTo>
                      <a:lnTo>
                        <a:pt x="174" y="618"/>
                      </a:lnTo>
                      <a:lnTo>
                        <a:pt x="198" y="636"/>
                      </a:lnTo>
                      <a:lnTo>
                        <a:pt x="210" y="654"/>
                      </a:lnTo>
                      <a:lnTo>
                        <a:pt x="228" y="672"/>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3" name="Freeform 6"/>
                <p:cNvSpPr>
                  <a:spLocks noEditPoints="1"/>
                </p:cNvSpPr>
                <p:nvPr/>
              </p:nvSpPr>
              <p:spPr bwMode="auto">
                <a:xfrm>
                  <a:off x="5762346" y="3058992"/>
                  <a:ext cx="263990" cy="347053"/>
                </a:xfrm>
                <a:custGeom>
                  <a:avLst/>
                  <a:gdLst/>
                  <a:ahLst/>
                  <a:cxnLst>
                    <a:cxn ang="0">
                      <a:pos x="18" y="312"/>
                    </a:cxn>
                    <a:cxn ang="0">
                      <a:pos x="115" y="318"/>
                    </a:cxn>
                    <a:cxn ang="0">
                      <a:pos x="97" y="294"/>
                    </a:cxn>
                    <a:cxn ang="0">
                      <a:pos x="61" y="324"/>
                    </a:cxn>
                    <a:cxn ang="0">
                      <a:pos x="48" y="342"/>
                    </a:cxn>
                    <a:cxn ang="0">
                      <a:pos x="103" y="336"/>
                    </a:cxn>
                    <a:cxn ang="0">
                      <a:pos x="55" y="270"/>
                    </a:cxn>
                    <a:cxn ang="0">
                      <a:pos x="109" y="282"/>
                    </a:cxn>
                    <a:cxn ang="0">
                      <a:pos x="145" y="276"/>
                    </a:cxn>
                    <a:cxn ang="0">
                      <a:pos x="151" y="246"/>
                    </a:cxn>
                    <a:cxn ang="0">
                      <a:pos x="169" y="186"/>
                    </a:cxn>
                    <a:cxn ang="0">
                      <a:pos x="139" y="168"/>
                    </a:cxn>
                    <a:cxn ang="0">
                      <a:pos x="103" y="168"/>
                    </a:cxn>
                    <a:cxn ang="0">
                      <a:pos x="457" y="552"/>
                    </a:cxn>
                    <a:cxn ang="0">
                      <a:pos x="493" y="492"/>
                    </a:cxn>
                    <a:cxn ang="0">
                      <a:pos x="511" y="450"/>
                    </a:cxn>
                    <a:cxn ang="0">
                      <a:pos x="541" y="462"/>
                    </a:cxn>
                    <a:cxn ang="0">
                      <a:pos x="523" y="402"/>
                    </a:cxn>
                    <a:cxn ang="0">
                      <a:pos x="493" y="378"/>
                    </a:cxn>
                    <a:cxn ang="0">
                      <a:pos x="481" y="306"/>
                    </a:cxn>
                    <a:cxn ang="0">
                      <a:pos x="511" y="216"/>
                    </a:cxn>
                    <a:cxn ang="0">
                      <a:pos x="505" y="186"/>
                    </a:cxn>
                    <a:cxn ang="0">
                      <a:pos x="541" y="198"/>
                    </a:cxn>
                    <a:cxn ang="0">
                      <a:pos x="535" y="150"/>
                    </a:cxn>
                    <a:cxn ang="0">
                      <a:pos x="457" y="138"/>
                    </a:cxn>
                    <a:cxn ang="0">
                      <a:pos x="403" y="126"/>
                    </a:cxn>
                    <a:cxn ang="0">
                      <a:pos x="403" y="60"/>
                    </a:cxn>
                    <a:cxn ang="0">
                      <a:pos x="433" y="6"/>
                    </a:cxn>
                    <a:cxn ang="0">
                      <a:pos x="403" y="6"/>
                    </a:cxn>
                    <a:cxn ang="0">
                      <a:pos x="307" y="36"/>
                    </a:cxn>
                    <a:cxn ang="0">
                      <a:pos x="283" y="30"/>
                    </a:cxn>
                    <a:cxn ang="0">
                      <a:pos x="301" y="114"/>
                    </a:cxn>
                    <a:cxn ang="0">
                      <a:pos x="307" y="138"/>
                    </a:cxn>
                    <a:cxn ang="0">
                      <a:pos x="289" y="150"/>
                    </a:cxn>
                    <a:cxn ang="0">
                      <a:pos x="271" y="186"/>
                    </a:cxn>
                    <a:cxn ang="0">
                      <a:pos x="247" y="156"/>
                    </a:cxn>
                    <a:cxn ang="0">
                      <a:pos x="223" y="126"/>
                    </a:cxn>
                    <a:cxn ang="0">
                      <a:pos x="169" y="114"/>
                    </a:cxn>
                    <a:cxn ang="0">
                      <a:pos x="193" y="168"/>
                    </a:cxn>
                    <a:cxn ang="0">
                      <a:pos x="211" y="156"/>
                    </a:cxn>
                    <a:cxn ang="0">
                      <a:pos x="187" y="234"/>
                    </a:cxn>
                    <a:cxn ang="0">
                      <a:pos x="169" y="288"/>
                    </a:cxn>
                    <a:cxn ang="0">
                      <a:pos x="151" y="318"/>
                    </a:cxn>
                    <a:cxn ang="0">
                      <a:pos x="139" y="360"/>
                    </a:cxn>
                    <a:cxn ang="0">
                      <a:pos x="103" y="408"/>
                    </a:cxn>
                    <a:cxn ang="0">
                      <a:pos x="48" y="444"/>
                    </a:cxn>
                    <a:cxn ang="0">
                      <a:pos x="42" y="540"/>
                    </a:cxn>
                    <a:cxn ang="0">
                      <a:pos x="97" y="540"/>
                    </a:cxn>
                    <a:cxn ang="0">
                      <a:pos x="115" y="564"/>
                    </a:cxn>
                    <a:cxn ang="0">
                      <a:pos x="79" y="594"/>
                    </a:cxn>
                    <a:cxn ang="0">
                      <a:pos x="55" y="588"/>
                    </a:cxn>
                    <a:cxn ang="0">
                      <a:pos x="73" y="642"/>
                    </a:cxn>
                    <a:cxn ang="0">
                      <a:pos x="121" y="618"/>
                    </a:cxn>
                    <a:cxn ang="0">
                      <a:pos x="187" y="685"/>
                    </a:cxn>
                    <a:cxn ang="0">
                      <a:pos x="193" y="727"/>
                    </a:cxn>
                    <a:cxn ang="0">
                      <a:pos x="235" y="685"/>
                    </a:cxn>
                    <a:cxn ang="0">
                      <a:pos x="277" y="666"/>
                    </a:cxn>
                    <a:cxn ang="0">
                      <a:pos x="361" y="606"/>
                    </a:cxn>
                    <a:cxn ang="0">
                      <a:pos x="397" y="612"/>
                    </a:cxn>
                    <a:cxn ang="0">
                      <a:pos x="349" y="114"/>
                    </a:cxn>
                    <a:cxn ang="0">
                      <a:pos x="343" y="126"/>
                    </a:cxn>
                    <a:cxn ang="0">
                      <a:pos x="433" y="90"/>
                    </a:cxn>
                    <a:cxn ang="0">
                      <a:pos x="427" y="96"/>
                    </a:cxn>
                  </a:cxnLst>
                  <a:rect l="0" t="0" r="r" b="b"/>
                  <a:pathLst>
                    <a:path w="553" h="727">
                      <a:moveTo>
                        <a:pt x="24" y="348"/>
                      </a:moveTo>
                      <a:lnTo>
                        <a:pt x="24" y="336"/>
                      </a:lnTo>
                      <a:lnTo>
                        <a:pt x="30" y="330"/>
                      </a:lnTo>
                      <a:lnTo>
                        <a:pt x="30" y="318"/>
                      </a:lnTo>
                      <a:lnTo>
                        <a:pt x="24" y="312"/>
                      </a:lnTo>
                      <a:lnTo>
                        <a:pt x="18" y="306"/>
                      </a:lnTo>
                      <a:lnTo>
                        <a:pt x="18" y="312"/>
                      </a:lnTo>
                      <a:lnTo>
                        <a:pt x="0" y="330"/>
                      </a:lnTo>
                      <a:lnTo>
                        <a:pt x="0" y="336"/>
                      </a:lnTo>
                      <a:lnTo>
                        <a:pt x="12" y="342"/>
                      </a:lnTo>
                      <a:lnTo>
                        <a:pt x="24" y="348"/>
                      </a:lnTo>
                      <a:close/>
                      <a:moveTo>
                        <a:pt x="103" y="336"/>
                      </a:moveTo>
                      <a:lnTo>
                        <a:pt x="121" y="318"/>
                      </a:lnTo>
                      <a:lnTo>
                        <a:pt x="115" y="318"/>
                      </a:lnTo>
                      <a:lnTo>
                        <a:pt x="115" y="312"/>
                      </a:lnTo>
                      <a:lnTo>
                        <a:pt x="109" y="306"/>
                      </a:lnTo>
                      <a:lnTo>
                        <a:pt x="103" y="300"/>
                      </a:lnTo>
                      <a:lnTo>
                        <a:pt x="97" y="300"/>
                      </a:lnTo>
                      <a:lnTo>
                        <a:pt x="103" y="300"/>
                      </a:lnTo>
                      <a:lnTo>
                        <a:pt x="103" y="294"/>
                      </a:lnTo>
                      <a:lnTo>
                        <a:pt x="97" y="294"/>
                      </a:lnTo>
                      <a:lnTo>
                        <a:pt x="97" y="288"/>
                      </a:lnTo>
                      <a:lnTo>
                        <a:pt x="91" y="282"/>
                      </a:lnTo>
                      <a:lnTo>
                        <a:pt x="91" y="288"/>
                      </a:lnTo>
                      <a:lnTo>
                        <a:pt x="85" y="300"/>
                      </a:lnTo>
                      <a:lnTo>
                        <a:pt x="79" y="300"/>
                      </a:lnTo>
                      <a:lnTo>
                        <a:pt x="67" y="306"/>
                      </a:lnTo>
                      <a:lnTo>
                        <a:pt x="61" y="324"/>
                      </a:lnTo>
                      <a:lnTo>
                        <a:pt x="48" y="324"/>
                      </a:lnTo>
                      <a:lnTo>
                        <a:pt x="42" y="330"/>
                      </a:lnTo>
                      <a:lnTo>
                        <a:pt x="30" y="330"/>
                      </a:lnTo>
                      <a:lnTo>
                        <a:pt x="30" y="336"/>
                      </a:lnTo>
                      <a:lnTo>
                        <a:pt x="30" y="342"/>
                      </a:lnTo>
                      <a:lnTo>
                        <a:pt x="42" y="342"/>
                      </a:lnTo>
                      <a:lnTo>
                        <a:pt x="48" y="342"/>
                      </a:lnTo>
                      <a:lnTo>
                        <a:pt x="55" y="342"/>
                      </a:lnTo>
                      <a:lnTo>
                        <a:pt x="67" y="330"/>
                      </a:lnTo>
                      <a:lnTo>
                        <a:pt x="85" y="342"/>
                      </a:lnTo>
                      <a:lnTo>
                        <a:pt x="91" y="348"/>
                      </a:lnTo>
                      <a:lnTo>
                        <a:pt x="97" y="348"/>
                      </a:lnTo>
                      <a:lnTo>
                        <a:pt x="97" y="342"/>
                      </a:lnTo>
                      <a:lnTo>
                        <a:pt x="103" y="336"/>
                      </a:lnTo>
                      <a:close/>
                      <a:moveTo>
                        <a:pt x="18" y="240"/>
                      </a:moveTo>
                      <a:lnTo>
                        <a:pt x="30" y="240"/>
                      </a:lnTo>
                      <a:lnTo>
                        <a:pt x="36" y="246"/>
                      </a:lnTo>
                      <a:lnTo>
                        <a:pt x="36" y="252"/>
                      </a:lnTo>
                      <a:lnTo>
                        <a:pt x="24" y="258"/>
                      </a:lnTo>
                      <a:lnTo>
                        <a:pt x="36" y="258"/>
                      </a:lnTo>
                      <a:lnTo>
                        <a:pt x="55" y="270"/>
                      </a:lnTo>
                      <a:lnTo>
                        <a:pt x="73" y="282"/>
                      </a:lnTo>
                      <a:lnTo>
                        <a:pt x="79" y="282"/>
                      </a:lnTo>
                      <a:lnTo>
                        <a:pt x="85" y="282"/>
                      </a:lnTo>
                      <a:lnTo>
                        <a:pt x="91" y="270"/>
                      </a:lnTo>
                      <a:lnTo>
                        <a:pt x="97" y="270"/>
                      </a:lnTo>
                      <a:lnTo>
                        <a:pt x="103" y="276"/>
                      </a:lnTo>
                      <a:lnTo>
                        <a:pt x="109" y="282"/>
                      </a:lnTo>
                      <a:lnTo>
                        <a:pt x="115" y="276"/>
                      </a:lnTo>
                      <a:lnTo>
                        <a:pt x="115" y="282"/>
                      </a:lnTo>
                      <a:lnTo>
                        <a:pt x="127" y="282"/>
                      </a:lnTo>
                      <a:lnTo>
                        <a:pt x="133" y="282"/>
                      </a:lnTo>
                      <a:lnTo>
                        <a:pt x="139" y="282"/>
                      </a:lnTo>
                      <a:lnTo>
                        <a:pt x="139" y="276"/>
                      </a:lnTo>
                      <a:lnTo>
                        <a:pt x="145" y="276"/>
                      </a:lnTo>
                      <a:lnTo>
                        <a:pt x="145" y="282"/>
                      </a:lnTo>
                      <a:lnTo>
                        <a:pt x="151" y="276"/>
                      </a:lnTo>
                      <a:lnTo>
                        <a:pt x="151" y="264"/>
                      </a:lnTo>
                      <a:lnTo>
                        <a:pt x="157" y="258"/>
                      </a:lnTo>
                      <a:lnTo>
                        <a:pt x="157" y="252"/>
                      </a:lnTo>
                      <a:lnTo>
                        <a:pt x="157" y="240"/>
                      </a:lnTo>
                      <a:lnTo>
                        <a:pt x="151" y="246"/>
                      </a:lnTo>
                      <a:lnTo>
                        <a:pt x="145" y="252"/>
                      </a:lnTo>
                      <a:lnTo>
                        <a:pt x="145" y="246"/>
                      </a:lnTo>
                      <a:lnTo>
                        <a:pt x="145" y="234"/>
                      </a:lnTo>
                      <a:lnTo>
                        <a:pt x="145" y="210"/>
                      </a:lnTo>
                      <a:lnTo>
                        <a:pt x="157" y="198"/>
                      </a:lnTo>
                      <a:lnTo>
                        <a:pt x="163" y="192"/>
                      </a:lnTo>
                      <a:lnTo>
                        <a:pt x="169" y="186"/>
                      </a:lnTo>
                      <a:lnTo>
                        <a:pt x="163" y="186"/>
                      </a:lnTo>
                      <a:lnTo>
                        <a:pt x="163" y="180"/>
                      </a:lnTo>
                      <a:lnTo>
                        <a:pt x="151" y="174"/>
                      </a:lnTo>
                      <a:lnTo>
                        <a:pt x="151" y="168"/>
                      </a:lnTo>
                      <a:lnTo>
                        <a:pt x="139" y="174"/>
                      </a:lnTo>
                      <a:lnTo>
                        <a:pt x="133" y="168"/>
                      </a:lnTo>
                      <a:lnTo>
                        <a:pt x="139" y="168"/>
                      </a:lnTo>
                      <a:lnTo>
                        <a:pt x="145" y="168"/>
                      </a:lnTo>
                      <a:lnTo>
                        <a:pt x="157" y="162"/>
                      </a:lnTo>
                      <a:lnTo>
                        <a:pt x="157" y="156"/>
                      </a:lnTo>
                      <a:lnTo>
                        <a:pt x="151" y="150"/>
                      </a:lnTo>
                      <a:lnTo>
                        <a:pt x="133" y="150"/>
                      </a:lnTo>
                      <a:lnTo>
                        <a:pt x="121" y="156"/>
                      </a:lnTo>
                      <a:lnTo>
                        <a:pt x="103" y="168"/>
                      </a:lnTo>
                      <a:lnTo>
                        <a:pt x="85" y="180"/>
                      </a:lnTo>
                      <a:lnTo>
                        <a:pt x="48" y="210"/>
                      </a:lnTo>
                      <a:lnTo>
                        <a:pt x="18" y="240"/>
                      </a:lnTo>
                      <a:close/>
                      <a:moveTo>
                        <a:pt x="421" y="582"/>
                      </a:moveTo>
                      <a:lnTo>
                        <a:pt x="433" y="582"/>
                      </a:lnTo>
                      <a:lnTo>
                        <a:pt x="445" y="558"/>
                      </a:lnTo>
                      <a:lnTo>
                        <a:pt x="457" y="552"/>
                      </a:lnTo>
                      <a:lnTo>
                        <a:pt x="463" y="552"/>
                      </a:lnTo>
                      <a:lnTo>
                        <a:pt x="487" y="552"/>
                      </a:lnTo>
                      <a:lnTo>
                        <a:pt x="493" y="534"/>
                      </a:lnTo>
                      <a:lnTo>
                        <a:pt x="493" y="528"/>
                      </a:lnTo>
                      <a:lnTo>
                        <a:pt x="499" y="504"/>
                      </a:lnTo>
                      <a:lnTo>
                        <a:pt x="493" y="504"/>
                      </a:lnTo>
                      <a:lnTo>
                        <a:pt x="493" y="492"/>
                      </a:lnTo>
                      <a:lnTo>
                        <a:pt x="493" y="480"/>
                      </a:lnTo>
                      <a:lnTo>
                        <a:pt x="505" y="480"/>
                      </a:lnTo>
                      <a:lnTo>
                        <a:pt x="499" y="474"/>
                      </a:lnTo>
                      <a:lnTo>
                        <a:pt x="499" y="468"/>
                      </a:lnTo>
                      <a:lnTo>
                        <a:pt x="499" y="456"/>
                      </a:lnTo>
                      <a:lnTo>
                        <a:pt x="505" y="456"/>
                      </a:lnTo>
                      <a:lnTo>
                        <a:pt x="511" y="450"/>
                      </a:lnTo>
                      <a:lnTo>
                        <a:pt x="517" y="456"/>
                      </a:lnTo>
                      <a:lnTo>
                        <a:pt x="523" y="462"/>
                      </a:lnTo>
                      <a:lnTo>
                        <a:pt x="529" y="468"/>
                      </a:lnTo>
                      <a:lnTo>
                        <a:pt x="529" y="474"/>
                      </a:lnTo>
                      <a:lnTo>
                        <a:pt x="535" y="474"/>
                      </a:lnTo>
                      <a:lnTo>
                        <a:pt x="535" y="468"/>
                      </a:lnTo>
                      <a:lnTo>
                        <a:pt x="541" y="462"/>
                      </a:lnTo>
                      <a:lnTo>
                        <a:pt x="547" y="456"/>
                      </a:lnTo>
                      <a:lnTo>
                        <a:pt x="553" y="456"/>
                      </a:lnTo>
                      <a:lnTo>
                        <a:pt x="547" y="456"/>
                      </a:lnTo>
                      <a:lnTo>
                        <a:pt x="547" y="432"/>
                      </a:lnTo>
                      <a:lnTo>
                        <a:pt x="547" y="420"/>
                      </a:lnTo>
                      <a:lnTo>
                        <a:pt x="541" y="402"/>
                      </a:lnTo>
                      <a:lnTo>
                        <a:pt x="523" y="402"/>
                      </a:lnTo>
                      <a:lnTo>
                        <a:pt x="529" y="396"/>
                      </a:lnTo>
                      <a:lnTo>
                        <a:pt x="529" y="390"/>
                      </a:lnTo>
                      <a:lnTo>
                        <a:pt x="523" y="384"/>
                      </a:lnTo>
                      <a:lnTo>
                        <a:pt x="517" y="378"/>
                      </a:lnTo>
                      <a:lnTo>
                        <a:pt x="499" y="372"/>
                      </a:lnTo>
                      <a:lnTo>
                        <a:pt x="493" y="372"/>
                      </a:lnTo>
                      <a:lnTo>
                        <a:pt x="493" y="378"/>
                      </a:lnTo>
                      <a:lnTo>
                        <a:pt x="487" y="366"/>
                      </a:lnTo>
                      <a:lnTo>
                        <a:pt x="487" y="360"/>
                      </a:lnTo>
                      <a:lnTo>
                        <a:pt x="487" y="342"/>
                      </a:lnTo>
                      <a:lnTo>
                        <a:pt x="493" y="324"/>
                      </a:lnTo>
                      <a:lnTo>
                        <a:pt x="493" y="318"/>
                      </a:lnTo>
                      <a:lnTo>
                        <a:pt x="481" y="312"/>
                      </a:lnTo>
                      <a:lnTo>
                        <a:pt x="481" y="306"/>
                      </a:lnTo>
                      <a:lnTo>
                        <a:pt x="481" y="300"/>
                      </a:lnTo>
                      <a:lnTo>
                        <a:pt x="493" y="294"/>
                      </a:lnTo>
                      <a:lnTo>
                        <a:pt x="493" y="276"/>
                      </a:lnTo>
                      <a:lnTo>
                        <a:pt x="499" y="258"/>
                      </a:lnTo>
                      <a:lnTo>
                        <a:pt x="517" y="228"/>
                      </a:lnTo>
                      <a:lnTo>
                        <a:pt x="517" y="222"/>
                      </a:lnTo>
                      <a:lnTo>
                        <a:pt x="511" y="216"/>
                      </a:lnTo>
                      <a:lnTo>
                        <a:pt x="505" y="210"/>
                      </a:lnTo>
                      <a:lnTo>
                        <a:pt x="493" y="204"/>
                      </a:lnTo>
                      <a:lnTo>
                        <a:pt x="493" y="198"/>
                      </a:lnTo>
                      <a:lnTo>
                        <a:pt x="499" y="198"/>
                      </a:lnTo>
                      <a:lnTo>
                        <a:pt x="505" y="198"/>
                      </a:lnTo>
                      <a:lnTo>
                        <a:pt x="505" y="192"/>
                      </a:lnTo>
                      <a:lnTo>
                        <a:pt x="505" y="186"/>
                      </a:lnTo>
                      <a:lnTo>
                        <a:pt x="511" y="186"/>
                      </a:lnTo>
                      <a:lnTo>
                        <a:pt x="517" y="186"/>
                      </a:lnTo>
                      <a:lnTo>
                        <a:pt x="517" y="198"/>
                      </a:lnTo>
                      <a:lnTo>
                        <a:pt x="511" y="198"/>
                      </a:lnTo>
                      <a:lnTo>
                        <a:pt x="517" y="198"/>
                      </a:lnTo>
                      <a:lnTo>
                        <a:pt x="529" y="198"/>
                      </a:lnTo>
                      <a:lnTo>
                        <a:pt x="541" y="198"/>
                      </a:lnTo>
                      <a:lnTo>
                        <a:pt x="547" y="192"/>
                      </a:lnTo>
                      <a:lnTo>
                        <a:pt x="547" y="180"/>
                      </a:lnTo>
                      <a:lnTo>
                        <a:pt x="541" y="168"/>
                      </a:lnTo>
                      <a:lnTo>
                        <a:pt x="541" y="162"/>
                      </a:lnTo>
                      <a:lnTo>
                        <a:pt x="541" y="156"/>
                      </a:lnTo>
                      <a:lnTo>
                        <a:pt x="535" y="156"/>
                      </a:lnTo>
                      <a:lnTo>
                        <a:pt x="535" y="150"/>
                      </a:lnTo>
                      <a:lnTo>
                        <a:pt x="511" y="150"/>
                      </a:lnTo>
                      <a:lnTo>
                        <a:pt x="499" y="144"/>
                      </a:lnTo>
                      <a:lnTo>
                        <a:pt x="487" y="144"/>
                      </a:lnTo>
                      <a:lnTo>
                        <a:pt x="481" y="144"/>
                      </a:lnTo>
                      <a:lnTo>
                        <a:pt x="469" y="144"/>
                      </a:lnTo>
                      <a:lnTo>
                        <a:pt x="463" y="138"/>
                      </a:lnTo>
                      <a:lnTo>
                        <a:pt x="457" y="138"/>
                      </a:lnTo>
                      <a:lnTo>
                        <a:pt x="433" y="132"/>
                      </a:lnTo>
                      <a:lnTo>
                        <a:pt x="421" y="132"/>
                      </a:lnTo>
                      <a:lnTo>
                        <a:pt x="415" y="126"/>
                      </a:lnTo>
                      <a:lnTo>
                        <a:pt x="403" y="132"/>
                      </a:lnTo>
                      <a:lnTo>
                        <a:pt x="397" y="138"/>
                      </a:lnTo>
                      <a:lnTo>
                        <a:pt x="397" y="132"/>
                      </a:lnTo>
                      <a:lnTo>
                        <a:pt x="403" y="126"/>
                      </a:lnTo>
                      <a:lnTo>
                        <a:pt x="415" y="126"/>
                      </a:lnTo>
                      <a:lnTo>
                        <a:pt x="421" y="114"/>
                      </a:lnTo>
                      <a:lnTo>
                        <a:pt x="421" y="102"/>
                      </a:lnTo>
                      <a:lnTo>
                        <a:pt x="421" y="66"/>
                      </a:lnTo>
                      <a:lnTo>
                        <a:pt x="415" y="60"/>
                      </a:lnTo>
                      <a:lnTo>
                        <a:pt x="409" y="60"/>
                      </a:lnTo>
                      <a:lnTo>
                        <a:pt x="403" y="60"/>
                      </a:lnTo>
                      <a:lnTo>
                        <a:pt x="421" y="48"/>
                      </a:lnTo>
                      <a:lnTo>
                        <a:pt x="445" y="30"/>
                      </a:lnTo>
                      <a:lnTo>
                        <a:pt x="445" y="24"/>
                      </a:lnTo>
                      <a:lnTo>
                        <a:pt x="439" y="24"/>
                      </a:lnTo>
                      <a:lnTo>
                        <a:pt x="433" y="18"/>
                      </a:lnTo>
                      <a:lnTo>
                        <a:pt x="433" y="12"/>
                      </a:lnTo>
                      <a:lnTo>
                        <a:pt x="433" y="6"/>
                      </a:lnTo>
                      <a:lnTo>
                        <a:pt x="433" y="12"/>
                      </a:lnTo>
                      <a:lnTo>
                        <a:pt x="433" y="6"/>
                      </a:lnTo>
                      <a:lnTo>
                        <a:pt x="427" y="0"/>
                      </a:lnTo>
                      <a:lnTo>
                        <a:pt x="415" y="0"/>
                      </a:lnTo>
                      <a:lnTo>
                        <a:pt x="415" y="6"/>
                      </a:lnTo>
                      <a:lnTo>
                        <a:pt x="409" y="6"/>
                      </a:lnTo>
                      <a:lnTo>
                        <a:pt x="403" y="6"/>
                      </a:lnTo>
                      <a:lnTo>
                        <a:pt x="403" y="12"/>
                      </a:lnTo>
                      <a:lnTo>
                        <a:pt x="391" y="12"/>
                      </a:lnTo>
                      <a:lnTo>
                        <a:pt x="385" y="12"/>
                      </a:lnTo>
                      <a:lnTo>
                        <a:pt x="373" y="18"/>
                      </a:lnTo>
                      <a:lnTo>
                        <a:pt x="355" y="24"/>
                      </a:lnTo>
                      <a:lnTo>
                        <a:pt x="319" y="36"/>
                      </a:lnTo>
                      <a:lnTo>
                        <a:pt x="307" y="36"/>
                      </a:lnTo>
                      <a:lnTo>
                        <a:pt x="301" y="30"/>
                      </a:lnTo>
                      <a:lnTo>
                        <a:pt x="289" y="30"/>
                      </a:lnTo>
                      <a:lnTo>
                        <a:pt x="277" y="30"/>
                      </a:lnTo>
                      <a:lnTo>
                        <a:pt x="271" y="30"/>
                      </a:lnTo>
                      <a:lnTo>
                        <a:pt x="271" y="24"/>
                      </a:lnTo>
                      <a:lnTo>
                        <a:pt x="271" y="30"/>
                      </a:lnTo>
                      <a:lnTo>
                        <a:pt x="283" y="30"/>
                      </a:lnTo>
                      <a:lnTo>
                        <a:pt x="289" y="42"/>
                      </a:lnTo>
                      <a:lnTo>
                        <a:pt x="289" y="54"/>
                      </a:lnTo>
                      <a:lnTo>
                        <a:pt x="283" y="78"/>
                      </a:lnTo>
                      <a:lnTo>
                        <a:pt x="283" y="84"/>
                      </a:lnTo>
                      <a:lnTo>
                        <a:pt x="289" y="96"/>
                      </a:lnTo>
                      <a:lnTo>
                        <a:pt x="295" y="102"/>
                      </a:lnTo>
                      <a:lnTo>
                        <a:pt x="301" y="114"/>
                      </a:lnTo>
                      <a:lnTo>
                        <a:pt x="307" y="114"/>
                      </a:lnTo>
                      <a:lnTo>
                        <a:pt x="313" y="126"/>
                      </a:lnTo>
                      <a:lnTo>
                        <a:pt x="319" y="132"/>
                      </a:lnTo>
                      <a:lnTo>
                        <a:pt x="325" y="132"/>
                      </a:lnTo>
                      <a:lnTo>
                        <a:pt x="319" y="132"/>
                      </a:lnTo>
                      <a:lnTo>
                        <a:pt x="313" y="138"/>
                      </a:lnTo>
                      <a:lnTo>
                        <a:pt x="307" y="138"/>
                      </a:lnTo>
                      <a:lnTo>
                        <a:pt x="301" y="138"/>
                      </a:lnTo>
                      <a:lnTo>
                        <a:pt x="295" y="138"/>
                      </a:lnTo>
                      <a:lnTo>
                        <a:pt x="295" y="132"/>
                      </a:lnTo>
                      <a:lnTo>
                        <a:pt x="301" y="138"/>
                      </a:lnTo>
                      <a:lnTo>
                        <a:pt x="295" y="138"/>
                      </a:lnTo>
                      <a:lnTo>
                        <a:pt x="289" y="144"/>
                      </a:lnTo>
                      <a:lnTo>
                        <a:pt x="289" y="150"/>
                      </a:lnTo>
                      <a:lnTo>
                        <a:pt x="283" y="150"/>
                      </a:lnTo>
                      <a:lnTo>
                        <a:pt x="283" y="156"/>
                      </a:lnTo>
                      <a:lnTo>
                        <a:pt x="289" y="162"/>
                      </a:lnTo>
                      <a:lnTo>
                        <a:pt x="295" y="162"/>
                      </a:lnTo>
                      <a:lnTo>
                        <a:pt x="289" y="168"/>
                      </a:lnTo>
                      <a:lnTo>
                        <a:pt x="277" y="174"/>
                      </a:lnTo>
                      <a:lnTo>
                        <a:pt x="271" y="186"/>
                      </a:lnTo>
                      <a:lnTo>
                        <a:pt x="271" y="192"/>
                      </a:lnTo>
                      <a:lnTo>
                        <a:pt x="259" y="204"/>
                      </a:lnTo>
                      <a:lnTo>
                        <a:pt x="259" y="192"/>
                      </a:lnTo>
                      <a:lnTo>
                        <a:pt x="259" y="186"/>
                      </a:lnTo>
                      <a:lnTo>
                        <a:pt x="259" y="174"/>
                      </a:lnTo>
                      <a:lnTo>
                        <a:pt x="247" y="162"/>
                      </a:lnTo>
                      <a:lnTo>
                        <a:pt x="247" y="156"/>
                      </a:lnTo>
                      <a:lnTo>
                        <a:pt x="235" y="156"/>
                      </a:lnTo>
                      <a:lnTo>
                        <a:pt x="229" y="162"/>
                      </a:lnTo>
                      <a:lnTo>
                        <a:pt x="223" y="156"/>
                      </a:lnTo>
                      <a:lnTo>
                        <a:pt x="235" y="150"/>
                      </a:lnTo>
                      <a:lnTo>
                        <a:pt x="235" y="144"/>
                      </a:lnTo>
                      <a:lnTo>
                        <a:pt x="241" y="144"/>
                      </a:lnTo>
                      <a:lnTo>
                        <a:pt x="223" y="126"/>
                      </a:lnTo>
                      <a:lnTo>
                        <a:pt x="217" y="114"/>
                      </a:lnTo>
                      <a:lnTo>
                        <a:pt x="211" y="102"/>
                      </a:lnTo>
                      <a:lnTo>
                        <a:pt x="205" y="96"/>
                      </a:lnTo>
                      <a:lnTo>
                        <a:pt x="199" y="90"/>
                      </a:lnTo>
                      <a:lnTo>
                        <a:pt x="187" y="90"/>
                      </a:lnTo>
                      <a:lnTo>
                        <a:pt x="181" y="102"/>
                      </a:lnTo>
                      <a:lnTo>
                        <a:pt x="169" y="114"/>
                      </a:lnTo>
                      <a:lnTo>
                        <a:pt x="163" y="132"/>
                      </a:lnTo>
                      <a:lnTo>
                        <a:pt x="163" y="138"/>
                      </a:lnTo>
                      <a:lnTo>
                        <a:pt x="169" y="144"/>
                      </a:lnTo>
                      <a:lnTo>
                        <a:pt x="181" y="150"/>
                      </a:lnTo>
                      <a:lnTo>
                        <a:pt x="187" y="150"/>
                      </a:lnTo>
                      <a:lnTo>
                        <a:pt x="187" y="162"/>
                      </a:lnTo>
                      <a:lnTo>
                        <a:pt x="193" y="168"/>
                      </a:lnTo>
                      <a:lnTo>
                        <a:pt x="199" y="168"/>
                      </a:lnTo>
                      <a:lnTo>
                        <a:pt x="199" y="162"/>
                      </a:lnTo>
                      <a:lnTo>
                        <a:pt x="193" y="156"/>
                      </a:lnTo>
                      <a:lnTo>
                        <a:pt x="193" y="150"/>
                      </a:lnTo>
                      <a:lnTo>
                        <a:pt x="199" y="150"/>
                      </a:lnTo>
                      <a:lnTo>
                        <a:pt x="205" y="144"/>
                      </a:lnTo>
                      <a:lnTo>
                        <a:pt x="211" y="156"/>
                      </a:lnTo>
                      <a:lnTo>
                        <a:pt x="211" y="174"/>
                      </a:lnTo>
                      <a:lnTo>
                        <a:pt x="217" y="192"/>
                      </a:lnTo>
                      <a:lnTo>
                        <a:pt x="223" y="216"/>
                      </a:lnTo>
                      <a:lnTo>
                        <a:pt x="217" y="228"/>
                      </a:lnTo>
                      <a:lnTo>
                        <a:pt x="199" y="222"/>
                      </a:lnTo>
                      <a:lnTo>
                        <a:pt x="193" y="228"/>
                      </a:lnTo>
                      <a:lnTo>
                        <a:pt x="187" y="234"/>
                      </a:lnTo>
                      <a:lnTo>
                        <a:pt x="187" y="246"/>
                      </a:lnTo>
                      <a:lnTo>
                        <a:pt x="193" y="252"/>
                      </a:lnTo>
                      <a:lnTo>
                        <a:pt x="199" y="252"/>
                      </a:lnTo>
                      <a:lnTo>
                        <a:pt x="187" y="264"/>
                      </a:lnTo>
                      <a:lnTo>
                        <a:pt x="187" y="270"/>
                      </a:lnTo>
                      <a:lnTo>
                        <a:pt x="175" y="276"/>
                      </a:lnTo>
                      <a:lnTo>
                        <a:pt x="169" y="288"/>
                      </a:lnTo>
                      <a:lnTo>
                        <a:pt x="169" y="282"/>
                      </a:lnTo>
                      <a:lnTo>
                        <a:pt x="163" y="288"/>
                      </a:lnTo>
                      <a:lnTo>
                        <a:pt x="163" y="294"/>
                      </a:lnTo>
                      <a:lnTo>
                        <a:pt x="157" y="306"/>
                      </a:lnTo>
                      <a:lnTo>
                        <a:pt x="145" y="306"/>
                      </a:lnTo>
                      <a:lnTo>
                        <a:pt x="145" y="312"/>
                      </a:lnTo>
                      <a:lnTo>
                        <a:pt x="151" y="318"/>
                      </a:lnTo>
                      <a:lnTo>
                        <a:pt x="169" y="318"/>
                      </a:lnTo>
                      <a:lnTo>
                        <a:pt x="169" y="324"/>
                      </a:lnTo>
                      <a:lnTo>
                        <a:pt x="169" y="330"/>
                      </a:lnTo>
                      <a:lnTo>
                        <a:pt x="163" y="342"/>
                      </a:lnTo>
                      <a:lnTo>
                        <a:pt x="151" y="354"/>
                      </a:lnTo>
                      <a:lnTo>
                        <a:pt x="145" y="360"/>
                      </a:lnTo>
                      <a:lnTo>
                        <a:pt x="139" y="360"/>
                      </a:lnTo>
                      <a:lnTo>
                        <a:pt x="133" y="366"/>
                      </a:lnTo>
                      <a:lnTo>
                        <a:pt x="121" y="384"/>
                      </a:lnTo>
                      <a:lnTo>
                        <a:pt x="115" y="402"/>
                      </a:lnTo>
                      <a:lnTo>
                        <a:pt x="109" y="408"/>
                      </a:lnTo>
                      <a:lnTo>
                        <a:pt x="103" y="402"/>
                      </a:lnTo>
                      <a:lnTo>
                        <a:pt x="97" y="402"/>
                      </a:lnTo>
                      <a:lnTo>
                        <a:pt x="103" y="408"/>
                      </a:lnTo>
                      <a:lnTo>
                        <a:pt x="103" y="414"/>
                      </a:lnTo>
                      <a:lnTo>
                        <a:pt x="97" y="420"/>
                      </a:lnTo>
                      <a:lnTo>
                        <a:pt x="97" y="426"/>
                      </a:lnTo>
                      <a:lnTo>
                        <a:pt x="103" y="432"/>
                      </a:lnTo>
                      <a:lnTo>
                        <a:pt x="103" y="438"/>
                      </a:lnTo>
                      <a:lnTo>
                        <a:pt x="67" y="432"/>
                      </a:lnTo>
                      <a:lnTo>
                        <a:pt x="48" y="444"/>
                      </a:lnTo>
                      <a:lnTo>
                        <a:pt x="42" y="450"/>
                      </a:lnTo>
                      <a:lnTo>
                        <a:pt x="42" y="456"/>
                      </a:lnTo>
                      <a:lnTo>
                        <a:pt x="42" y="510"/>
                      </a:lnTo>
                      <a:lnTo>
                        <a:pt x="36" y="510"/>
                      </a:lnTo>
                      <a:lnTo>
                        <a:pt x="30" y="522"/>
                      </a:lnTo>
                      <a:lnTo>
                        <a:pt x="30" y="540"/>
                      </a:lnTo>
                      <a:lnTo>
                        <a:pt x="42" y="540"/>
                      </a:lnTo>
                      <a:lnTo>
                        <a:pt x="48" y="528"/>
                      </a:lnTo>
                      <a:lnTo>
                        <a:pt x="55" y="528"/>
                      </a:lnTo>
                      <a:lnTo>
                        <a:pt x="61" y="540"/>
                      </a:lnTo>
                      <a:lnTo>
                        <a:pt x="67" y="534"/>
                      </a:lnTo>
                      <a:lnTo>
                        <a:pt x="73" y="534"/>
                      </a:lnTo>
                      <a:lnTo>
                        <a:pt x="85" y="534"/>
                      </a:lnTo>
                      <a:lnTo>
                        <a:pt x="97" y="540"/>
                      </a:lnTo>
                      <a:lnTo>
                        <a:pt x="97" y="546"/>
                      </a:lnTo>
                      <a:lnTo>
                        <a:pt x="103" y="552"/>
                      </a:lnTo>
                      <a:lnTo>
                        <a:pt x="109" y="558"/>
                      </a:lnTo>
                      <a:lnTo>
                        <a:pt x="115" y="552"/>
                      </a:lnTo>
                      <a:lnTo>
                        <a:pt x="127" y="552"/>
                      </a:lnTo>
                      <a:lnTo>
                        <a:pt x="121" y="558"/>
                      </a:lnTo>
                      <a:lnTo>
                        <a:pt x="115" y="564"/>
                      </a:lnTo>
                      <a:lnTo>
                        <a:pt x="103" y="582"/>
                      </a:lnTo>
                      <a:lnTo>
                        <a:pt x="97" y="576"/>
                      </a:lnTo>
                      <a:lnTo>
                        <a:pt x="97" y="582"/>
                      </a:lnTo>
                      <a:lnTo>
                        <a:pt x="91" y="588"/>
                      </a:lnTo>
                      <a:lnTo>
                        <a:pt x="85" y="594"/>
                      </a:lnTo>
                      <a:lnTo>
                        <a:pt x="85" y="600"/>
                      </a:lnTo>
                      <a:lnTo>
                        <a:pt x="79" y="594"/>
                      </a:lnTo>
                      <a:lnTo>
                        <a:pt x="85" y="594"/>
                      </a:lnTo>
                      <a:lnTo>
                        <a:pt x="91" y="594"/>
                      </a:lnTo>
                      <a:lnTo>
                        <a:pt x="85" y="594"/>
                      </a:lnTo>
                      <a:lnTo>
                        <a:pt x="85" y="588"/>
                      </a:lnTo>
                      <a:lnTo>
                        <a:pt x="79" y="588"/>
                      </a:lnTo>
                      <a:lnTo>
                        <a:pt x="67" y="588"/>
                      </a:lnTo>
                      <a:lnTo>
                        <a:pt x="55" y="588"/>
                      </a:lnTo>
                      <a:lnTo>
                        <a:pt x="55" y="582"/>
                      </a:lnTo>
                      <a:lnTo>
                        <a:pt x="48" y="582"/>
                      </a:lnTo>
                      <a:lnTo>
                        <a:pt x="42" y="606"/>
                      </a:lnTo>
                      <a:lnTo>
                        <a:pt x="55" y="612"/>
                      </a:lnTo>
                      <a:lnTo>
                        <a:pt x="61" y="624"/>
                      </a:lnTo>
                      <a:lnTo>
                        <a:pt x="61" y="630"/>
                      </a:lnTo>
                      <a:lnTo>
                        <a:pt x="73" y="642"/>
                      </a:lnTo>
                      <a:lnTo>
                        <a:pt x="73" y="648"/>
                      </a:lnTo>
                      <a:lnTo>
                        <a:pt x="91" y="648"/>
                      </a:lnTo>
                      <a:lnTo>
                        <a:pt x="91" y="636"/>
                      </a:lnTo>
                      <a:lnTo>
                        <a:pt x="91" y="630"/>
                      </a:lnTo>
                      <a:lnTo>
                        <a:pt x="103" y="624"/>
                      </a:lnTo>
                      <a:lnTo>
                        <a:pt x="115" y="618"/>
                      </a:lnTo>
                      <a:lnTo>
                        <a:pt x="121" y="618"/>
                      </a:lnTo>
                      <a:lnTo>
                        <a:pt x="133" y="624"/>
                      </a:lnTo>
                      <a:lnTo>
                        <a:pt x="145" y="630"/>
                      </a:lnTo>
                      <a:lnTo>
                        <a:pt x="163" y="642"/>
                      </a:lnTo>
                      <a:lnTo>
                        <a:pt x="187" y="660"/>
                      </a:lnTo>
                      <a:lnTo>
                        <a:pt x="187" y="673"/>
                      </a:lnTo>
                      <a:lnTo>
                        <a:pt x="193" y="685"/>
                      </a:lnTo>
                      <a:lnTo>
                        <a:pt x="187" y="685"/>
                      </a:lnTo>
                      <a:lnTo>
                        <a:pt x="187" y="697"/>
                      </a:lnTo>
                      <a:lnTo>
                        <a:pt x="193" y="697"/>
                      </a:lnTo>
                      <a:lnTo>
                        <a:pt x="193" y="703"/>
                      </a:lnTo>
                      <a:lnTo>
                        <a:pt x="199" y="709"/>
                      </a:lnTo>
                      <a:lnTo>
                        <a:pt x="193" y="715"/>
                      </a:lnTo>
                      <a:lnTo>
                        <a:pt x="193" y="721"/>
                      </a:lnTo>
                      <a:lnTo>
                        <a:pt x="193" y="727"/>
                      </a:lnTo>
                      <a:lnTo>
                        <a:pt x="205" y="721"/>
                      </a:lnTo>
                      <a:lnTo>
                        <a:pt x="223" y="715"/>
                      </a:lnTo>
                      <a:lnTo>
                        <a:pt x="229" y="703"/>
                      </a:lnTo>
                      <a:lnTo>
                        <a:pt x="223" y="697"/>
                      </a:lnTo>
                      <a:lnTo>
                        <a:pt x="223" y="691"/>
                      </a:lnTo>
                      <a:lnTo>
                        <a:pt x="229" y="685"/>
                      </a:lnTo>
                      <a:lnTo>
                        <a:pt x="235" y="685"/>
                      </a:lnTo>
                      <a:lnTo>
                        <a:pt x="235" y="679"/>
                      </a:lnTo>
                      <a:lnTo>
                        <a:pt x="241" y="679"/>
                      </a:lnTo>
                      <a:lnTo>
                        <a:pt x="247" y="679"/>
                      </a:lnTo>
                      <a:lnTo>
                        <a:pt x="253" y="673"/>
                      </a:lnTo>
                      <a:lnTo>
                        <a:pt x="265" y="666"/>
                      </a:lnTo>
                      <a:lnTo>
                        <a:pt x="265" y="660"/>
                      </a:lnTo>
                      <a:lnTo>
                        <a:pt x="277" y="666"/>
                      </a:lnTo>
                      <a:lnTo>
                        <a:pt x="295" y="666"/>
                      </a:lnTo>
                      <a:lnTo>
                        <a:pt x="307" y="660"/>
                      </a:lnTo>
                      <a:lnTo>
                        <a:pt x="319" y="654"/>
                      </a:lnTo>
                      <a:lnTo>
                        <a:pt x="331" y="630"/>
                      </a:lnTo>
                      <a:lnTo>
                        <a:pt x="343" y="612"/>
                      </a:lnTo>
                      <a:lnTo>
                        <a:pt x="355" y="618"/>
                      </a:lnTo>
                      <a:lnTo>
                        <a:pt x="361" y="606"/>
                      </a:lnTo>
                      <a:lnTo>
                        <a:pt x="373" y="606"/>
                      </a:lnTo>
                      <a:lnTo>
                        <a:pt x="373" y="600"/>
                      </a:lnTo>
                      <a:lnTo>
                        <a:pt x="373" y="594"/>
                      </a:lnTo>
                      <a:lnTo>
                        <a:pt x="385" y="594"/>
                      </a:lnTo>
                      <a:lnTo>
                        <a:pt x="391" y="600"/>
                      </a:lnTo>
                      <a:lnTo>
                        <a:pt x="391" y="606"/>
                      </a:lnTo>
                      <a:lnTo>
                        <a:pt x="397" y="612"/>
                      </a:lnTo>
                      <a:lnTo>
                        <a:pt x="403" y="594"/>
                      </a:lnTo>
                      <a:lnTo>
                        <a:pt x="409" y="588"/>
                      </a:lnTo>
                      <a:lnTo>
                        <a:pt x="415" y="582"/>
                      </a:lnTo>
                      <a:lnTo>
                        <a:pt x="421" y="582"/>
                      </a:lnTo>
                      <a:close/>
                      <a:moveTo>
                        <a:pt x="349" y="126"/>
                      </a:moveTo>
                      <a:lnTo>
                        <a:pt x="355" y="120"/>
                      </a:lnTo>
                      <a:lnTo>
                        <a:pt x="349" y="114"/>
                      </a:lnTo>
                      <a:lnTo>
                        <a:pt x="349" y="108"/>
                      </a:lnTo>
                      <a:lnTo>
                        <a:pt x="343" y="108"/>
                      </a:lnTo>
                      <a:lnTo>
                        <a:pt x="337" y="108"/>
                      </a:lnTo>
                      <a:lnTo>
                        <a:pt x="331" y="114"/>
                      </a:lnTo>
                      <a:lnTo>
                        <a:pt x="331" y="120"/>
                      </a:lnTo>
                      <a:lnTo>
                        <a:pt x="337" y="132"/>
                      </a:lnTo>
                      <a:lnTo>
                        <a:pt x="343" y="126"/>
                      </a:lnTo>
                      <a:lnTo>
                        <a:pt x="343" y="120"/>
                      </a:lnTo>
                      <a:lnTo>
                        <a:pt x="349" y="126"/>
                      </a:lnTo>
                      <a:close/>
                      <a:moveTo>
                        <a:pt x="427" y="108"/>
                      </a:moveTo>
                      <a:lnTo>
                        <a:pt x="427" y="102"/>
                      </a:lnTo>
                      <a:lnTo>
                        <a:pt x="433" y="102"/>
                      </a:lnTo>
                      <a:lnTo>
                        <a:pt x="439" y="96"/>
                      </a:lnTo>
                      <a:lnTo>
                        <a:pt x="433" y="90"/>
                      </a:lnTo>
                      <a:lnTo>
                        <a:pt x="439" y="90"/>
                      </a:lnTo>
                      <a:lnTo>
                        <a:pt x="445" y="90"/>
                      </a:lnTo>
                      <a:lnTo>
                        <a:pt x="439" y="84"/>
                      </a:lnTo>
                      <a:lnTo>
                        <a:pt x="439" y="90"/>
                      </a:lnTo>
                      <a:lnTo>
                        <a:pt x="433" y="90"/>
                      </a:lnTo>
                      <a:lnTo>
                        <a:pt x="427" y="90"/>
                      </a:lnTo>
                      <a:lnTo>
                        <a:pt x="427" y="96"/>
                      </a:lnTo>
                      <a:lnTo>
                        <a:pt x="421" y="96"/>
                      </a:lnTo>
                      <a:lnTo>
                        <a:pt x="421" y="102"/>
                      </a:lnTo>
                      <a:lnTo>
                        <a:pt x="427" y="108"/>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4" name="Freeform 8"/>
                <p:cNvSpPr>
                  <a:spLocks/>
                </p:cNvSpPr>
                <p:nvPr/>
              </p:nvSpPr>
              <p:spPr bwMode="auto">
                <a:xfrm>
                  <a:off x="6118469" y="2700482"/>
                  <a:ext cx="60150" cy="48693"/>
                </a:xfrm>
                <a:custGeom>
                  <a:avLst/>
                  <a:gdLst/>
                  <a:ahLst/>
                  <a:cxnLst>
                    <a:cxn ang="0">
                      <a:pos x="0" y="66"/>
                    </a:cxn>
                    <a:cxn ang="0">
                      <a:pos x="18" y="66"/>
                    </a:cxn>
                    <a:cxn ang="0">
                      <a:pos x="24" y="72"/>
                    </a:cxn>
                    <a:cxn ang="0">
                      <a:pos x="30" y="84"/>
                    </a:cxn>
                    <a:cxn ang="0">
                      <a:pos x="30" y="90"/>
                    </a:cxn>
                    <a:cxn ang="0">
                      <a:pos x="30" y="96"/>
                    </a:cxn>
                    <a:cxn ang="0">
                      <a:pos x="36" y="102"/>
                    </a:cxn>
                    <a:cxn ang="0">
                      <a:pos x="36" y="96"/>
                    </a:cxn>
                    <a:cxn ang="0">
                      <a:pos x="48" y="78"/>
                    </a:cxn>
                    <a:cxn ang="0">
                      <a:pos x="60" y="78"/>
                    </a:cxn>
                    <a:cxn ang="0">
                      <a:pos x="60" y="66"/>
                    </a:cxn>
                    <a:cxn ang="0">
                      <a:pos x="66" y="60"/>
                    </a:cxn>
                    <a:cxn ang="0">
                      <a:pos x="60" y="60"/>
                    </a:cxn>
                    <a:cxn ang="0">
                      <a:pos x="60" y="54"/>
                    </a:cxn>
                    <a:cxn ang="0">
                      <a:pos x="60" y="48"/>
                    </a:cxn>
                    <a:cxn ang="0">
                      <a:pos x="60" y="42"/>
                    </a:cxn>
                    <a:cxn ang="0">
                      <a:pos x="72" y="42"/>
                    </a:cxn>
                    <a:cxn ang="0">
                      <a:pos x="90" y="48"/>
                    </a:cxn>
                    <a:cxn ang="0">
                      <a:pos x="96" y="42"/>
                    </a:cxn>
                    <a:cxn ang="0">
                      <a:pos x="102" y="36"/>
                    </a:cxn>
                    <a:cxn ang="0">
                      <a:pos x="108" y="42"/>
                    </a:cxn>
                    <a:cxn ang="0">
                      <a:pos x="114" y="42"/>
                    </a:cxn>
                    <a:cxn ang="0">
                      <a:pos x="114" y="36"/>
                    </a:cxn>
                    <a:cxn ang="0">
                      <a:pos x="114" y="42"/>
                    </a:cxn>
                    <a:cxn ang="0">
                      <a:pos x="120" y="36"/>
                    </a:cxn>
                    <a:cxn ang="0">
                      <a:pos x="114" y="30"/>
                    </a:cxn>
                    <a:cxn ang="0">
                      <a:pos x="114" y="24"/>
                    </a:cxn>
                    <a:cxn ang="0">
                      <a:pos x="120" y="30"/>
                    </a:cxn>
                    <a:cxn ang="0">
                      <a:pos x="114" y="30"/>
                    </a:cxn>
                    <a:cxn ang="0">
                      <a:pos x="114" y="24"/>
                    </a:cxn>
                    <a:cxn ang="0">
                      <a:pos x="108" y="18"/>
                    </a:cxn>
                    <a:cxn ang="0">
                      <a:pos x="114" y="6"/>
                    </a:cxn>
                    <a:cxn ang="0">
                      <a:pos x="126" y="0"/>
                    </a:cxn>
                    <a:cxn ang="0">
                      <a:pos x="120" y="0"/>
                    </a:cxn>
                    <a:cxn ang="0">
                      <a:pos x="108" y="6"/>
                    </a:cxn>
                    <a:cxn ang="0">
                      <a:pos x="108" y="12"/>
                    </a:cxn>
                    <a:cxn ang="0">
                      <a:pos x="102" y="6"/>
                    </a:cxn>
                    <a:cxn ang="0">
                      <a:pos x="96" y="6"/>
                    </a:cxn>
                    <a:cxn ang="0">
                      <a:pos x="90" y="0"/>
                    </a:cxn>
                    <a:cxn ang="0">
                      <a:pos x="84" y="0"/>
                    </a:cxn>
                    <a:cxn ang="0">
                      <a:pos x="84" y="12"/>
                    </a:cxn>
                    <a:cxn ang="0">
                      <a:pos x="66" y="18"/>
                    </a:cxn>
                    <a:cxn ang="0">
                      <a:pos x="54" y="24"/>
                    </a:cxn>
                    <a:cxn ang="0">
                      <a:pos x="48" y="24"/>
                    </a:cxn>
                    <a:cxn ang="0">
                      <a:pos x="48" y="18"/>
                    </a:cxn>
                    <a:cxn ang="0">
                      <a:pos x="42" y="12"/>
                    </a:cxn>
                    <a:cxn ang="0">
                      <a:pos x="36" y="6"/>
                    </a:cxn>
                    <a:cxn ang="0">
                      <a:pos x="36" y="12"/>
                    </a:cxn>
                    <a:cxn ang="0">
                      <a:pos x="36" y="18"/>
                    </a:cxn>
                    <a:cxn ang="0">
                      <a:pos x="30" y="18"/>
                    </a:cxn>
                    <a:cxn ang="0">
                      <a:pos x="30" y="24"/>
                    </a:cxn>
                    <a:cxn ang="0">
                      <a:pos x="30" y="30"/>
                    </a:cxn>
                    <a:cxn ang="0">
                      <a:pos x="30" y="24"/>
                    </a:cxn>
                    <a:cxn ang="0">
                      <a:pos x="24" y="24"/>
                    </a:cxn>
                    <a:cxn ang="0">
                      <a:pos x="18" y="24"/>
                    </a:cxn>
                    <a:cxn ang="0">
                      <a:pos x="12" y="24"/>
                    </a:cxn>
                    <a:cxn ang="0">
                      <a:pos x="12" y="30"/>
                    </a:cxn>
                    <a:cxn ang="0">
                      <a:pos x="6" y="30"/>
                    </a:cxn>
                    <a:cxn ang="0">
                      <a:pos x="6" y="42"/>
                    </a:cxn>
                    <a:cxn ang="0">
                      <a:pos x="6" y="48"/>
                    </a:cxn>
                    <a:cxn ang="0">
                      <a:pos x="6" y="60"/>
                    </a:cxn>
                    <a:cxn ang="0">
                      <a:pos x="0" y="66"/>
                    </a:cxn>
                  </a:cxnLst>
                  <a:rect l="0" t="0" r="r" b="b"/>
                  <a:pathLst>
                    <a:path w="126" h="102">
                      <a:moveTo>
                        <a:pt x="0" y="66"/>
                      </a:moveTo>
                      <a:lnTo>
                        <a:pt x="18" y="66"/>
                      </a:lnTo>
                      <a:lnTo>
                        <a:pt x="24" y="72"/>
                      </a:lnTo>
                      <a:lnTo>
                        <a:pt x="30" y="84"/>
                      </a:lnTo>
                      <a:lnTo>
                        <a:pt x="30" y="90"/>
                      </a:lnTo>
                      <a:lnTo>
                        <a:pt x="30" y="96"/>
                      </a:lnTo>
                      <a:lnTo>
                        <a:pt x="36" y="102"/>
                      </a:lnTo>
                      <a:lnTo>
                        <a:pt x="36" y="96"/>
                      </a:lnTo>
                      <a:lnTo>
                        <a:pt x="48" y="78"/>
                      </a:lnTo>
                      <a:lnTo>
                        <a:pt x="60" y="78"/>
                      </a:lnTo>
                      <a:lnTo>
                        <a:pt x="60" y="66"/>
                      </a:lnTo>
                      <a:lnTo>
                        <a:pt x="66" y="60"/>
                      </a:lnTo>
                      <a:lnTo>
                        <a:pt x="60" y="60"/>
                      </a:lnTo>
                      <a:lnTo>
                        <a:pt x="60" y="54"/>
                      </a:lnTo>
                      <a:lnTo>
                        <a:pt x="60" y="48"/>
                      </a:lnTo>
                      <a:lnTo>
                        <a:pt x="60" y="42"/>
                      </a:lnTo>
                      <a:lnTo>
                        <a:pt x="72" y="42"/>
                      </a:lnTo>
                      <a:lnTo>
                        <a:pt x="90" y="48"/>
                      </a:lnTo>
                      <a:lnTo>
                        <a:pt x="96" y="42"/>
                      </a:lnTo>
                      <a:lnTo>
                        <a:pt x="102" y="36"/>
                      </a:lnTo>
                      <a:lnTo>
                        <a:pt x="108" y="42"/>
                      </a:lnTo>
                      <a:lnTo>
                        <a:pt x="114" y="42"/>
                      </a:lnTo>
                      <a:lnTo>
                        <a:pt x="114" y="36"/>
                      </a:lnTo>
                      <a:lnTo>
                        <a:pt x="114" y="42"/>
                      </a:lnTo>
                      <a:lnTo>
                        <a:pt x="120" y="36"/>
                      </a:lnTo>
                      <a:lnTo>
                        <a:pt x="114" y="30"/>
                      </a:lnTo>
                      <a:lnTo>
                        <a:pt x="114" y="24"/>
                      </a:lnTo>
                      <a:lnTo>
                        <a:pt x="120" y="30"/>
                      </a:lnTo>
                      <a:lnTo>
                        <a:pt x="114" y="30"/>
                      </a:lnTo>
                      <a:lnTo>
                        <a:pt x="114" y="24"/>
                      </a:lnTo>
                      <a:lnTo>
                        <a:pt x="108" y="18"/>
                      </a:lnTo>
                      <a:lnTo>
                        <a:pt x="114" y="6"/>
                      </a:lnTo>
                      <a:lnTo>
                        <a:pt x="126" y="0"/>
                      </a:lnTo>
                      <a:lnTo>
                        <a:pt x="120" y="0"/>
                      </a:lnTo>
                      <a:lnTo>
                        <a:pt x="108" y="6"/>
                      </a:lnTo>
                      <a:lnTo>
                        <a:pt x="108" y="12"/>
                      </a:lnTo>
                      <a:lnTo>
                        <a:pt x="102" y="6"/>
                      </a:lnTo>
                      <a:lnTo>
                        <a:pt x="96" y="6"/>
                      </a:lnTo>
                      <a:lnTo>
                        <a:pt x="90" y="0"/>
                      </a:lnTo>
                      <a:lnTo>
                        <a:pt x="84" y="0"/>
                      </a:lnTo>
                      <a:lnTo>
                        <a:pt x="84" y="12"/>
                      </a:lnTo>
                      <a:lnTo>
                        <a:pt x="66" y="18"/>
                      </a:lnTo>
                      <a:lnTo>
                        <a:pt x="54" y="24"/>
                      </a:lnTo>
                      <a:lnTo>
                        <a:pt x="48" y="24"/>
                      </a:lnTo>
                      <a:lnTo>
                        <a:pt x="48" y="18"/>
                      </a:lnTo>
                      <a:lnTo>
                        <a:pt x="42" y="12"/>
                      </a:lnTo>
                      <a:lnTo>
                        <a:pt x="36" y="6"/>
                      </a:lnTo>
                      <a:lnTo>
                        <a:pt x="36" y="12"/>
                      </a:lnTo>
                      <a:lnTo>
                        <a:pt x="36" y="18"/>
                      </a:lnTo>
                      <a:lnTo>
                        <a:pt x="30" y="18"/>
                      </a:lnTo>
                      <a:lnTo>
                        <a:pt x="30" y="24"/>
                      </a:lnTo>
                      <a:lnTo>
                        <a:pt x="30" y="30"/>
                      </a:lnTo>
                      <a:lnTo>
                        <a:pt x="30" y="24"/>
                      </a:lnTo>
                      <a:lnTo>
                        <a:pt x="24" y="24"/>
                      </a:lnTo>
                      <a:lnTo>
                        <a:pt x="18" y="24"/>
                      </a:lnTo>
                      <a:lnTo>
                        <a:pt x="12" y="24"/>
                      </a:lnTo>
                      <a:lnTo>
                        <a:pt x="12" y="30"/>
                      </a:lnTo>
                      <a:lnTo>
                        <a:pt x="6" y="30"/>
                      </a:lnTo>
                      <a:lnTo>
                        <a:pt x="6" y="42"/>
                      </a:lnTo>
                      <a:lnTo>
                        <a:pt x="6" y="48"/>
                      </a:lnTo>
                      <a:lnTo>
                        <a:pt x="6" y="60"/>
                      </a:lnTo>
                      <a:lnTo>
                        <a:pt x="0" y="6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5" name="Freeform 9"/>
                <p:cNvSpPr>
                  <a:spLocks noEditPoints="1"/>
                </p:cNvSpPr>
                <p:nvPr/>
              </p:nvSpPr>
              <p:spPr bwMode="auto">
                <a:xfrm>
                  <a:off x="6476979" y="2579706"/>
                  <a:ext cx="195247" cy="160876"/>
                </a:xfrm>
                <a:custGeom>
                  <a:avLst/>
                  <a:gdLst/>
                  <a:ahLst/>
                  <a:cxnLst>
                    <a:cxn ang="0">
                      <a:pos x="150" y="277"/>
                    </a:cxn>
                    <a:cxn ang="0">
                      <a:pos x="150" y="271"/>
                    </a:cxn>
                    <a:cxn ang="0">
                      <a:pos x="108" y="283"/>
                    </a:cxn>
                    <a:cxn ang="0">
                      <a:pos x="120" y="319"/>
                    </a:cxn>
                    <a:cxn ang="0">
                      <a:pos x="126" y="325"/>
                    </a:cxn>
                    <a:cxn ang="0">
                      <a:pos x="144" y="301"/>
                    </a:cxn>
                    <a:cxn ang="0">
                      <a:pos x="234" y="121"/>
                    </a:cxn>
                    <a:cxn ang="0">
                      <a:pos x="282" y="127"/>
                    </a:cxn>
                    <a:cxn ang="0">
                      <a:pos x="264" y="109"/>
                    </a:cxn>
                    <a:cxn ang="0">
                      <a:pos x="288" y="84"/>
                    </a:cxn>
                    <a:cxn ang="0">
                      <a:pos x="276" y="60"/>
                    </a:cxn>
                    <a:cxn ang="0">
                      <a:pos x="258" y="60"/>
                    </a:cxn>
                    <a:cxn ang="0">
                      <a:pos x="240" y="66"/>
                    </a:cxn>
                    <a:cxn ang="0">
                      <a:pos x="240" y="48"/>
                    </a:cxn>
                    <a:cxn ang="0">
                      <a:pos x="234" y="30"/>
                    </a:cxn>
                    <a:cxn ang="0">
                      <a:pos x="216" y="24"/>
                    </a:cxn>
                    <a:cxn ang="0">
                      <a:pos x="204" y="18"/>
                    </a:cxn>
                    <a:cxn ang="0">
                      <a:pos x="198" y="66"/>
                    </a:cxn>
                    <a:cxn ang="0">
                      <a:pos x="180" y="36"/>
                    </a:cxn>
                    <a:cxn ang="0">
                      <a:pos x="186" y="18"/>
                    </a:cxn>
                    <a:cxn ang="0">
                      <a:pos x="162" y="12"/>
                    </a:cxn>
                    <a:cxn ang="0">
                      <a:pos x="138" y="6"/>
                    </a:cxn>
                    <a:cxn ang="0">
                      <a:pos x="150" y="36"/>
                    </a:cxn>
                    <a:cxn ang="0">
                      <a:pos x="126" y="36"/>
                    </a:cxn>
                    <a:cxn ang="0">
                      <a:pos x="60" y="54"/>
                    </a:cxn>
                    <a:cxn ang="0">
                      <a:pos x="36" y="96"/>
                    </a:cxn>
                    <a:cxn ang="0">
                      <a:pos x="18" y="127"/>
                    </a:cxn>
                    <a:cxn ang="0">
                      <a:pos x="0" y="145"/>
                    </a:cxn>
                    <a:cxn ang="0">
                      <a:pos x="0" y="169"/>
                    </a:cxn>
                    <a:cxn ang="0">
                      <a:pos x="24" y="193"/>
                    </a:cxn>
                    <a:cxn ang="0">
                      <a:pos x="42" y="205"/>
                    </a:cxn>
                    <a:cxn ang="0">
                      <a:pos x="54" y="217"/>
                    </a:cxn>
                    <a:cxn ang="0">
                      <a:pos x="60" y="211"/>
                    </a:cxn>
                    <a:cxn ang="0">
                      <a:pos x="60" y="205"/>
                    </a:cxn>
                    <a:cxn ang="0">
                      <a:pos x="84" y="217"/>
                    </a:cxn>
                    <a:cxn ang="0">
                      <a:pos x="102" y="199"/>
                    </a:cxn>
                    <a:cxn ang="0">
                      <a:pos x="132" y="187"/>
                    </a:cxn>
                    <a:cxn ang="0">
                      <a:pos x="180" y="181"/>
                    </a:cxn>
                    <a:cxn ang="0">
                      <a:pos x="186" y="157"/>
                    </a:cxn>
                    <a:cxn ang="0">
                      <a:pos x="216" y="163"/>
                    </a:cxn>
                    <a:cxn ang="0">
                      <a:pos x="222" y="157"/>
                    </a:cxn>
                    <a:cxn ang="0">
                      <a:pos x="354" y="127"/>
                    </a:cxn>
                    <a:cxn ang="0">
                      <a:pos x="348" y="102"/>
                    </a:cxn>
                    <a:cxn ang="0">
                      <a:pos x="336" y="102"/>
                    </a:cxn>
                    <a:cxn ang="0">
                      <a:pos x="330" y="109"/>
                    </a:cxn>
                    <a:cxn ang="0">
                      <a:pos x="318" y="115"/>
                    </a:cxn>
                    <a:cxn ang="0">
                      <a:pos x="318" y="127"/>
                    </a:cxn>
                    <a:cxn ang="0">
                      <a:pos x="336" y="139"/>
                    </a:cxn>
                    <a:cxn ang="0">
                      <a:pos x="336" y="175"/>
                    </a:cxn>
                    <a:cxn ang="0">
                      <a:pos x="384" y="193"/>
                    </a:cxn>
                    <a:cxn ang="0">
                      <a:pos x="396" y="193"/>
                    </a:cxn>
                    <a:cxn ang="0">
                      <a:pos x="384" y="169"/>
                    </a:cxn>
                    <a:cxn ang="0">
                      <a:pos x="390" y="151"/>
                    </a:cxn>
                    <a:cxn ang="0">
                      <a:pos x="403" y="151"/>
                    </a:cxn>
                    <a:cxn ang="0">
                      <a:pos x="403" y="139"/>
                    </a:cxn>
                    <a:cxn ang="0">
                      <a:pos x="390" y="145"/>
                    </a:cxn>
                    <a:cxn ang="0">
                      <a:pos x="378" y="139"/>
                    </a:cxn>
                    <a:cxn ang="0">
                      <a:pos x="354" y="133"/>
                    </a:cxn>
                    <a:cxn ang="0">
                      <a:pos x="354" y="127"/>
                    </a:cxn>
                  </a:cxnLst>
                  <a:rect l="0" t="0" r="r" b="b"/>
                  <a:pathLst>
                    <a:path w="409" h="337">
                      <a:moveTo>
                        <a:pt x="144" y="301"/>
                      </a:moveTo>
                      <a:lnTo>
                        <a:pt x="144" y="283"/>
                      </a:lnTo>
                      <a:lnTo>
                        <a:pt x="144" y="277"/>
                      </a:lnTo>
                      <a:lnTo>
                        <a:pt x="150" y="277"/>
                      </a:lnTo>
                      <a:lnTo>
                        <a:pt x="162" y="277"/>
                      </a:lnTo>
                      <a:lnTo>
                        <a:pt x="162" y="271"/>
                      </a:lnTo>
                      <a:lnTo>
                        <a:pt x="156" y="271"/>
                      </a:lnTo>
                      <a:lnTo>
                        <a:pt x="150" y="271"/>
                      </a:lnTo>
                      <a:lnTo>
                        <a:pt x="138" y="271"/>
                      </a:lnTo>
                      <a:lnTo>
                        <a:pt x="126" y="271"/>
                      </a:lnTo>
                      <a:lnTo>
                        <a:pt x="114" y="277"/>
                      </a:lnTo>
                      <a:lnTo>
                        <a:pt x="108" y="283"/>
                      </a:lnTo>
                      <a:lnTo>
                        <a:pt x="108" y="295"/>
                      </a:lnTo>
                      <a:lnTo>
                        <a:pt x="114" y="301"/>
                      </a:lnTo>
                      <a:lnTo>
                        <a:pt x="120" y="313"/>
                      </a:lnTo>
                      <a:lnTo>
                        <a:pt x="120" y="319"/>
                      </a:lnTo>
                      <a:lnTo>
                        <a:pt x="120" y="325"/>
                      </a:lnTo>
                      <a:lnTo>
                        <a:pt x="126" y="331"/>
                      </a:lnTo>
                      <a:lnTo>
                        <a:pt x="126" y="337"/>
                      </a:lnTo>
                      <a:lnTo>
                        <a:pt x="126" y="325"/>
                      </a:lnTo>
                      <a:lnTo>
                        <a:pt x="132" y="313"/>
                      </a:lnTo>
                      <a:lnTo>
                        <a:pt x="138" y="301"/>
                      </a:lnTo>
                      <a:lnTo>
                        <a:pt x="138" y="295"/>
                      </a:lnTo>
                      <a:lnTo>
                        <a:pt x="144" y="301"/>
                      </a:lnTo>
                      <a:close/>
                      <a:moveTo>
                        <a:pt x="234" y="151"/>
                      </a:moveTo>
                      <a:lnTo>
                        <a:pt x="228" y="133"/>
                      </a:lnTo>
                      <a:lnTo>
                        <a:pt x="228" y="127"/>
                      </a:lnTo>
                      <a:lnTo>
                        <a:pt x="234" y="121"/>
                      </a:lnTo>
                      <a:lnTo>
                        <a:pt x="240" y="127"/>
                      </a:lnTo>
                      <a:lnTo>
                        <a:pt x="258" y="139"/>
                      </a:lnTo>
                      <a:lnTo>
                        <a:pt x="276" y="151"/>
                      </a:lnTo>
                      <a:lnTo>
                        <a:pt x="282" y="127"/>
                      </a:lnTo>
                      <a:lnTo>
                        <a:pt x="282" y="121"/>
                      </a:lnTo>
                      <a:lnTo>
                        <a:pt x="276" y="121"/>
                      </a:lnTo>
                      <a:lnTo>
                        <a:pt x="270" y="115"/>
                      </a:lnTo>
                      <a:lnTo>
                        <a:pt x="264" y="109"/>
                      </a:lnTo>
                      <a:lnTo>
                        <a:pt x="264" y="102"/>
                      </a:lnTo>
                      <a:lnTo>
                        <a:pt x="264" y="90"/>
                      </a:lnTo>
                      <a:lnTo>
                        <a:pt x="270" y="84"/>
                      </a:lnTo>
                      <a:lnTo>
                        <a:pt x="288" y="84"/>
                      </a:lnTo>
                      <a:lnTo>
                        <a:pt x="288" y="78"/>
                      </a:lnTo>
                      <a:lnTo>
                        <a:pt x="282" y="72"/>
                      </a:lnTo>
                      <a:lnTo>
                        <a:pt x="276" y="66"/>
                      </a:lnTo>
                      <a:lnTo>
                        <a:pt x="276" y="60"/>
                      </a:lnTo>
                      <a:lnTo>
                        <a:pt x="270" y="54"/>
                      </a:lnTo>
                      <a:lnTo>
                        <a:pt x="264" y="60"/>
                      </a:lnTo>
                      <a:lnTo>
                        <a:pt x="264" y="66"/>
                      </a:lnTo>
                      <a:lnTo>
                        <a:pt x="258" y="60"/>
                      </a:lnTo>
                      <a:lnTo>
                        <a:pt x="258" y="66"/>
                      </a:lnTo>
                      <a:lnTo>
                        <a:pt x="252" y="72"/>
                      </a:lnTo>
                      <a:lnTo>
                        <a:pt x="246" y="72"/>
                      </a:lnTo>
                      <a:lnTo>
                        <a:pt x="240" y="66"/>
                      </a:lnTo>
                      <a:lnTo>
                        <a:pt x="240" y="60"/>
                      </a:lnTo>
                      <a:lnTo>
                        <a:pt x="246" y="54"/>
                      </a:lnTo>
                      <a:lnTo>
                        <a:pt x="246" y="48"/>
                      </a:lnTo>
                      <a:lnTo>
                        <a:pt x="240" y="48"/>
                      </a:lnTo>
                      <a:lnTo>
                        <a:pt x="240" y="42"/>
                      </a:lnTo>
                      <a:lnTo>
                        <a:pt x="240" y="30"/>
                      </a:lnTo>
                      <a:lnTo>
                        <a:pt x="234" y="24"/>
                      </a:lnTo>
                      <a:lnTo>
                        <a:pt x="234" y="30"/>
                      </a:lnTo>
                      <a:lnTo>
                        <a:pt x="234" y="36"/>
                      </a:lnTo>
                      <a:lnTo>
                        <a:pt x="228" y="30"/>
                      </a:lnTo>
                      <a:lnTo>
                        <a:pt x="222" y="24"/>
                      </a:lnTo>
                      <a:lnTo>
                        <a:pt x="216" y="24"/>
                      </a:lnTo>
                      <a:lnTo>
                        <a:pt x="222" y="24"/>
                      </a:lnTo>
                      <a:lnTo>
                        <a:pt x="216" y="12"/>
                      </a:lnTo>
                      <a:lnTo>
                        <a:pt x="210" y="12"/>
                      </a:lnTo>
                      <a:lnTo>
                        <a:pt x="204" y="18"/>
                      </a:lnTo>
                      <a:lnTo>
                        <a:pt x="210" y="36"/>
                      </a:lnTo>
                      <a:lnTo>
                        <a:pt x="210" y="48"/>
                      </a:lnTo>
                      <a:lnTo>
                        <a:pt x="204" y="60"/>
                      </a:lnTo>
                      <a:lnTo>
                        <a:pt x="198" y="66"/>
                      </a:lnTo>
                      <a:lnTo>
                        <a:pt x="192" y="66"/>
                      </a:lnTo>
                      <a:lnTo>
                        <a:pt x="192" y="60"/>
                      </a:lnTo>
                      <a:lnTo>
                        <a:pt x="186" y="54"/>
                      </a:lnTo>
                      <a:lnTo>
                        <a:pt x="180" y="36"/>
                      </a:lnTo>
                      <a:lnTo>
                        <a:pt x="180" y="30"/>
                      </a:lnTo>
                      <a:lnTo>
                        <a:pt x="180" y="24"/>
                      </a:lnTo>
                      <a:lnTo>
                        <a:pt x="186" y="24"/>
                      </a:lnTo>
                      <a:lnTo>
                        <a:pt x="186" y="18"/>
                      </a:lnTo>
                      <a:lnTo>
                        <a:pt x="180" y="12"/>
                      </a:lnTo>
                      <a:lnTo>
                        <a:pt x="168" y="12"/>
                      </a:lnTo>
                      <a:lnTo>
                        <a:pt x="162" y="18"/>
                      </a:lnTo>
                      <a:lnTo>
                        <a:pt x="162" y="12"/>
                      </a:lnTo>
                      <a:lnTo>
                        <a:pt x="150" y="0"/>
                      </a:lnTo>
                      <a:lnTo>
                        <a:pt x="144" y="0"/>
                      </a:lnTo>
                      <a:lnTo>
                        <a:pt x="138" y="0"/>
                      </a:lnTo>
                      <a:lnTo>
                        <a:pt x="138" y="6"/>
                      </a:lnTo>
                      <a:lnTo>
                        <a:pt x="138" y="24"/>
                      </a:lnTo>
                      <a:lnTo>
                        <a:pt x="144" y="24"/>
                      </a:lnTo>
                      <a:lnTo>
                        <a:pt x="150" y="30"/>
                      </a:lnTo>
                      <a:lnTo>
                        <a:pt x="150" y="36"/>
                      </a:lnTo>
                      <a:lnTo>
                        <a:pt x="138" y="42"/>
                      </a:lnTo>
                      <a:lnTo>
                        <a:pt x="138" y="36"/>
                      </a:lnTo>
                      <a:lnTo>
                        <a:pt x="132" y="36"/>
                      </a:lnTo>
                      <a:lnTo>
                        <a:pt x="126" y="36"/>
                      </a:lnTo>
                      <a:lnTo>
                        <a:pt x="114" y="36"/>
                      </a:lnTo>
                      <a:lnTo>
                        <a:pt x="102" y="42"/>
                      </a:lnTo>
                      <a:lnTo>
                        <a:pt x="78" y="42"/>
                      </a:lnTo>
                      <a:lnTo>
                        <a:pt x="60" y="54"/>
                      </a:lnTo>
                      <a:lnTo>
                        <a:pt x="60" y="60"/>
                      </a:lnTo>
                      <a:lnTo>
                        <a:pt x="54" y="66"/>
                      </a:lnTo>
                      <a:lnTo>
                        <a:pt x="42" y="78"/>
                      </a:lnTo>
                      <a:lnTo>
                        <a:pt x="36" y="96"/>
                      </a:lnTo>
                      <a:lnTo>
                        <a:pt x="42" y="109"/>
                      </a:lnTo>
                      <a:lnTo>
                        <a:pt x="42" y="115"/>
                      </a:lnTo>
                      <a:lnTo>
                        <a:pt x="24" y="115"/>
                      </a:lnTo>
                      <a:lnTo>
                        <a:pt x="18" y="127"/>
                      </a:lnTo>
                      <a:lnTo>
                        <a:pt x="6" y="127"/>
                      </a:lnTo>
                      <a:lnTo>
                        <a:pt x="6" y="133"/>
                      </a:lnTo>
                      <a:lnTo>
                        <a:pt x="0" y="133"/>
                      </a:lnTo>
                      <a:lnTo>
                        <a:pt x="0" y="145"/>
                      </a:lnTo>
                      <a:lnTo>
                        <a:pt x="6" y="145"/>
                      </a:lnTo>
                      <a:lnTo>
                        <a:pt x="12" y="157"/>
                      </a:lnTo>
                      <a:lnTo>
                        <a:pt x="6" y="163"/>
                      </a:lnTo>
                      <a:lnTo>
                        <a:pt x="0" y="169"/>
                      </a:lnTo>
                      <a:lnTo>
                        <a:pt x="0" y="175"/>
                      </a:lnTo>
                      <a:lnTo>
                        <a:pt x="6" y="187"/>
                      </a:lnTo>
                      <a:lnTo>
                        <a:pt x="12" y="181"/>
                      </a:lnTo>
                      <a:lnTo>
                        <a:pt x="24" y="193"/>
                      </a:lnTo>
                      <a:lnTo>
                        <a:pt x="18" y="193"/>
                      </a:lnTo>
                      <a:lnTo>
                        <a:pt x="30" y="199"/>
                      </a:lnTo>
                      <a:lnTo>
                        <a:pt x="42" y="199"/>
                      </a:lnTo>
                      <a:lnTo>
                        <a:pt x="42" y="205"/>
                      </a:lnTo>
                      <a:lnTo>
                        <a:pt x="48" y="199"/>
                      </a:lnTo>
                      <a:lnTo>
                        <a:pt x="48" y="211"/>
                      </a:lnTo>
                      <a:lnTo>
                        <a:pt x="48" y="217"/>
                      </a:lnTo>
                      <a:lnTo>
                        <a:pt x="54" y="217"/>
                      </a:lnTo>
                      <a:lnTo>
                        <a:pt x="54" y="223"/>
                      </a:lnTo>
                      <a:lnTo>
                        <a:pt x="60" y="217"/>
                      </a:lnTo>
                      <a:lnTo>
                        <a:pt x="54" y="217"/>
                      </a:lnTo>
                      <a:lnTo>
                        <a:pt x="60" y="211"/>
                      </a:lnTo>
                      <a:lnTo>
                        <a:pt x="54" y="211"/>
                      </a:lnTo>
                      <a:lnTo>
                        <a:pt x="48" y="205"/>
                      </a:lnTo>
                      <a:lnTo>
                        <a:pt x="54" y="205"/>
                      </a:lnTo>
                      <a:lnTo>
                        <a:pt x="60" y="205"/>
                      </a:lnTo>
                      <a:lnTo>
                        <a:pt x="66" y="211"/>
                      </a:lnTo>
                      <a:lnTo>
                        <a:pt x="66" y="217"/>
                      </a:lnTo>
                      <a:lnTo>
                        <a:pt x="72" y="217"/>
                      </a:lnTo>
                      <a:lnTo>
                        <a:pt x="84" y="217"/>
                      </a:lnTo>
                      <a:lnTo>
                        <a:pt x="96" y="217"/>
                      </a:lnTo>
                      <a:lnTo>
                        <a:pt x="108" y="211"/>
                      </a:lnTo>
                      <a:lnTo>
                        <a:pt x="108" y="205"/>
                      </a:lnTo>
                      <a:lnTo>
                        <a:pt x="102" y="199"/>
                      </a:lnTo>
                      <a:lnTo>
                        <a:pt x="102" y="193"/>
                      </a:lnTo>
                      <a:lnTo>
                        <a:pt x="108" y="187"/>
                      </a:lnTo>
                      <a:lnTo>
                        <a:pt x="120" y="181"/>
                      </a:lnTo>
                      <a:lnTo>
                        <a:pt x="132" y="187"/>
                      </a:lnTo>
                      <a:lnTo>
                        <a:pt x="144" y="193"/>
                      </a:lnTo>
                      <a:lnTo>
                        <a:pt x="156" y="187"/>
                      </a:lnTo>
                      <a:lnTo>
                        <a:pt x="168" y="181"/>
                      </a:lnTo>
                      <a:lnTo>
                        <a:pt x="180" y="181"/>
                      </a:lnTo>
                      <a:lnTo>
                        <a:pt x="192" y="175"/>
                      </a:lnTo>
                      <a:lnTo>
                        <a:pt x="192" y="169"/>
                      </a:lnTo>
                      <a:lnTo>
                        <a:pt x="186" y="163"/>
                      </a:lnTo>
                      <a:lnTo>
                        <a:pt x="186" y="157"/>
                      </a:lnTo>
                      <a:lnTo>
                        <a:pt x="192" y="151"/>
                      </a:lnTo>
                      <a:lnTo>
                        <a:pt x="198" y="145"/>
                      </a:lnTo>
                      <a:lnTo>
                        <a:pt x="210" y="151"/>
                      </a:lnTo>
                      <a:lnTo>
                        <a:pt x="216" y="163"/>
                      </a:lnTo>
                      <a:lnTo>
                        <a:pt x="222" y="163"/>
                      </a:lnTo>
                      <a:lnTo>
                        <a:pt x="222" y="157"/>
                      </a:lnTo>
                      <a:lnTo>
                        <a:pt x="216" y="157"/>
                      </a:lnTo>
                      <a:lnTo>
                        <a:pt x="222" y="157"/>
                      </a:lnTo>
                      <a:lnTo>
                        <a:pt x="228" y="157"/>
                      </a:lnTo>
                      <a:lnTo>
                        <a:pt x="228" y="151"/>
                      </a:lnTo>
                      <a:lnTo>
                        <a:pt x="234" y="151"/>
                      </a:lnTo>
                      <a:close/>
                      <a:moveTo>
                        <a:pt x="354" y="127"/>
                      </a:moveTo>
                      <a:lnTo>
                        <a:pt x="354" y="115"/>
                      </a:lnTo>
                      <a:lnTo>
                        <a:pt x="342" y="109"/>
                      </a:lnTo>
                      <a:lnTo>
                        <a:pt x="348" y="109"/>
                      </a:lnTo>
                      <a:lnTo>
                        <a:pt x="348" y="102"/>
                      </a:lnTo>
                      <a:lnTo>
                        <a:pt x="348" y="96"/>
                      </a:lnTo>
                      <a:lnTo>
                        <a:pt x="342" y="96"/>
                      </a:lnTo>
                      <a:lnTo>
                        <a:pt x="342" y="102"/>
                      </a:lnTo>
                      <a:lnTo>
                        <a:pt x="336" y="102"/>
                      </a:lnTo>
                      <a:lnTo>
                        <a:pt x="342" y="109"/>
                      </a:lnTo>
                      <a:lnTo>
                        <a:pt x="330" y="109"/>
                      </a:lnTo>
                      <a:lnTo>
                        <a:pt x="330" y="115"/>
                      </a:lnTo>
                      <a:lnTo>
                        <a:pt x="330" y="109"/>
                      </a:lnTo>
                      <a:lnTo>
                        <a:pt x="324" y="109"/>
                      </a:lnTo>
                      <a:lnTo>
                        <a:pt x="324" y="115"/>
                      </a:lnTo>
                      <a:lnTo>
                        <a:pt x="324" y="121"/>
                      </a:lnTo>
                      <a:lnTo>
                        <a:pt x="318" y="115"/>
                      </a:lnTo>
                      <a:lnTo>
                        <a:pt x="318" y="121"/>
                      </a:lnTo>
                      <a:lnTo>
                        <a:pt x="312" y="121"/>
                      </a:lnTo>
                      <a:lnTo>
                        <a:pt x="312" y="127"/>
                      </a:lnTo>
                      <a:lnTo>
                        <a:pt x="318" y="127"/>
                      </a:lnTo>
                      <a:lnTo>
                        <a:pt x="318" y="133"/>
                      </a:lnTo>
                      <a:lnTo>
                        <a:pt x="312" y="133"/>
                      </a:lnTo>
                      <a:lnTo>
                        <a:pt x="312" y="139"/>
                      </a:lnTo>
                      <a:lnTo>
                        <a:pt x="336" y="139"/>
                      </a:lnTo>
                      <a:lnTo>
                        <a:pt x="348" y="151"/>
                      </a:lnTo>
                      <a:lnTo>
                        <a:pt x="342" y="157"/>
                      </a:lnTo>
                      <a:lnTo>
                        <a:pt x="336" y="163"/>
                      </a:lnTo>
                      <a:lnTo>
                        <a:pt x="336" y="175"/>
                      </a:lnTo>
                      <a:lnTo>
                        <a:pt x="336" y="181"/>
                      </a:lnTo>
                      <a:lnTo>
                        <a:pt x="360" y="175"/>
                      </a:lnTo>
                      <a:lnTo>
                        <a:pt x="372" y="181"/>
                      </a:lnTo>
                      <a:lnTo>
                        <a:pt x="384" y="193"/>
                      </a:lnTo>
                      <a:lnTo>
                        <a:pt x="384" y="205"/>
                      </a:lnTo>
                      <a:lnTo>
                        <a:pt x="384" y="211"/>
                      </a:lnTo>
                      <a:lnTo>
                        <a:pt x="390" y="211"/>
                      </a:lnTo>
                      <a:lnTo>
                        <a:pt x="396" y="193"/>
                      </a:lnTo>
                      <a:lnTo>
                        <a:pt x="403" y="187"/>
                      </a:lnTo>
                      <a:lnTo>
                        <a:pt x="403" y="181"/>
                      </a:lnTo>
                      <a:lnTo>
                        <a:pt x="390" y="175"/>
                      </a:lnTo>
                      <a:lnTo>
                        <a:pt x="384" y="169"/>
                      </a:lnTo>
                      <a:lnTo>
                        <a:pt x="384" y="163"/>
                      </a:lnTo>
                      <a:lnTo>
                        <a:pt x="378" y="157"/>
                      </a:lnTo>
                      <a:lnTo>
                        <a:pt x="384" y="151"/>
                      </a:lnTo>
                      <a:lnTo>
                        <a:pt x="390" y="151"/>
                      </a:lnTo>
                      <a:lnTo>
                        <a:pt x="396" y="151"/>
                      </a:lnTo>
                      <a:lnTo>
                        <a:pt x="403" y="157"/>
                      </a:lnTo>
                      <a:lnTo>
                        <a:pt x="409" y="151"/>
                      </a:lnTo>
                      <a:lnTo>
                        <a:pt x="403" y="151"/>
                      </a:lnTo>
                      <a:lnTo>
                        <a:pt x="403" y="145"/>
                      </a:lnTo>
                      <a:lnTo>
                        <a:pt x="403" y="139"/>
                      </a:lnTo>
                      <a:lnTo>
                        <a:pt x="403" y="145"/>
                      </a:lnTo>
                      <a:lnTo>
                        <a:pt x="403" y="139"/>
                      </a:lnTo>
                      <a:lnTo>
                        <a:pt x="396" y="133"/>
                      </a:lnTo>
                      <a:lnTo>
                        <a:pt x="396" y="139"/>
                      </a:lnTo>
                      <a:lnTo>
                        <a:pt x="396" y="145"/>
                      </a:lnTo>
                      <a:lnTo>
                        <a:pt x="390" y="145"/>
                      </a:lnTo>
                      <a:lnTo>
                        <a:pt x="390" y="139"/>
                      </a:lnTo>
                      <a:lnTo>
                        <a:pt x="384" y="139"/>
                      </a:lnTo>
                      <a:lnTo>
                        <a:pt x="384" y="145"/>
                      </a:lnTo>
                      <a:lnTo>
                        <a:pt x="378" y="139"/>
                      </a:lnTo>
                      <a:lnTo>
                        <a:pt x="372" y="133"/>
                      </a:lnTo>
                      <a:lnTo>
                        <a:pt x="372" y="127"/>
                      </a:lnTo>
                      <a:lnTo>
                        <a:pt x="360" y="127"/>
                      </a:lnTo>
                      <a:lnTo>
                        <a:pt x="354" y="133"/>
                      </a:lnTo>
                      <a:lnTo>
                        <a:pt x="354" y="127"/>
                      </a:lnTo>
                      <a:lnTo>
                        <a:pt x="360" y="127"/>
                      </a:lnTo>
                      <a:lnTo>
                        <a:pt x="360" y="121"/>
                      </a:lnTo>
                      <a:lnTo>
                        <a:pt x="354" y="127"/>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6" name="Freeform 10"/>
                <p:cNvSpPr>
                  <a:spLocks/>
                </p:cNvSpPr>
                <p:nvPr/>
              </p:nvSpPr>
              <p:spPr bwMode="auto">
                <a:xfrm>
                  <a:off x="6798253" y="2795003"/>
                  <a:ext cx="183790" cy="134620"/>
                </a:xfrm>
                <a:custGeom>
                  <a:avLst/>
                  <a:gdLst/>
                  <a:ahLst/>
                  <a:cxnLst>
                    <a:cxn ang="0">
                      <a:pos x="120" y="174"/>
                    </a:cxn>
                    <a:cxn ang="0">
                      <a:pos x="132" y="162"/>
                    </a:cxn>
                    <a:cxn ang="0">
                      <a:pos x="144" y="144"/>
                    </a:cxn>
                    <a:cxn ang="0">
                      <a:pos x="144" y="126"/>
                    </a:cxn>
                    <a:cxn ang="0">
                      <a:pos x="138" y="108"/>
                    </a:cxn>
                    <a:cxn ang="0">
                      <a:pos x="180" y="114"/>
                    </a:cxn>
                    <a:cxn ang="0">
                      <a:pos x="210" y="126"/>
                    </a:cxn>
                    <a:cxn ang="0">
                      <a:pos x="240" y="156"/>
                    </a:cxn>
                    <a:cxn ang="0">
                      <a:pos x="270" y="132"/>
                    </a:cxn>
                    <a:cxn ang="0">
                      <a:pos x="276" y="96"/>
                    </a:cxn>
                    <a:cxn ang="0">
                      <a:pos x="294" y="60"/>
                    </a:cxn>
                    <a:cxn ang="0">
                      <a:pos x="306" y="42"/>
                    </a:cxn>
                    <a:cxn ang="0">
                      <a:pos x="336" y="66"/>
                    </a:cxn>
                    <a:cxn ang="0">
                      <a:pos x="324" y="78"/>
                    </a:cxn>
                    <a:cxn ang="0">
                      <a:pos x="318" y="84"/>
                    </a:cxn>
                    <a:cxn ang="0">
                      <a:pos x="342" y="84"/>
                    </a:cxn>
                    <a:cxn ang="0">
                      <a:pos x="342" y="72"/>
                    </a:cxn>
                    <a:cxn ang="0">
                      <a:pos x="330" y="60"/>
                    </a:cxn>
                    <a:cxn ang="0">
                      <a:pos x="324" y="48"/>
                    </a:cxn>
                    <a:cxn ang="0">
                      <a:pos x="336" y="48"/>
                    </a:cxn>
                    <a:cxn ang="0">
                      <a:pos x="385" y="42"/>
                    </a:cxn>
                    <a:cxn ang="0">
                      <a:pos x="373" y="24"/>
                    </a:cxn>
                    <a:cxn ang="0">
                      <a:pos x="312" y="0"/>
                    </a:cxn>
                    <a:cxn ang="0">
                      <a:pos x="300" y="18"/>
                    </a:cxn>
                    <a:cxn ang="0">
                      <a:pos x="282" y="18"/>
                    </a:cxn>
                    <a:cxn ang="0">
                      <a:pos x="246" y="42"/>
                    </a:cxn>
                    <a:cxn ang="0">
                      <a:pos x="216" y="48"/>
                    </a:cxn>
                    <a:cxn ang="0">
                      <a:pos x="216" y="54"/>
                    </a:cxn>
                    <a:cxn ang="0">
                      <a:pos x="210" y="66"/>
                    </a:cxn>
                    <a:cxn ang="0">
                      <a:pos x="204" y="84"/>
                    </a:cxn>
                    <a:cxn ang="0">
                      <a:pos x="174" y="78"/>
                    </a:cxn>
                    <a:cxn ang="0">
                      <a:pos x="156" y="78"/>
                    </a:cxn>
                    <a:cxn ang="0">
                      <a:pos x="126" y="90"/>
                    </a:cxn>
                    <a:cxn ang="0">
                      <a:pos x="120" y="90"/>
                    </a:cxn>
                    <a:cxn ang="0">
                      <a:pos x="102" y="90"/>
                    </a:cxn>
                    <a:cxn ang="0">
                      <a:pos x="84" y="90"/>
                    </a:cxn>
                    <a:cxn ang="0">
                      <a:pos x="42" y="90"/>
                    </a:cxn>
                    <a:cxn ang="0">
                      <a:pos x="24" y="102"/>
                    </a:cxn>
                    <a:cxn ang="0">
                      <a:pos x="30" y="120"/>
                    </a:cxn>
                    <a:cxn ang="0">
                      <a:pos x="0" y="138"/>
                    </a:cxn>
                    <a:cxn ang="0">
                      <a:pos x="12" y="168"/>
                    </a:cxn>
                    <a:cxn ang="0">
                      <a:pos x="36" y="174"/>
                    </a:cxn>
                    <a:cxn ang="0">
                      <a:pos x="18" y="186"/>
                    </a:cxn>
                    <a:cxn ang="0">
                      <a:pos x="30" y="228"/>
                    </a:cxn>
                    <a:cxn ang="0">
                      <a:pos x="12" y="246"/>
                    </a:cxn>
                    <a:cxn ang="0">
                      <a:pos x="48" y="264"/>
                    </a:cxn>
                    <a:cxn ang="0">
                      <a:pos x="78" y="258"/>
                    </a:cxn>
                    <a:cxn ang="0">
                      <a:pos x="114" y="282"/>
                    </a:cxn>
                    <a:cxn ang="0">
                      <a:pos x="122" y="252"/>
                    </a:cxn>
                    <a:cxn ang="0">
                      <a:pos x="108" y="186"/>
                    </a:cxn>
                  </a:cxnLst>
                  <a:rect l="0" t="0" r="r" b="b"/>
                  <a:pathLst>
                    <a:path w="385" h="282">
                      <a:moveTo>
                        <a:pt x="108" y="186"/>
                      </a:moveTo>
                      <a:lnTo>
                        <a:pt x="120" y="180"/>
                      </a:lnTo>
                      <a:lnTo>
                        <a:pt x="120" y="174"/>
                      </a:lnTo>
                      <a:lnTo>
                        <a:pt x="120" y="168"/>
                      </a:lnTo>
                      <a:lnTo>
                        <a:pt x="126" y="162"/>
                      </a:lnTo>
                      <a:lnTo>
                        <a:pt x="132" y="162"/>
                      </a:lnTo>
                      <a:lnTo>
                        <a:pt x="132" y="156"/>
                      </a:lnTo>
                      <a:lnTo>
                        <a:pt x="138" y="144"/>
                      </a:lnTo>
                      <a:lnTo>
                        <a:pt x="144" y="144"/>
                      </a:lnTo>
                      <a:lnTo>
                        <a:pt x="156" y="144"/>
                      </a:lnTo>
                      <a:lnTo>
                        <a:pt x="150" y="132"/>
                      </a:lnTo>
                      <a:lnTo>
                        <a:pt x="144" y="126"/>
                      </a:lnTo>
                      <a:lnTo>
                        <a:pt x="150" y="114"/>
                      </a:lnTo>
                      <a:lnTo>
                        <a:pt x="144" y="108"/>
                      </a:lnTo>
                      <a:lnTo>
                        <a:pt x="138" y="108"/>
                      </a:lnTo>
                      <a:lnTo>
                        <a:pt x="150" y="108"/>
                      </a:lnTo>
                      <a:lnTo>
                        <a:pt x="168" y="108"/>
                      </a:lnTo>
                      <a:lnTo>
                        <a:pt x="180" y="114"/>
                      </a:lnTo>
                      <a:lnTo>
                        <a:pt x="192" y="120"/>
                      </a:lnTo>
                      <a:lnTo>
                        <a:pt x="204" y="120"/>
                      </a:lnTo>
                      <a:lnTo>
                        <a:pt x="210" y="126"/>
                      </a:lnTo>
                      <a:lnTo>
                        <a:pt x="210" y="138"/>
                      </a:lnTo>
                      <a:lnTo>
                        <a:pt x="222" y="144"/>
                      </a:lnTo>
                      <a:lnTo>
                        <a:pt x="240" y="156"/>
                      </a:lnTo>
                      <a:lnTo>
                        <a:pt x="276" y="156"/>
                      </a:lnTo>
                      <a:lnTo>
                        <a:pt x="270" y="150"/>
                      </a:lnTo>
                      <a:lnTo>
                        <a:pt x="270" y="132"/>
                      </a:lnTo>
                      <a:lnTo>
                        <a:pt x="270" y="126"/>
                      </a:lnTo>
                      <a:lnTo>
                        <a:pt x="276" y="120"/>
                      </a:lnTo>
                      <a:lnTo>
                        <a:pt x="276" y="96"/>
                      </a:lnTo>
                      <a:lnTo>
                        <a:pt x="282" y="96"/>
                      </a:lnTo>
                      <a:lnTo>
                        <a:pt x="299" y="71"/>
                      </a:lnTo>
                      <a:lnTo>
                        <a:pt x="294" y="60"/>
                      </a:lnTo>
                      <a:lnTo>
                        <a:pt x="294" y="54"/>
                      </a:lnTo>
                      <a:lnTo>
                        <a:pt x="306" y="48"/>
                      </a:lnTo>
                      <a:lnTo>
                        <a:pt x="306" y="42"/>
                      </a:lnTo>
                      <a:lnTo>
                        <a:pt x="312" y="42"/>
                      </a:lnTo>
                      <a:lnTo>
                        <a:pt x="324" y="54"/>
                      </a:lnTo>
                      <a:lnTo>
                        <a:pt x="336" y="66"/>
                      </a:lnTo>
                      <a:lnTo>
                        <a:pt x="336" y="78"/>
                      </a:lnTo>
                      <a:lnTo>
                        <a:pt x="330" y="78"/>
                      </a:lnTo>
                      <a:lnTo>
                        <a:pt x="324" y="78"/>
                      </a:lnTo>
                      <a:lnTo>
                        <a:pt x="312" y="78"/>
                      </a:lnTo>
                      <a:lnTo>
                        <a:pt x="312" y="84"/>
                      </a:lnTo>
                      <a:lnTo>
                        <a:pt x="318" y="84"/>
                      </a:lnTo>
                      <a:lnTo>
                        <a:pt x="330" y="90"/>
                      </a:lnTo>
                      <a:lnTo>
                        <a:pt x="336" y="84"/>
                      </a:lnTo>
                      <a:lnTo>
                        <a:pt x="342" y="84"/>
                      </a:lnTo>
                      <a:lnTo>
                        <a:pt x="342" y="78"/>
                      </a:lnTo>
                      <a:lnTo>
                        <a:pt x="349" y="72"/>
                      </a:lnTo>
                      <a:lnTo>
                        <a:pt x="342" y="72"/>
                      </a:lnTo>
                      <a:lnTo>
                        <a:pt x="342" y="60"/>
                      </a:lnTo>
                      <a:lnTo>
                        <a:pt x="336" y="60"/>
                      </a:lnTo>
                      <a:lnTo>
                        <a:pt x="330" y="60"/>
                      </a:lnTo>
                      <a:lnTo>
                        <a:pt x="336" y="60"/>
                      </a:lnTo>
                      <a:lnTo>
                        <a:pt x="330" y="48"/>
                      </a:lnTo>
                      <a:lnTo>
                        <a:pt x="324" y="48"/>
                      </a:lnTo>
                      <a:lnTo>
                        <a:pt x="324" y="42"/>
                      </a:lnTo>
                      <a:lnTo>
                        <a:pt x="330" y="36"/>
                      </a:lnTo>
                      <a:lnTo>
                        <a:pt x="336" y="48"/>
                      </a:lnTo>
                      <a:lnTo>
                        <a:pt x="342" y="42"/>
                      </a:lnTo>
                      <a:lnTo>
                        <a:pt x="355" y="42"/>
                      </a:lnTo>
                      <a:lnTo>
                        <a:pt x="385" y="42"/>
                      </a:lnTo>
                      <a:lnTo>
                        <a:pt x="385" y="30"/>
                      </a:lnTo>
                      <a:lnTo>
                        <a:pt x="379" y="30"/>
                      </a:lnTo>
                      <a:lnTo>
                        <a:pt x="373" y="24"/>
                      </a:lnTo>
                      <a:lnTo>
                        <a:pt x="349" y="12"/>
                      </a:lnTo>
                      <a:lnTo>
                        <a:pt x="324" y="0"/>
                      </a:lnTo>
                      <a:lnTo>
                        <a:pt x="312" y="0"/>
                      </a:lnTo>
                      <a:lnTo>
                        <a:pt x="306" y="0"/>
                      </a:lnTo>
                      <a:lnTo>
                        <a:pt x="300" y="6"/>
                      </a:lnTo>
                      <a:lnTo>
                        <a:pt x="300" y="18"/>
                      </a:lnTo>
                      <a:lnTo>
                        <a:pt x="294" y="18"/>
                      </a:lnTo>
                      <a:lnTo>
                        <a:pt x="288" y="18"/>
                      </a:lnTo>
                      <a:lnTo>
                        <a:pt x="282" y="18"/>
                      </a:lnTo>
                      <a:lnTo>
                        <a:pt x="276" y="24"/>
                      </a:lnTo>
                      <a:lnTo>
                        <a:pt x="252" y="36"/>
                      </a:lnTo>
                      <a:lnTo>
                        <a:pt x="246" y="42"/>
                      </a:lnTo>
                      <a:lnTo>
                        <a:pt x="240" y="48"/>
                      </a:lnTo>
                      <a:lnTo>
                        <a:pt x="228" y="48"/>
                      </a:lnTo>
                      <a:lnTo>
                        <a:pt x="216" y="48"/>
                      </a:lnTo>
                      <a:lnTo>
                        <a:pt x="210" y="48"/>
                      </a:lnTo>
                      <a:lnTo>
                        <a:pt x="216" y="48"/>
                      </a:lnTo>
                      <a:lnTo>
                        <a:pt x="216" y="54"/>
                      </a:lnTo>
                      <a:lnTo>
                        <a:pt x="216" y="60"/>
                      </a:lnTo>
                      <a:lnTo>
                        <a:pt x="216" y="66"/>
                      </a:lnTo>
                      <a:lnTo>
                        <a:pt x="210" y="66"/>
                      </a:lnTo>
                      <a:lnTo>
                        <a:pt x="210" y="72"/>
                      </a:lnTo>
                      <a:lnTo>
                        <a:pt x="210" y="78"/>
                      </a:lnTo>
                      <a:lnTo>
                        <a:pt x="204" y="84"/>
                      </a:lnTo>
                      <a:lnTo>
                        <a:pt x="198" y="84"/>
                      </a:lnTo>
                      <a:lnTo>
                        <a:pt x="186" y="84"/>
                      </a:lnTo>
                      <a:lnTo>
                        <a:pt x="174" y="78"/>
                      </a:lnTo>
                      <a:lnTo>
                        <a:pt x="168" y="78"/>
                      </a:lnTo>
                      <a:lnTo>
                        <a:pt x="162" y="72"/>
                      </a:lnTo>
                      <a:lnTo>
                        <a:pt x="156" y="78"/>
                      </a:lnTo>
                      <a:lnTo>
                        <a:pt x="150" y="84"/>
                      </a:lnTo>
                      <a:lnTo>
                        <a:pt x="138" y="90"/>
                      </a:lnTo>
                      <a:lnTo>
                        <a:pt x="126" y="90"/>
                      </a:lnTo>
                      <a:lnTo>
                        <a:pt x="120" y="90"/>
                      </a:lnTo>
                      <a:lnTo>
                        <a:pt x="120" y="84"/>
                      </a:lnTo>
                      <a:lnTo>
                        <a:pt x="120" y="90"/>
                      </a:lnTo>
                      <a:lnTo>
                        <a:pt x="114" y="90"/>
                      </a:lnTo>
                      <a:lnTo>
                        <a:pt x="108" y="90"/>
                      </a:lnTo>
                      <a:lnTo>
                        <a:pt x="102" y="90"/>
                      </a:lnTo>
                      <a:lnTo>
                        <a:pt x="96" y="96"/>
                      </a:lnTo>
                      <a:lnTo>
                        <a:pt x="90" y="96"/>
                      </a:lnTo>
                      <a:lnTo>
                        <a:pt x="84" y="90"/>
                      </a:lnTo>
                      <a:lnTo>
                        <a:pt x="90" y="90"/>
                      </a:lnTo>
                      <a:lnTo>
                        <a:pt x="54" y="90"/>
                      </a:lnTo>
                      <a:lnTo>
                        <a:pt x="42" y="90"/>
                      </a:lnTo>
                      <a:lnTo>
                        <a:pt x="36" y="102"/>
                      </a:lnTo>
                      <a:lnTo>
                        <a:pt x="30" y="102"/>
                      </a:lnTo>
                      <a:lnTo>
                        <a:pt x="24" y="102"/>
                      </a:lnTo>
                      <a:lnTo>
                        <a:pt x="24" y="108"/>
                      </a:lnTo>
                      <a:lnTo>
                        <a:pt x="30" y="114"/>
                      </a:lnTo>
                      <a:lnTo>
                        <a:pt x="30" y="120"/>
                      </a:lnTo>
                      <a:lnTo>
                        <a:pt x="18" y="126"/>
                      </a:lnTo>
                      <a:lnTo>
                        <a:pt x="0" y="132"/>
                      </a:lnTo>
                      <a:lnTo>
                        <a:pt x="0" y="138"/>
                      </a:lnTo>
                      <a:lnTo>
                        <a:pt x="0" y="144"/>
                      </a:lnTo>
                      <a:lnTo>
                        <a:pt x="12" y="144"/>
                      </a:lnTo>
                      <a:lnTo>
                        <a:pt x="12" y="168"/>
                      </a:lnTo>
                      <a:lnTo>
                        <a:pt x="18" y="162"/>
                      </a:lnTo>
                      <a:lnTo>
                        <a:pt x="30" y="162"/>
                      </a:lnTo>
                      <a:lnTo>
                        <a:pt x="36" y="174"/>
                      </a:lnTo>
                      <a:lnTo>
                        <a:pt x="30" y="180"/>
                      </a:lnTo>
                      <a:lnTo>
                        <a:pt x="24" y="180"/>
                      </a:lnTo>
                      <a:lnTo>
                        <a:pt x="18" y="186"/>
                      </a:lnTo>
                      <a:lnTo>
                        <a:pt x="18" y="192"/>
                      </a:lnTo>
                      <a:lnTo>
                        <a:pt x="24" y="210"/>
                      </a:lnTo>
                      <a:lnTo>
                        <a:pt x="30" y="228"/>
                      </a:lnTo>
                      <a:lnTo>
                        <a:pt x="18" y="240"/>
                      </a:lnTo>
                      <a:lnTo>
                        <a:pt x="12" y="240"/>
                      </a:lnTo>
                      <a:lnTo>
                        <a:pt x="12" y="246"/>
                      </a:lnTo>
                      <a:lnTo>
                        <a:pt x="30" y="258"/>
                      </a:lnTo>
                      <a:lnTo>
                        <a:pt x="36" y="258"/>
                      </a:lnTo>
                      <a:lnTo>
                        <a:pt x="48" y="264"/>
                      </a:lnTo>
                      <a:lnTo>
                        <a:pt x="54" y="264"/>
                      </a:lnTo>
                      <a:lnTo>
                        <a:pt x="72" y="258"/>
                      </a:lnTo>
                      <a:lnTo>
                        <a:pt x="78" y="258"/>
                      </a:lnTo>
                      <a:lnTo>
                        <a:pt x="84" y="264"/>
                      </a:lnTo>
                      <a:lnTo>
                        <a:pt x="102" y="270"/>
                      </a:lnTo>
                      <a:lnTo>
                        <a:pt x="114" y="282"/>
                      </a:lnTo>
                      <a:lnTo>
                        <a:pt x="126" y="282"/>
                      </a:lnTo>
                      <a:lnTo>
                        <a:pt x="126" y="270"/>
                      </a:lnTo>
                      <a:lnTo>
                        <a:pt x="122" y="252"/>
                      </a:lnTo>
                      <a:lnTo>
                        <a:pt x="108" y="210"/>
                      </a:lnTo>
                      <a:lnTo>
                        <a:pt x="108" y="192"/>
                      </a:lnTo>
                      <a:lnTo>
                        <a:pt x="108" y="18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7" name="Freeform 11"/>
                <p:cNvSpPr>
                  <a:spLocks noEditPoints="1"/>
                </p:cNvSpPr>
                <p:nvPr/>
              </p:nvSpPr>
              <p:spPr bwMode="auto">
                <a:xfrm>
                  <a:off x="6849810" y="2812188"/>
                  <a:ext cx="126505" cy="123163"/>
                </a:xfrm>
                <a:custGeom>
                  <a:avLst/>
                  <a:gdLst/>
                  <a:ahLst/>
                  <a:cxnLst>
                    <a:cxn ang="0">
                      <a:pos x="108" y="240"/>
                    </a:cxn>
                    <a:cxn ang="0">
                      <a:pos x="138" y="216"/>
                    </a:cxn>
                    <a:cxn ang="0">
                      <a:pos x="150" y="180"/>
                    </a:cxn>
                    <a:cxn ang="0">
                      <a:pos x="156" y="168"/>
                    </a:cxn>
                    <a:cxn ang="0">
                      <a:pos x="162" y="156"/>
                    </a:cxn>
                    <a:cxn ang="0">
                      <a:pos x="168" y="138"/>
                    </a:cxn>
                    <a:cxn ang="0">
                      <a:pos x="132" y="120"/>
                    </a:cxn>
                    <a:cxn ang="0">
                      <a:pos x="102" y="102"/>
                    </a:cxn>
                    <a:cxn ang="0">
                      <a:pos x="84" y="84"/>
                    </a:cxn>
                    <a:cxn ang="0">
                      <a:pos x="60" y="72"/>
                    </a:cxn>
                    <a:cxn ang="0">
                      <a:pos x="30" y="72"/>
                    </a:cxn>
                    <a:cxn ang="0">
                      <a:pos x="42" y="78"/>
                    </a:cxn>
                    <a:cxn ang="0">
                      <a:pos x="42" y="96"/>
                    </a:cxn>
                    <a:cxn ang="0">
                      <a:pos x="36" y="108"/>
                    </a:cxn>
                    <a:cxn ang="0">
                      <a:pos x="24" y="120"/>
                    </a:cxn>
                    <a:cxn ang="0">
                      <a:pos x="18" y="126"/>
                    </a:cxn>
                    <a:cxn ang="0">
                      <a:pos x="12" y="144"/>
                    </a:cxn>
                    <a:cxn ang="0">
                      <a:pos x="0" y="162"/>
                    </a:cxn>
                    <a:cxn ang="0">
                      <a:pos x="12" y="228"/>
                    </a:cxn>
                    <a:cxn ang="0">
                      <a:pos x="30" y="252"/>
                    </a:cxn>
                    <a:cxn ang="0">
                      <a:pos x="72" y="258"/>
                    </a:cxn>
                    <a:cxn ang="0">
                      <a:pos x="84" y="246"/>
                    </a:cxn>
                    <a:cxn ang="0">
                      <a:pos x="96" y="252"/>
                    </a:cxn>
                    <a:cxn ang="0">
                      <a:pos x="186" y="54"/>
                    </a:cxn>
                    <a:cxn ang="0">
                      <a:pos x="204" y="60"/>
                    </a:cxn>
                    <a:cxn ang="0">
                      <a:pos x="210" y="54"/>
                    </a:cxn>
                    <a:cxn ang="0">
                      <a:pos x="204" y="42"/>
                    </a:cxn>
                    <a:cxn ang="0">
                      <a:pos x="222" y="36"/>
                    </a:cxn>
                    <a:cxn ang="0">
                      <a:pos x="222" y="24"/>
                    </a:cxn>
                    <a:cxn ang="0">
                      <a:pos x="198" y="18"/>
                    </a:cxn>
                    <a:cxn ang="0">
                      <a:pos x="180" y="24"/>
                    </a:cxn>
                    <a:cxn ang="0">
                      <a:pos x="174" y="42"/>
                    </a:cxn>
                    <a:cxn ang="0">
                      <a:pos x="241" y="30"/>
                    </a:cxn>
                    <a:cxn ang="0">
                      <a:pos x="253" y="12"/>
                    </a:cxn>
                    <a:cxn ang="0">
                      <a:pos x="253" y="6"/>
                    </a:cxn>
                    <a:cxn ang="0">
                      <a:pos x="247" y="6"/>
                    </a:cxn>
                    <a:cxn ang="0">
                      <a:pos x="228" y="12"/>
                    </a:cxn>
                    <a:cxn ang="0">
                      <a:pos x="216" y="6"/>
                    </a:cxn>
                    <a:cxn ang="0">
                      <a:pos x="216" y="18"/>
                    </a:cxn>
                    <a:cxn ang="0">
                      <a:pos x="228" y="24"/>
                    </a:cxn>
                    <a:cxn ang="0">
                      <a:pos x="241" y="42"/>
                    </a:cxn>
                    <a:cxn ang="0">
                      <a:pos x="253" y="36"/>
                    </a:cxn>
                    <a:cxn ang="0">
                      <a:pos x="241" y="30"/>
                    </a:cxn>
                  </a:cxnLst>
                  <a:rect l="0" t="0" r="r" b="b"/>
                  <a:pathLst>
                    <a:path w="265" h="258">
                      <a:moveTo>
                        <a:pt x="96" y="252"/>
                      </a:moveTo>
                      <a:lnTo>
                        <a:pt x="108" y="240"/>
                      </a:lnTo>
                      <a:lnTo>
                        <a:pt x="126" y="228"/>
                      </a:lnTo>
                      <a:lnTo>
                        <a:pt x="138" y="216"/>
                      </a:lnTo>
                      <a:lnTo>
                        <a:pt x="150" y="204"/>
                      </a:lnTo>
                      <a:lnTo>
                        <a:pt x="150" y="180"/>
                      </a:lnTo>
                      <a:lnTo>
                        <a:pt x="156" y="174"/>
                      </a:lnTo>
                      <a:lnTo>
                        <a:pt x="156" y="168"/>
                      </a:lnTo>
                      <a:lnTo>
                        <a:pt x="156" y="156"/>
                      </a:lnTo>
                      <a:lnTo>
                        <a:pt x="162" y="156"/>
                      </a:lnTo>
                      <a:lnTo>
                        <a:pt x="162" y="144"/>
                      </a:lnTo>
                      <a:lnTo>
                        <a:pt x="168" y="138"/>
                      </a:lnTo>
                      <a:lnTo>
                        <a:pt x="168" y="120"/>
                      </a:lnTo>
                      <a:lnTo>
                        <a:pt x="132" y="120"/>
                      </a:lnTo>
                      <a:lnTo>
                        <a:pt x="114" y="108"/>
                      </a:lnTo>
                      <a:lnTo>
                        <a:pt x="102" y="102"/>
                      </a:lnTo>
                      <a:lnTo>
                        <a:pt x="102" y="90"/>
                      </a:lnTo>
                      <a:lnTo>
                        <a:pt x="84" y="84"/>
                      </a:lnTo>
                      <a:lnTo>
                        <a:pt x="72" y="78"/>
                      </a:lnTo>
                      <a:lnTo>
                        <a:pt x="60" y="72"/>
                      </a:lnTo>
                      <a:lnTo>
                        <a:pt x="42" y="72"/>
                      </a:lnTo>
                      <a:lnTo>
                        <a:pt x="30" y="72"/>
                      </a:lnTo>
                      <a:lnTo>
                        <a:pt x="36" y="72"/>
                      </a:lnTo>
                      <a:lnTo>
                        <a:pt x="42" y="78"/>
                      </a:lnTo>
                      <a:lnTo>
                        <a:pt x="36" y="90"/>
                      </a:lnTo>
                      <a:lnTo>
                        <a:pt x="42" y="96"/>
                      </a:lnTo>
                      <a:lnTo>
                        <a:pt x="48" y="108"/>
                      </a:lnTo>
                      <a:lnTo>
                        <a:pt x="36" y="108"/>
                      </a:lnTo>
                      <a:lnTo>
                        <a:pt x="30" y="108"/>
                      </a:lnTo>
                      <a:lnTo>
                        <a:pt x="24" y="120"/>
                      </a:lnTo>
                      <a:lnTo>
                        <a:pt x="24" y="126"/>
                      </a:lnTo>
                      <a:lnTo>
                        <a:pt x="18" y="126"/>
                      </a:lnTo>
                      <a:lnTo>
                        <a:pt x="12" y="132"/>
                      </a:lnTo>
                      <a:lnTo>
                        <a:pt x="12" y="144"/>
                      </a:lnTo>
                      <a:lnTo>
                        <a:pt x="0" y="150"/>
                      </a:lnTo>
                      <a:lnTo>
                        <a:pt x="0" y="162"/>
                      </a:lnTo>
                      <a:lnTo>
                        <a:pt x="6" y="198"/>
                      </a:lnTo>
                      <a:lnTo>
                        <a:pt x="12" y="228"/>
                      </a:lnTo>
                      <a:lnTo>
                        <a:pt x="18" y="240"/>
                      </a:lnTo>
                      <a:lnTo>
                        <a:pt x="30" y="252"/>
                      </a:lnTo>
                      <a:lnTo>
                        <a:pt x="60" y="258"/>
                      </a:lnTo>
                      <a:lnTo>
                        <a:pt x="72" y="258"/>
                      </a:lnTo>
                      <a:lnTo>
                        <a:pt x="78" y="258"/>
                      </a:lnTo>
                      <a:lnTo>
                        <a:pt x="84" y="246"/>
                      </a:lnTo>
                      <a:lnTo>
                        <a:pt x="96" y="246"/>
                      </a:lnTo>
                      <a:lnTo>
                        <a:pt x="96" y="252"/>
                      </a:lnTo>
                      <a:close/>
                      <a:moveTo>
                        <a:pt x="174" y="60"/>
                      </a:moveTo>
                      <a:lnTo>
                        <a:pt x="186" y="54"/>
                      </a:lnTo>
                      <a:lnTo>
                        <a:pt x="204" y="54"/>
                      </a:lnTo>
                      <a:lnTo>
                        <a:pt x="204" y="60"/>
                      </a:lnTo>
                      <a:lnTo>
                        <a:pt x="210" y="60"/>
                      </a:lnTo>
                      <a:lnTo>
                        <a:pt x="210" y="54"/>
                      </a:lnTo>
                      <a:lnTo>
                        <a:pt x="204" y="48"/>
                      </a:lnTo>
                      <a:lnTo>
                        <a:pt x="204" y="42"/>
                      </a:lnTo>
                      <a:lnTo>
                        <a:pt x="216" y="36"/>
                      </a:lnTo>
                      <a:lnTo>
                        <a:pt x="222" y="36"/>
                      </a:lnTo>
                      <a:lnTo>
                        <a:pt x="222" y="30"/>
                      </a:lnTo>
                      <a:lnTo>
                        <a:pt x="222" y="24"/>
                      </a:lnTo>
                      <a:lnTo>
                        <a:pt x="210" y="18"/>
                      </a:lnTo>
                      <a:lnTo>
                        <a:pt x="198" y="18"/>
                      </a:lnTo>
                      <a:lnTo>
                        <a:pt x="186" y="24"/>
                      </a:lnTo>
                      <a:lnTo>
                        <a:pt x="180" y="24"/>
                      </a:lnTo>
                      <a:lnTo>
                        <a:pt x="174" y="36"/>
                      </a:lnTo>
                      <a:lnTo>
                        <a:pt x="174" y="42"/>
                      </a:lnTo>
                      <a:lnTo>
                        <a:pt x="174" y="60"/>
                      </a:lnTo>
                      <a:close/>
                      <a:moveTo>
                        <a:pt x="241" y="30"/>
                      </a:moveTo>
                      <a:lnTo>
                        <a:pt x="241" y="18"/>
                      </a:lnTo>
                      <a:lnTo>
                        <a:pt x="253" y="12"/>
                      </a:lnTo>
                      <a:lnTo>
                        <a:pt x="265" y="6"/>
                      </a:lnTo>
                      <a:lnTo>
                        <a:pt x="253" y="6"/>
                      </a:lnTo>
                      <a:lnTo>
                        <a:pt x="247" y="12"/>
                      </a:lnTo>
                      <a:lnTo>
                        <a:pt x="247" y="6"/>
                      </a:lnTo>
                      <a:lnTo>
                        <a:pt x="234" y="6"/>
                      </a:lnTo>
                      <a:lnTo>
                        <a:pt x="228" y="12"/>
                      </a:lnTo>
                      <a:lnTo>
                        <a:pt x="222" y="0"/>
                      </a:lnTo>
                      <a:lnTo>
                        <a:pt x="216" y="6"/>
                      </a:lnTo>
                      <a:lnTo>
                        <a:pt x="216" y="12"/>
                      </a:lnTo>
                      <a:lnTo>
                        <a:pt x="216" y="18"/>
                      </a:lnTo>
                      <a:lnTo>
                        <a:pt x="222" y="18"/>
                      </a:lnTo>
                      <a:lnTo>
                        <a:pt x="228" y="24"/>
                      </a:lnTo>
                      <a:lnTo>
                        <a:pt x="234" y="42"/>
                      </a:lnTo>
                      <a:lnTo>
                        <a:pt x="241" y="42"/>
                      </a:lnTo>
                      <a:lnTo>
                        <a:pt x="253" y="42"/>
                      </a:lnTo>
                      <a:lnTo>
                        <a:pt x="253" y="36"/>
                      </a:lnTo>
                      <a:lnTo>
                        <a:pt x="253" y="30"/>
                      </a:lnTo>
                      <a:lnTo>
                        <a:pt x="241" y="30"/>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8" name="Freeform 12"/>
                <p:cNvSpPr>
                  <a:spLocks noEditPoints="1"/>
                </p:cNvSpPr>
                <p:nvPr/>
              </p:nvSpPr>
              <p:spPr bwMode="auto">
                <a:xfrm>
                  <a:off x="6631649" y="2754903"/>
                  <a:ext cx="367580" cy="401475"/>
                </a:xfrm>
                <a:custGeom>
                  <a:avLst/>
                  <a:gdLst/>
                  <a:ahLst/>
                  <a:cxnLst>
                    <a:cxn ang="0">
                      <a:pos x="145" y="426"/>
                    </a:cxn>
                    <a:cxn ang="0">
                      <a:pos x="277" y="516"/>
                    </a:cxn>
                    <a:cxn ang="0">
                      <a:pos x="343" y="577"/>
                    </a:cxn>
                    <a:cxn ang="0">
                      <a:pos x="313" y="643"/>
                    </a:cxn>
                    <a:cxn ang="0">
                      <a:pos x="349" y="643"/>
                    </a:cxn>
                    <a:cxn ang="0">
                      <a:pos x="391" y="709"/>
                    </a:cxn>
                    <a:cxn ang="0">
                      <a:pos x="391" y="739"/>
                    </a:cxn>
                    <a:cxn ang="0">
                      <a:pos x="421" y="805"/>
                    </a:cxn>
                    <a:cxn ang="0">
                      <a:pos x="577" y="835"/>
                    </a:cxn>
                    <a:cxn ang="0">
                      <a:pos x="655" y="721"/>
                    </a:cxn>
                    <a:cxn ang="0">
                      <a:pos x="607" y="601"/>
                    </a:cxn>
                    <a:cxn ang="0">
                      <a:pos x="607" y="456"/>
                    </a:cxn>
                    <a:cxn ang="0">
                      <a:pos x="667" y="300"/>
                    </a:cxn>
                    <a:cxn ang="0">
                      <a:pos x="740" y="216"/>
                    </a:cxn>
                    <a:cxn ang="0">
                      <a:pos x="746" y="144"/>
                    </a:cxn>
                    <a:cxn ang="0">
                      <a:pos x="716" y="78"/>
                    </a:cxn>
                    <a:cxn ang="0">
                      <a:pos x="661" y="54"/>
                    </a:cxn>
                    <a:cxn ang="0">
                      <a:pos x="589" y="60"/>
                    </a:cxn>
                    <a:cxn ang="0">
                      <a:pos x="529" y="72"/>
                    </a:cxn>
                    <a:cxn ang="0">
                      <a:pos x="505" y="54"/>
                    </a:cxn>
                    <a:cxn ang="0">
                      <a:pos x="481" y="12"/>
                    </a:cxn>
                    <a:cxn ang="0">
                      <a:pos x="421" y="30"/>
                    </a:cxn>
                    <a:cxn ang="0">
                      <a:pos x="457" y="42"/>
                    </a:cxn>
                    <a:cxn ang="0">
                      <a:pos x="421" y="72"/>
                    </a:cxn>
                    <a:cxn ang="0">
                      <a:pos x="361" y="54"/>
                    </a:cxn>
                    <a:cxn ang="0">
                      <a:pos x="319" y="54"/>
                    </a:cxn>
                    <a:cxn ang="0">
                      <a:pos x="199" y="60"/>
                    </a:cxn>
                    <a:cxn ang="0">
                      <a:pos x="223" y="102"/>
                    </a:cxn>
                    <a:cxn ang="0">
                      <a:pos x="175" y="138"/>
                    </a:cxn>
                    <a:cxn ang="0">
                      <a:pos x="163" y="240"/>
                    </a:cxn>
                    <a:cxn ang="0">
                      <a:pos x="127" y="306"/>
                    </a:cxn>
                    <a:cxn ang="0">
                      <a:pos x="72" y="360"/>
                    </a:cxn>
                    <a:cxn ang="0">
                      <a:pos x="36" y="360"/>
                    </a:cxn>
                    <a:cxn ang="0">
                      <a:pos x="42" y="420"/>
                    </a:cxn>
                    <a:cxn ang="0">
                      <a:pos x="493" y="228"/>
                    </a:cxn>
                    <a:cxn ang="0">
                      <a:pos x="529" y="198"/>
                    </a:cxn>
                    <a:cxn ang="0">
                      <a:pos x="619" y="216"/>
                    </a:cxn>
                    <a:cxn ang="0">
                      <a:pos x="643" y="138"/>
                    </a:cxn>
                    <a:cxn ang="0">
                      <a:pos x="661" y="162"/>
                    </a:cxn>
                    <a:cxn ang="0">
                      <a:pos x="691" y="144"/>
                    </a:cxn>
                    <a:cxn ang="0">
                      <a:pos x="685" y="132"/>
                    </a:cxn>
                    <a:cxn ang="0">
                      <a:pos x="661" y="84"/>
                    </a:cxn>
                    <a:cxn ang="0">
                      <a:pos x="595" y="126"/>
                    </a:cxn>
                    <a:cxn ang="0">
                      <a:pos x="559" y="150"/>
                    </a:cxn>
                    <a:cxn ang="0">
                      <a:pos x="505" y="162"/>
                    </a:cxn>
                    <a:cxn ang="0">
                      <a:pos x="451" y="174"/>
                    </a:cxn>
                    <a:cxn ang="0">
                      <a:pos x="373" y="186"/>
                    </a:cxn>
                    <a:cxn ang="0">
                      <a:pos x="361" y="252"/>
                    </a:cxn>
                    <a:cxn ang="0">
                      <a:pos x="379" y="312"/>
                    </a:cxn>
                    <a:cxn ang="0">
                      <a:pos x="427" y="342"/>
                    </a:cxn>
                    <a:cxn ang="0">
                      <a:pos x="457" y="270"/>
                    </a:cxn>
                    <a:cxn ang="0">
                      <a:pos x="613" y="276"/>
                    </a:cxn>
                    <a:cxn ang="0">
                      <a:pos x="541" y="204"/>
                    </a:cxn>
                    <a:cxn ang="0">
                      <a:pos x="505" y="228"/>
                    </a:cxn>
                    <a:cxn ang="0">
                      <a:pos x="457" y="282"/>
                    </a:cxn>
                    <a:cxn ang="0">
                      <a:pos x="553" y="366"/>
                    </a:cxn>
                    <a:cxn ang="0">
                      <a:pos x="661" y="162"/>
                    </a:cxn>
                    <a:cxn ang="0">
                      <a:pos x="631" y="156"/>
                    </a:cxn>
                    <a:cxn ang="0">
                      <a:pos x="704" y="126"/>
                    </a:cxn>
                    <a:cxn ang="0">
                      <a:pos x="691" y="162"/>
                    </a:cxn>
                  </a:cxnLst>
                  <a:rect l="0" t="0" r="r" b="b"/>
                  <a:pathLst>
                    <a:path w="770" h="841">
                      <a:moveTo>
                        <a:pt x="42" y="420"/>
                      </a:moveTo>
                      <a:lnTo>
                        <a:pt x="72" y="408"/>
                      </a:lnTo>
                      <a:lnTo>
                        <a:pt x="115" y="402"/>
                      </a:lnTo>
                      <a:lnTo>
                        <a:pt x="133" y="402"/>
                      </a:lnTo>
                      <a:lnTo>
                        <a:pt x="151" y="402"/>
                      </a:lnTo>
                      <a:lnTo>
                        <a:pt x="151" y="408"/>
                      </a:lnTo>
                      <a:lnTo>
                        <a:pt x="157" y="408"/>
                      </a:lnTo>
                      <a:lnTo>
                        <a:pt x="151" y="426"/>
                      </a:lnTo>
                      <a:lnTo>
                        <a:pt x="145" y="426"/>
                      </a:lnTo>
                      <a:lnTo>
                        <a:pt x="145" y="444"/>
                      </a:lnTo>
                      <a:lnTo>
                        <a:pt x="151" y="450"/>
                      </a:lnTo>
                      <a:lnTo>
                        <a:pt x="169" y="450"/>
                      </a:lnTo>
                      <a:lnTo>
                        <a:pt x="175" y="456"/>
                      </a:lnTo>
                      <a:lnTo>
                        <a:pt x="181" y="462"/>
                      </a:lnTo>
                      <a:lnTo>
                        <a:pt x="187" y="462"/>
                      </a:lnTo>
                      <a:lnTo>
                        <a:pt x="205" y="486"/>
                      </a:lnTo>
                      <a:lnTo>
                        <a:pt x="235" y="516"/>
                      </a:lnTo>
                      <a:lnTo>
                        <a:pt x="277" y="516"/>
                      </a:lnTo>
                      <a:lnTo>
                        <a:pt x="277" y="510"/>
                      </a:lnTo>
                      <a:lnTo>
                        <a:pt x="313" y="510"/>
                      </a:lnTo>
                      <a:lnTo>
                        <a:pt x="331" y="516"/>
                      </a:lnTo>
                      <a:lnTo>
                        <a:pt x="349" y="522"/>
                      </a:lnTo>
                      <a:lnTo>
                        <a:pt x="343" y="529"/>
                      </a:lnTo>
                      <a:lnTo>
                        <a:pt x="343" y="547"/>
                      </a:lnTo>
                      <a:lnTo>
                        <a:pt x="343" y="559"/>
                      </a:lnTo>
                      <a:lnTo>
                        <a:pt x="349" y="571"/>
                      </a:lnTo>
                      <a:lnTo>
                        <a:pt x="343" y="577"/>
                      </a:lnTo>
                      <a:lnTo>
                        <a:pt x="343" y="589"/>
                      </a:lnTo>
                      <a:lnTo>
                        <a:pt x="343" y="595"/>
                      </a:lnTo>
                      <a:lnTo>
                        <a:pt x="343" y="607"/>
                      </a:lnTo>
                      <a:lnTo>
                        <a:pt x="331" y="613"/>
                      </a:lnTo>
                      <a:lnTo>
                        <a:pt x="319" y="619"/>
                      </a:lnTo>
                      <a:lnTo>
                        <a:pt x="307" y="625"/>
                      </a:lnTo>
                      <a:lnTo>
                        <a:pt x="301" y="631"/>
                      </a:lnTo>
                      <a:lnTo>
                        <a:pt x="301" y="637"/>
                      </a:lnTo>
                      <a:lnTo>
                        <a:pt x="313" y="643"/>
                      </a:lnTo>
                      <a:lnTo>
                        <a:pt x="313" y="649"/>
                      </a:lnTo>
                      <a:lnTo>
                        <a:pt x="319" y="649"/>
                      </a:lnTo>
                      <a:lnTo>
                        <a:pt x="325" y="649"/>
                      </a:lnTo>
                      <a:lnTo>
                        <a:pt x="325" y="655"/>
                      </a:lnTo>
                      <a:lnTo>
                        <a:pt x="331" y="649"/>
                      </a:lnTo>
                      <a:lnTo>
                        <a:pt x="337" y="649"/>
                      </a:lnTo>
                      <a:lnTo>
                        <a:pt x="337" y="655"/>
                      </a:lnTo>
                      <a:lnTo>
                        <a:pt x="337" y="649"/>
                      </a:lnTo>
                      <a:lnTo>
                        <a:pt x="349" y="643"/>
                      </a:lnTo>
                      <a:lnTo>
                        <a:pt x="361" y="637"/>
                      </a:lnTo>
                      <a:lnTo>
                        <a:pt x="379" y="655"/>
                      </a:lnTo>
                      <a:lnTo>
                        <a:pt x="385" y="661"/>
                      </a:lnTo>
                      <a:lnTo>
                        <a:pt x="385" y="667"/>
                      </a:lnTo>
                      <a:lnTo>
                        <a:pt x="391" y="679"/>
                      </a:lnTo>
                      <a:lnTo>
                        <a:pt x="397" y="685"/>
                      </a:lnTo>
                      <a:lnTo>
                        <a:pt x="397" y="691"/>
                      </a:lnTo>
                      <a:lnTo>
                        <a:pt x="391" y="703"/>
                      </a:lnTo>
                      <a:lnTo>
                        <a:pt x="391" y="709"/>
                      </a:lnTo>
                      <a:lnTo>
                        <a:pt x="385" y="709"/>
                      </a:lnTo>
                      <a:lnTo>
                        <a:pt x="391" y="709"/>
                      </a:lnTo>
                      <a:lnTo>
                        <a:pt x="397" y="715"/>
                      </a:lnTo>
                      <a:lnTo>
                        <a:pt x="391" y="721"/>
                      </a:lnTo>
                      <a:lnTo>
                        <a:pt x="391" y="727"/>
                      </a:lnTo>
                      <a:lnTo>
                        <a:pt x="391" y="733"/>
                      </a:lnTo>
                      <a:lnTo>
                        <a:pt x="391" y="739"/>
                      </a:lnTo>
                      <a:lnTo>
                        <a:pt x="397" y="739"/>
                      </a:lnTo>
                      <a:lnTo>
                        <a:pt x="391" y="739"/>
                      </a:lnTo>
                      <a:lnTo>
                        <a:pt x="391" y="745"/>
                      </a:lnTo>
                      <a:lnTo>
                        <a:pt x="385" y="745"/>
                      </a:lnTo>
                      <a:lnTo>
                        <a:pt x="385" y="751"/>
                      </a:lnTo>
                      <a:lnTo>
                        <a:pt x="385" y="763"/>
                      </a:lnTo>
                      <a:lnTo>
                        <a:pt x="391" y="769"/>
                      </a:lnTo>
                      <a:lnTo>
                        <a:pt x="391" y="781"/>
                      </a:lnTo>
                      <a:lnTo>
                        <a:pt x="397" y="799"/>
                      </a:lnTo>
                      <a:lnTo>
                        <a:pt x="403" y="799"/>
                      </a:lnTo>
                      <a:lnTo>
                        <a:pt x="421" y="805"/>
                      </a:lnTo>
                      <a:lnTo>
                        <a:pt x="463" y="811"/>
                      </a:lnTo>
                      <a:lnTo>
                        <a:pt x="499" y="817"/>
                      </a:lnTo>
                      <a:lnTo>
                        <a:pt x="523" y="823"/>
                      </a:lnTo>
                      <a:lnTo>
                        <a:pt x="535" y="829"/>
                      </a:lnTo>
                      <a:lnTo>
                        <a:pt x="553" y="841"/>
                      </a:lnTo>
                      <a:lnTo>
                        <a:pt x="559" y="841"/>
                      </a:lnTo>
                      <a:lnTo>
                        <a:pt x="565" y="841"/>
                      </a:lnTo>
                      <a:lnTo>
                        <a:pt x="571" y="841"/>
                      </a:lnTo>
                      <a:lnTo>
                        <a:pt x="577" y="835"/>
                      </a:lnTo>
                      <a:lnTo>
                        <a:pt x="589" y="835"/>
                      </a:lnTo>
                      <a:lnTo>
                        <a:pt x="589" y="805"/>
                      </a:lnTo>
                      <a:lnTo>
                        <a:pt x="601" y="787"/>
                      </a:lnTo>
                      <a:lnTo>
                        <a:pt x="613" y="763"/>
                      </a:lnTo>
                      <a:lnTo>
                        <a:pt x="631" y="745"/>
                      </a:lnTo>
                      <a:lnTo>
                        <a:pt x="631" y="733"/>
                      </a:lnTo>
                      <a:lnTo>
                        <a:pt x="631" y="721"/>
                      </a:lnTo>
                      <a:lnTo>
                        <a:pt x="643" y="721"/>
                      </a:lnTo>
                      <a:lnTo>
                        <a:pt x="655" y="721"/>
                      </a:lnTo>
                      <a:lnTo>
                        <a:pt x="631" y="691"/>
                      </a:lnTo>
                      <a:lnTo>
                        <a:pt x="631" y="685"/>
                      </a:lnTo>
                      <a:lnTo>
                        <a:pt x="625" y="673"/>
                      </a:lnTo>
                      <a:lnTo>
                        <a:pt x="619" y="655"/>
                      </a:lnTo>
                      <a:lnTo>
                        <a:pt x="601" y="637"/>
                      </a:lnTo>
                      <a:lnTo>
                        <a:pt x="595" y="625"/>
                      </a:lnTo>
                      <a:lnTo>
                        <a:pt x="595" y="607"/>
                      </a:lnTo>
                      <a:lnTo>
                        <a:pt x="595" y="601"/>
                      </a:lnTo>
                      <a:lnTo>
                        <a:pt x="607" y="601"/>
                      </a:lnTo>
                      <a:lnTo>
                        <a:pt x="625" y="583"/>
                      </a:lnTo>
                      <a:lnTo>
                        <a:pt x="631" y="577"/>
                      </a:lnTo>
                      <a:lnTo>
                        <a:pt x="631" y="565"/>
                      </a:lnTo>
                      <a:lnTo>
                        <a:pt x="637" y="559"/>
                      </a:lnTo>
                      <a:lnTo>
                        <a:pt x="637" y="541"/>
                      </a:lnTo>
                      <a:lnTo>
                        <a:pt x="631" y="535"/>
                      </a:lnTo>
                      <a:lnTo>
                        <a:pt x="625" y="504"/>
                      </a:lnTo>
                      <a:lnTo>
                        <a:pt x="613" y="480"/>
                      </a:lnTo>
                      <a:lnTo>
                        <a:pt x="607" y="456"/>
                      </a:lnTo>
                      <a:lnTo>
                        <a:pt x="607" y="444"/>
                      </a:lnTo>
                      <a:lnTo>
                        <a:pt x="607" y="432"/>
                      </a:lnTo>
                      <a:lnTo>
                        <a:pt x="637" y="378"/>
                      </a:lnTo>
                      <a:lnTo>
                        <a:pt x="643" y="354"/>
                      </a:lnTo>
                      <a:lnTo>
                        <a:pt x="649" y="336"/>
                      </a:lnTo>
                      <a:lnTo>
                        <a:pt x="661" y="330"/>
                      </a:lnTo>
                      <a:lnTo>
                        <a:pt x="661" y="318"/>
                      </a:lnTo>
                      <a:lnTo>
                        <a:pt x="661" y="306"/>
                      </a:lnTo>
                      <a:lnTo>
                        <a:pt x="667" y="300"/>
                      </a:lnTo>
                      <a:lnTo>
                        <a:pt x="673" y="300"/>
                      </a:lnTo>
                      <a:lnTo>
                        <a:pt x="679" y="300"/>
                      </a:lnTo>
                      <a:lnTo>
                        <a:pt x="698" y="276"/>
                      </a:lnTo>
                      <a:lnTo>
                        <a:pt x="704" y="264"/>
                      </a:lnTo>
                      <a:lnTo>
                        <a:pt x="704" y="252"/>
                      </a:lnTo>
                      <a:lnTo>
                        <a:pt x="728" y="222"/>
                      </a:lnTo>
                      <a:lnTo>
                        <a:pt x="722" y="216"/>
                      </a:lnTo>
                      <a:lnTo>
                        <a:pt x="728" y="216"/>
                      </a:lnTo>
                      <a:lnTo>
                        <a:pt x="740" y="216"/>
                      </a:lnTo>
                      <a:lnTo>
                        <a:pt x="752" y="216"/>
                      </a:lnTo>
                      <a:lnTo>
                        <a:pt x="764" y="210"/>
                      </a:lnTo>
                      <a:lnTo>
                        <a:pt x="770" y="198"/>
                      </a:lnTo>
                      <a:lnTo>
                        <a:pt x="770" y="186"/>
                      </a:lnTo>
                      <a:lnTo>
                        <a:pt x="758" y="180"/>
                      </a:lnTo>
                      <a:lnTo>
                        <a:pt x="758" y="168"/>
                      </a:lnTo>
                      <a:lnTo>
                        <a:pt x="752" y="168"/>
                      </a:lnTo>
                      <a:lnTo>
                        <a:pt x="746" y="156"/>
                      </a:lnTo>
                      <a:lnTo>
                        <a:pt x="746" y="144"/>
                      </a:lnTo>
                      <a:lnTo>
                        <a:pt x="740" y="132"/>
                      </a:lnTo>
                      <a:lnTo>
                        <a:pt x="746" y="126"/>
                      </a:lnTo>
                      <a:lnTo>
                        <a:pt x="752" y="114"/>
                      </a:lnTo>
                      <a:lnTo>
                        <a:pt x="758" y="108"/>
                      </a:lnTo>
                      <a:lnTo>
                        <a:pt x="740" y="102"/>
                      </a:lnTo>
                      <a:lnTo>
                        <a:pt x="734" y="102"/>
                      </a:lnTo>
                      <a:lnTo>
                        <a:pt x="728" y="102"/>
                      </a:lnTo>
                      <a:lnTo>
                        <a:pt x="722" y="84"/>
                      </a:lnTo>
                      <a:lnTo>
                        <a:pt x="716" y="78"/>
                      </a:lnTo>
                      <a:lnTo>
                        <a:pt x="716" y="84"/>
                      </a:lnTo>
                      <a:lnTo>
                        <a:pt x="710" y="90"/>
                      </a:lnTo>
                      <a:lnTo>
                        <a:pt x="710" y="96"/>
                      </a:lnTo>
                      <a:lnTo>
                        <a:pt x="704" y="84"/>
                      </a:lnTo>
                      <a:lnTo>
                        <a:pt x="698" y="78"/>
                      </a:lnTo>
                      <a:lnTo>
                        <a:pt x="685" y="60"/>
                      </a:lnTo>
                      <a:lnTo>
                        <a:pt x="667" y="42"/>
                      </a:lnTo>
                      <a:lnTo>
                        <a:pt x="661" y="48"/>
                      </a:lnTo>
                      <a:lnTo>
                        <a:pt x="661" y="54"/>
                      </a:lnTo>
                      <a:lnTo>
                        <a:pt x="661" y="60"/>
                      </a:lnTo>
                      <a:lnTo>
                        <a:pt x="661" y="66"/>
                      </a:lnTo>
                      <a:lnTo>
                        <a:pt x="649" y="66"/>
                      </a:lnTo>
                      <a:lnTo>
                        <a:pt x="625" y="72"/>
                      </a:lnTo>
                      <a:lnTo>
                        <a:pt x="613" y="72"/>
                      </a:lnTo>
                      <a:lnTo>
                        <a:pt x="607" y="72"/>
                      </a:lnTo>
                      <a:lnTo>
                        <a:pt x="601" y="60"/>
                      </a:lnTo>
                      <a:lnTo>
                        <a:pt x="589" y="66"/>
                      </a:lnTo>
                      <a:lnTo>
                        <a:pt x="589" y="60"/>
                      </a:lnTo>
                      <a:lnTo>
                        <a:pt x="589" y="54"/>
                      </a:lnTo>
                      <a:lnTo>
                        <a:pt x="583" y="42"/>
                      </a:lnTo>
                      <a:lnTo>
                        <a:pt x="571" y="36"/>
                      </a:lnTo>
                      <a:lnTo>
                        <a:pt x="565" y="30"/>
                      </a:lnTo>
                      <a:lnTo>
                        <a:pt x="565" y="36"/>
                      </a:lnTo>
                      <a:lnTo>
                        <a:pt x="547" y="48"/>
                      </a:lnTo>
                      <a:lnTo>
                        <a:pt x="535" y="60"/>
                      </a:lnTo>
                      <a:lnTo>
                        <a:pt x="535" y="66"/>
                      </a:lnTo>
                      <a:lnTo>
                        <a:pt x="529" y="72"/>
                      </a:lnTo>
                      <a:lnTo>
                        <a:pt x="529" y="78"/>
                      </a:lnTo>
                      <a:lnTo>
                        <a:pt x="529" y="72"/>
                      </a:lnTo>
                      <a:lnTo>
                        <a:pt x="523" y="66"/>
                      </a:lnTo>
                      <a:lnTo>
                        <a:pt x="517" y="60"/>
                      </a:lnTo>
                      <a:lnTo>
                        <a:pt x="511" y="60"/>
                      </a:lnTo>
                      <a:lnTo>
                        <a:pt x="505" y="66"/>
                      </a:lnTo>
                      <a:lnTo>
                        <a:pt x="505" y="60"/>
                      </a:lnTo>
                      <a:lnTo>
                        <a:pt x="511" y="60"/>
                      </a:lnTo>
                      <a:lnTo>
                        <a:pt x="505" y="54"/>
                      </a:lnTo>
                      <a:lnTo>
                        <a:pt x="511" y="54"/>
                      </a:lnTo>
                      <a:lnTo>
                        <a:pt x="511" y="42"/>
                      </a:lnTo>
                      <a:lnTo>
                        <a:pt x="481" y="42"/>
                      </a:lnTo>
                      <a:lnTo>
                        <a:pt x="481" y="30"/>
                      </a:lnTo>
                      <a:lnTo>
                        <a:pt x="487" y="24"/>
                      </a:lnTo>
                      <a:lnTo>
                        <a:pt x="499" y="24"/>
                      </a:lnTo>
                      <a:lnTo>
                        <a:pt x="499" y="18"/>
                      </a:lnTo>
                      <a:lnTo>
                        <a:pt x="487" y="12"/>
                      </a:lnTo>
                      <a:lnTo>
                        <a:pt x="481" y="12"/>
                      </a:lnTo>
                      <a:lnTo>
                        <a:pt x="475" y="6"/>
                      </a:lnTo>
                      <a:lnTo>
                        <a:pt x="469" y="0"/>
                      </a:lnTo>
                      <a:lnTo>
                        <a:pt x="457" y="0"/>
                      </a:lnTo>
                      <a:lnTo>
                        <a:pt x="433" y="18"/>
                      </a:lnTo>
                      <a:lnTo>
                        <a:pt x="433" y="24"/>
                      </a:lnTo>
                      <a:lnTo>
                        <a:pt x="427" y="30"/>
                      </a:lnTo>
                      <a:lnTo>
                        <a:pt x="427" y="24"/>
                      </a:lnTo>
                      <a:lnTo>
                        <a:pt x="421" y="24"/>
                      </a:lnTo>
                      <a:lnTo>
                        <a:pt x="421" y="30"/>
                      </a:lnTo>
                      <a:lnTo>
                        <a:pt x="421" y="36"/>
                      </a:lnTo>
                      <a:lnTo>
                        <a:pt x="445" y="36"/>
                      </a:lnTo>
                      <a:lnTo>
                        <a:pt x="445" y="30"/>
                      </a:lnTo>
                      <a:lnTo>
                        <a:pt x="445" y="24"/>
                      </a:lnTo>
                      <a:lnTo>
                        <a:pt x="451" y="24"/>
                      </a:lnTo>
                      <a:lnTo>
                        <a:pt x="457" y="30"/>
                      </a:lnTo>
                      <a:lnTo>
                        <a:pt x="463" y="30"/>
                      </a:lnTo>
                      <a:lnTo>
                        <a:pt x="457" y="36"/>
                      </a:lnTo>
                      <a:lnTo>
                        <a:pt x="457" y="42"/>
                      </a:lnTo>
                      <a:lnTo>
                        <a:pt x="457" y="48"/>
                      </a:lnTo>
                      <a:lnTo>
                        <a:pt x="457" y="42"/>
                      </a:lnTo>
                      <a:lnTo>
                        <a:pt x="457" y="36"/>
                      </a:lnTo>
                      <a:lnTo>
                        <a:pt x="463" y="42"/>
                      </a:lnTo>
                      <a:lnTo>
                        <a:pt x="463" y="48"/>
                      </a:lnTo>
                      <a:lnTo>
                        <a:pt x="463" y="54"/>
                      </a:lnTo>
                      <a:lnTo>
                        <a:pt x="457" y="60"/>
                      </a:lnTo>
                      <a:lnTo>
                        <a:pt x="439" y="66"/>
                      </a:lnTo>
                      <a:lnTo>
                        <a:pt x="421" y="72"/>
                      </a:lnTo>
                      <a:lnTo>
                        <a:pt x="403" y="72"/>
                      </a:lnTo>
                      <a:lnTo>
                        <a:pt x="397" y="66"/>
                      </a:lnTo>
                      <a:lnTo>
                        <a:pt x="385" y="60"/>
                      </a:lnTo>
                      <a:lnTo>
                        <a:pt x="379" y="60"/>
                      </a:lnTo>
                      <a:lnTo>
                        <a:pt x="373" y="66"/>
                      </a:lnTo>
                      <a:lnTo>
                        <a:pt x="373" y="72"/>
                      </a:lnTo>
                      <a:lnTo>
                        <a:pt x="367" y="66"/>
                      </a:lnTo>
                      <a:lnTo>
                        <a:pt x="367" y="60"/>
                      </a:lnTo>
                      <a:lnTo>
                        <a:pt x="361" y="54"/>
                      </a:lnTo>
                      <a:lnTo>
                        <a:pt x="355" y="60"/>
                      </a:lnTo>
                      <a:lnTo>
                        <a:pt x="343" y="54"/>
                      </a:lnTo>
                      <a:lnTo>
                        <a:pt x="337" y="48"/>
                      </a:lnTo>
                      <a:lnTo>
                        <a:pt x="337" y="42"/>
                      </a:lnTo>
                      <a:lnTo>
                        <a:pt x="331" y="42"/>
                      </a:lnTo>
                      <a:lnTo>
                        <a:pt x="331" y="36"/>
                      </a:lnTo>
                      <a:lnTo>
                        <a:pt x="325" y="36"/>
                      </a:lnTo>
                      <a:lnTo>
                        <a:pt x="325" y="42"/>
                      </a:lnTo>
                      <a:lnTo>
                        <a:pt x="319" y="54"/>
                      </a:lnTo>
                      <a:lnTo>
                        <a:pt x="319" y="60"/>
                      </a:lnTo>
                      <a:lnTo>
                        <a:pt x="283" y="60"/>
                      </a:lnTo>
                      <a:lnTo>
                        <a:pt x="265" y="60"/>
                      </a:lnTo>
                      <a:lnTo>
                        <a:pt x="265" y="66"/>
                      </a:lnTo>
                      <a:lnTo>
                        <a:pt x="259" y="48"/>
                      </a:lnTo>
                      <a:lnTo>
                        <a:pt x="241" y="42"/>
                      </a:lnTo>
                      <a:lnTo>
                        <a:pt x="223" y="48"/>
                      </a:lnTo>
                      <a:lnTo>
                        <a:pt x="211" y="54"/>
                      </a:lnTo>
                      <a:lnTo>
                        <a:pt x="199" y="60"/>
                      </a:lnTo>
                      <a:lnTo>
                        <a:pt x="193" y="66"/>
                      </a:lnTo>
                      <a:lnTo>
                        <a:pt x="193" y="78"/>
                      </a:lnTo>
                      <a:lnTo>
                        <a:pt x="199" y="78"/>
                      </a:lnTo>
                      <a:lnTo>
                        <a:pt x="205" y="78"/>
                      </a:lnTo>
                      <a:lnTo>
                        <a:pt x="211" y="84"/>
                      </a:lnTo>
                      <a:lnTo>
                        <a:pt x="205" y="90"/>
                      </a:lnTo>
                      <a:lnTo>
                        <a:pt x="205" y="96"/>
                      </a:lnTo>
                      <a:lnTo>
                        <a:pt x="211" y="96"/>
                      </a:lnTo>
                      <a:lnTo>
                        <a:pt x="223" y="102"/>
                      </a:lnTo>
                      <a:lnTo>
                        <a:pt x="241" y="114"/>
                      </a:lnTo>
                      <a:lnTo>
                        <a:pt x="229" y="114"/>
                      </a:lnTo>
                      <a:lnTo>
                        <a:pt x="217" y="120"/>
                      </a:lnTo>
                      <a:lnTo>
                        <a:pt x="211" y="114"/>
                      </a:lnTo>
                      <a:lnTo>
                        <a:pt x="205" y="120"/>
                      </a:lnTo>
                      <a:lnTo>
                        <a:pt x="193" y="126"/>
                      </a:lnTo>
                      <a:lnTo>
                        <a:pt x="175" y="126"/>
                      </a:lnTo>
                      <a:lnTo>
                        <a:pt x="175" y="132"/>
                      </a:lnTo>
                      <a:lnTo>
                        <a:pt x="175" y="138"/>
                      </a:lnTo>
                      <a:lnTo>
                        <a:pt x="181" y="138"/>
                      </a:lnTo>
                      <a:lnTo>
                        <a:pt x="151" y="174"/>
                      </a:lnTo>
                      <a:lnTo>
                        <a:pt x="139" y="198"/>
                      </a:lnTo>
                      <a:lnTo>
                        <a:pt x="139" y="204"/>
                      </a:lnTo>
                      <a:lnTo>
                        <a:pt x="145" y="210"/>
                      </a:lnTo>
                      <a:lnTo>
                        <a:pt x="145" y="222"/>
                      </a:lnTo>
                      <a:lnTo>
                        <a:pt x="151" y="222"/>
                      </a:lnTo>
                      <a:lnTo>
                        <a:pt x="157" y="228"/>
                      </a:lnTo>
                      <a:lnTo>
                        <a:pt x="163" y="240"/>
                      </a:lnTo>
                      <a:lnTo>
                        <a:pt x="163" y="246"/>
                      </a:lnTo>
                      <a:lnTo>
                        <a:pt x="163" y="258"/>
                      </a:lnTo>
                      <a:lnTo>
                        <a:pt x="163" y="264"/>
                      </a:lnTo>
                      <a:lnTo>
                        <a:pt x="169" y="270"/>
                      </a:lnTo>
                      <a:lnTo>
                        <a:pt x="163" y="288"/>
                      </a:lnTo>
                      <a:lnTo>
                        <a:pt x="151" y="288"/>
                      </a:lnTo>
                      <a:lnTo>
                        <a:pt x="145" y="288"/>
                      </a:lnTo>
                      <a:lnTo>
                        <a:pt x="139" y="306"/>
                      </a:lnTo>
                      <a:lnTo>
                        <a:pt x="127" y="306"/>
                      </a:lnTo>
                      <a:lnTo>
                        <a:pt x="127" y="312"/>
                      </a:lnTo>
                      <a:lnTo>
                        <a:pt x="127" y="318"/>
                      </a:lnTo>
                      <a:lnTo>
                        <a:pt x="133" y="324"/>
                      </a:lnTo>
                      <a:lnTo>
                        <a:pt x="133" y="330"/>
                      </a:lnTo>
                      <a:lnTo>
                        <a:pt x="127" y="348"/>
                      </a:lnTo>
                      <a:lnTo>
                        <a:pt x="115" y="348"/>
                      </a:lnTo>
                      <a:lnTo>
                        <a:pt x="103" y="348"/>
                      </a:lnTo>
                      <a:lnTo>
                        <a:pt x="79" y="354"/>
                      </a:lnTo>
                      <a:lnTo>
                        <a:pt x="72" y="360"/>
                      </a:lnTo>
                      <a:lnTo>
                        <a:pt x="72" y="354"/>
                      </a:lnTo>
                      <a:lnTo>
                        <a:pt x="72" y="360"/>
                      </a:lnTo>
                      <a:lnTo>
                        <a:pt x="66" y="360"/>
                      </a:lnTo>
                      <a:lnTo>
                        <a:pt x="66" y="366"/>
                      </a:lnTo>
                      <a:lnTo>
                        <a:pt x="60" y="372"/>
                      </a:lnTo>
                      <a:lnTo>
                        <a:pt x="60" y="366"/>
                      </a:lnTo>
                      <a:lnTo>
                        <a:pt x="48" y="360"/>
                      </a:lnTo>
                      <a:lnTo>
                        <a:pt x="36" y="366"/>
                      </a:lnTo>
                      <a:lnTo>
                        <a:pt x="36" y="360"/>
                      </a:lnTo>
                      <a:lnTo>
                        <a:pt x="24" y="354"/>
                      </a:lnTo>
                      <a:lnTo>
                        <a:pt x="18" y="354"/>
                      </a:lnTo>
                      <a:lnTo>
                        <a:pt x="12" y="360"/>
                      </a:lnTo>
                      <a:lnTo>
                        <a:pt x="6" y="366"/>
                      </a:lnTo>
                      <a:lnTo>
                        <a:pt x="0" y="372"/>
                      </a:lnTo>
                      <a:lnTo>
                        <a:pt x="6" y="384"/>
                      </a:lnTo>
                      <a:lnTo>
                        <a:pt x="12" y="396"/>
                      </a:lnTo>
                      <a:lnTo>
                        <a:pt x="24" y="408"/>
                      </a:lnTo>
                      <a:lnTo>
                        <a:pt x="42" y="420"/>
                      </a:lnTo>
                      <a:close/>
                      <a:moveTo>
                        <a:pt x="457" y="270"/>
                      </a:moveTo>
                      <a:lnTo>
                        <a:pt x="469" y="264"/>
                      </a:lnTo>
                      <a:lnTo>
                        <a:pt x="469" y="258"/>
                      </a:lnTo>
                      <a:lnTo>
                        <a:pt x="469" y="252"/>
                      </a:lnTo>
                      <a:lnTo>
                        <a:pt x="475" y="246"/>
                      </a:lnTo>
                      <a:lnTo>
                        <a:pt x="481" y="246"/>
                      </a:lnTo>
                      <a:lnTo>
                        <a:pt x="481" y="240"/>
                      </a:lnTo>
                      <a:lnTo>
                        <a:pt x="487" y="228"/>
                      </a:lnTo>
                      <a:lnTo>
                        <a:pt x="493" y="228"/>
                      </a:lnTo>
                      <a:lnTo>
                        <a:pt x="505" y="228"/>
                      </a:lnTo>
                      <a:lnTo>
                        <a:pt x="499" y="216"/>
                      </a:lnTo>
                      <a:lnTo>
                        <a:pt x="493" y="210"/>
                      </a:lnTo>
                      <a:lnTo>
                        <a:pt x="499" y="198"/>
                      </a:lnTo>
                      <a:lnTo>
                        <a:pt x="493" y="192"/>
                      </a:lnTo>
                      <a:lnTo>
                        <a:pt x="487" y="192"/>
                      </a:lnTo>
                      <a:lnTo>
                        <a:pt x="499" y="192"/>
                      </a:lnTo>
                      <a:lnTo>
                        <a:pt x="517" y="192"/>
                      </a:lnTo>
                      <a:lnTo>
                        <a:pt x="529" y="198"/>
                      </a:lnTo>
                      <a:lnTo>
                        <a:pt x="541" y="204"/>
                      </a:lnTo>
                      <a:lnTo>
                        <a:pt x="553" y="204"/>
                      </a:lnTo>
                      <a:lnTo>
                        <a:pt x="559" y="210"/>
                      </a:lnTo>
                      <a:lnTo>
                        <a:pt x="559" y="222"/>
                      </a:lnTo>
                      <a:lnTo>
                        <a:pt x="571" y="228"/>
                      </a:lnTo>
                      <a:lnTo>
                        <a:pt x="589" y="240"/>
                      </a:lnTo>
                      <a:lnTo>
                        <a:pt x="625" y="240"/>
                      </a:lnTo>
                      <a:lnTo>
                        <a:pt x="619" y="234"/>
                      </a:lnTo>
                      <a:lnTo>
                        <a:pt x="619" y="216"/>
                      </a:lnTo>
                      <a:lnTo>
                        <a:pt x="619" y="210"/>
                      </a:lnTo>
                      <a:lnTo>
                        <a:pt x="625" y="204"/>
                      </a:lnTo>
                      <a:lnTo>
                        <a:pt x="625" y="180"/>
                      </a:lnTo>
                      <a:lnTo>
                        <a:pt x="631" y="180"/>
                      </a:lnTo>
                      <a:lnTo>
                        <a:pt x="637" y="174"/>
                      </a:lnTo>
                      <a:lnTo>
                        <a:pt x="643" y="162"/>
                      </a:lnTo>
                      <a:lnTo>
                        <a:pt x="649" y="156"/>
                      </a:lnTo>
                      <a:lnTo>
                        <a:pt x="643" y="144"/>
                      </a:lnTo>
                      <a:lnTo>
                        <a:pt x="643" y="138"/>
                      </a:lnTo>
                      <a:lnTo>
                        <a:pt x="655" y="132"/>
                      </a:lnTo>
                      <a:lnTo>
                        <a:pt x="655" y="126"/>
                      </a:lnTo>
                      <a:lnTo>
                        <a:pt x="661" y="126"/>
                      </a:lnTo>
                      <a:lnTo>
                        <a:pt x="673" y="138"/>
                      </a:lnTo>
                      <a:lnTo>
                        <a:pt x="685" y="150"/>
                      </a:lnTo>
                      <a:lnTo>
                        <a:pt x="685" y="162"/>
                      </a:lnTo>
                      <a:lnTo>
                        <a:pt x="679" y="162"/>
                      </a:lnTo>
                      <a:lnTo>
                        <a:pt x="673" y="162"/>
                      </a:lnTo>
                      <a:lnTo>
                        <a:pt x="661" y="162"/>
                      </a:lnTo>
                      <a:lnTo>
                        <a:pt x="661" y="168"/>
                      </a:lnTo>
                      <a:lnTo>
                        <a:pt x="667" y="168"/>
                      </a:lnTo>
                      <a:lnTo>
                        <a:pt x="679" y="174"/>
                      </a:lnTo>
                      <a:lnTo>
                        <a:pt x="685" y="168"/>
                      </a:lnTo>
                      <a:lnTo>
                        <a:pt x="691" y="168"/>
                      </a:lnTo>
                      <a:lnTo>
                        <a:pt x="691" y="162"/>
                      </a:lnTo>
                      <a:lnTo>
                        <a:pt x="698" y="156"/>
                      </a:lnTo>
                      <a:lnTo>
                        <a:pt x="691" y="156"/>
                      </a:lnTo>
                      <a:lnTo>
                        <a:pt x="691" y="144"/>
                      </a:lnTo>
                      <a:lnTo>
                        <a:pt x="685" y="144"/>
                      </a:lnTo>
                      <a:lnTo>
                        <a:pt x="679" y="144"/>
                      </a:lnTo>
                      <a:lnTo>
                        <a:pt x="685" y="144"/>
                      </a:lnTo>
                      <a:lnTo>
                        <a:pt x="685" y="138"/>
                      </a:lnTo>
                      <a:lnTo>
                        <a:pt x="679" y="132"/>
                      </a:lnTo>
                      <a:lnTo>
                        <a:pt x="673" y="132"/>
                      </a:lnTo>
                      <a:lnTo>
                        <a:pt x="673" y="126"/>
                      </a:lnTo>
                      <a:lnTo>
                        <a:pt x="679" y="120"/>
                      </a:lnTo>
                      <a:lnTo>
                        <a:pt x="685" y="132"/>
                      </a:lnTo>
                      <a:lnTo>
                        <a:pt x="691" y="126"/>
                      </a:lnTo>
                      <a:lnTo>
                        <a:pt x="704" y="126"/>
                      </a:lnTo>
                      <a:lnTo>
                        <a:pt x="734" y="126"/>
                      </a:lnTo>
                      <a:lnTo>
                        <a:pt x="734" y="114"/>
                      </a:lnTo>
                      <a:lnTo>
                        <a:pt x="728" y="114"/>
                      </a:lnTo>
                      <a:lnTo>
                        <a:pt x="722" y="108"/>
                      </a:lnTo>
                      <a:lnTo>
                        <a:pt x="698" y="96"/>
                      </a:lnTo>
                      <a:lnTo>
                        <a:pt x="673" y="84"/>
                      </a:lnTo>
                      <a:lnTo>
                        <a:pt x="661" y="84"/>
                      </a:lnTo>
                      <a:lnTo>
                        <a:pt x="655" y="84"/>
                      </a:lnTo>
                      <a:lnTo>
                        <a:pt x="649" y="90"/>
                      </a:lnTo>
                      <a:lnTo>
                        <a:pt x="649" y="102"/>
                      </a:lnTo>
                      <a:lnTo>
                        <a:pt x="643" y="102"/>
                      </a:lnTo>
                      <a:lnTo>
                        <a:pt x="637" y="102"/>
                      </a:lnTo>
                      <a:lnTo>
                        <a:pt x="631" y="102"/>
                      </a:lnTo>
                      <a:lnTo>
                        <a:pt x="625" y="108"/>
                      </a:lnTo>
                      <a:lnTo>
                        <a:pt x="601" y="120"/>
                      </a:lnTo>
                      <a:lnTo>
                        <a:pt x="595" y="126"/>
                      </a:lnTo>
                      <a:lnTo>
                        <a:pt x="589" y="132"/>
                      </a:lnTo>
                      <a:lnTo>
                        <a:pt x="577" y="132"/>
                      </a:lnTo>
                      <a:lnTo>
                        <a:pt x="565" y="132"/>
                      </a:lnTo>
                      <a:lnTo>
                        <a:pt x="559" y="132"/>
                      </a:lnTo>
                      <a:lnTo>
                        <a:pt x="565" y="132"/>
                      </a:lnTo>
                      <a:lnTo>
                        <a:pt x="565" y="138"/>
                      </a:lnTo>
                      <a:lnTo>
                        <a:pt x="565" y="144"/>
                      </a:lnTo>
                      <a:lnTo>
                        <a:pt x="565" y="150"/>
                      </a:lnTo>
                      <a:lnTo>
                        <a:pt x="559" y="150"/>
                      </a:lnTo>
                      <a:lnTo>
                        <a:pt x="559" y="156"/>
                      </a:lnTo>
                      <a:lnTo>
                        <a:pt x="559" y="162"/>
                      </a:lnTo>
                      <a:lnTo>
                        <a:pt x="553" y="168"/>
                      </a:lnTo>
                      <a:lnTo>
                        <a:pt x="547" y="168"/>
                      </a:lnTo>
                      <a:lnTo>
                        <a:pt x="535" y="168"/>
                      </a:lnTo>
                      <a:lnTo>
                        <a:pt x="523" y="162"/>
                      </a:lnTo>
                      <a:lnTo>
                        <a:pt x="517" y="162"/>
                      </a:lnTo>
                      <a:lnTo>
                        <a:pt x="511" y="156"/>
                      </a:lnTo>
                      <a:lnTo>
                        <a:pt x="505" y="162"/>
                      </a:lnTo>
                      <a:lnTo>
                        <a:pt x="499" y="168"/>
                      </a:lnTo>
                      <a:lnTo>
                        <a:pt x="487" y="174"/>
                      </a:lnTo>
                      <a:lnTo>
                        <a:pt x="475" y="174"/>
                      </a:lnTo>
                      <a:lnTo>
                        <a:pt x="469" y="174"/>
                      </a:lnTo>
                      <a:lnTo>
                        <a:pt x="469" y="168"/>
                      </a:lnTo>
                      <a:lnTo>
                        <a:pt x="469" y="174"/>
                      </a:lnTo>
                      <a:lnTo>
                        <a:pt x="463" y="174"/>
                      </a:lnTo>
                      <a:lnTo>
                        <a:pt x="457" y="174"/>
                      </a:lnTo>
                      <a:lnTo>
                        <a:pt x="451" y="174"/>
                      </a:lnTo>
                      <a:lnTo>
                        <a:pt x="445" y="180"/>
                      </a:lnTo>
                      <a:lnTo>
                        <a:pt x="439" y="180"/>
                      </a:lnTo>
                      <a:lnTo>
                        <a:pt x="433" y="174"/>
                      </a:lnTo>
                      <a:lnTo>
                        <a:pt x="439" y="174"/>
                      </a:lnTo>
                      <a:lnTo>
                        <a:pt x="403" y="174"/>
                      </a:lnTo>
                      <a:lnTo>
                        <a:pt x="391" y="174"/>
                      </a:lnTo>
                      <a:lnTo>
                        <a:pt x="385" y="186"/>
                      </a:lnTo>
                      <a:lnTo>
                        <a:pt x="379" y="186"/>
                      </a:lnTo>
                      <a:lnTo>
                        <a:pt x="373" y="186"/>
                      </a:lnTo>
                      <a:lnTo>
                        <a:pt x="373" y="192"/>
                      </a:lnTo>
                      <a:lnTo>
                        <a:pt x="379" y="198"/>
                      </a:lnTo>
                      <a:lnTo>
                        <a:pt x="379" y="204"/>
                      </a:lnTo>
                      <a:lnTo>
                        <a:pt x="367" y="210"/>
                      </a:lnTo>
                      <a:lnTo>
                        <a:pt x="349" y="216"/>
                      </a:lnTo>
                      <a:lnTo>
                        <a:pt x="349" y="222"/>
                      </a:lnTo>
                      <a:lnTo>
                        <a:pt x="349" y="228"/>
                      </a:lnTo>
                      <a:lnTo>
                        <a:pt x="361" y="228"/>
                      </a:lnTo>
                      <a:lnTo>
                        <a:pt x="361" y="252"/>
                      </a:lnTo>
                      <a:lnTo>
                        <a:pt x="367" y="246"/>
                      </a:lnTo>
                      <a:lnTo>
                        <a:pt x="379" y="246"/>
                      </a:lnTo>
                      <a:lnTo>
                        <a:pt x="385" y="258"/>
                      </a:lnTo>
                      <a:lnTo>
                        <a:pt x="379" y="264"/>
                      </a:lnTo>
                      <a:lnTo>
                        <a:pt x="373" y="264"/>
                      </a:lnTo>
                      <a:lnTo>
                        <a:pt x="367" y="270"/>
                      </a:lnTo>
                      <a:lnTo>
                        <a:pt x="367" y="276"/>
                      </a:lnTo>
                      <a:lnTo>
                        <a:pt x="373" y="294"/>
                      </a:lnTo>
                      <a:lnTo>
                        <a:pt x="379" y="312"/>
                      </a:lnTo>
                      <a:lnTo>
                        <a:pt x="367" y="324"/>
                      </a:lnTo>
                      <a:lnTo>
                        <a:pt x="361" y="324"/>
                      </a:lnTo>
                      <a:lnTo>
                        <a:pt x="361" y="330"/>
                      </a:lnTo>
                      <a:lnTo>
                        <a:pt x="379" y="342"/>
                      </a:lnTo>
                      <a:lnTo>
                        <a:pt x="385" y="342"/>
                      </a:lnTo>
                      <a:lnTo>
                        <a:pt x="397" y="348"/>
                      </a:lnTo>
                      <a:lnTo>
                        <a:pt x="403" y="348"/>
                      </a:lnTo>
                      <a:lnTo>
                        <a:pt x="421" y="342"/>
                      </a:lnTo>
                      <a:lnTo>
                        <a:pt x="427" y="342"/>
                      </a:lnTo>
                      <a:lnTo>
                        <a:pt x="433" y="348"/>
                      </a:lnTo>
                      <a:lnTo>
                        <a:pt x="451" y="354"/>
                      </a:lnTo>
                      <a:lnTo>
                        <a:pt x="463" y="366"/>
                      </a:lnTo>
                      <a:lnTo>
                        <a:pt x="475" y="366"/>
                      </a:lnTo>
                      <a:lnTo>
                        <a:pt x="475" y="354"/>
                      </a:lnTo>
                      <a:lnTo>
                        <a:pt x="469" y="336"/>
                      </a:lnTo>
                      <a:lnTo>
                        <a:pt x="457" y="294"/>
                      </a:lnTo>
                      <a:lnTo>
                        <a:pt x="457" y="276"/>
                      </a:lnTo>
                      <a:lnTo>
                        <a:pt x="457" y="270"/>
                      </a:lnTo>
                      <a:close/>
                      <a:moveTo>
                        <a:pt x="553" y="372"/>
                      </a:moveTo>
                      <a:lnTo>
                        <a:pt x="565" y="360"/>
                      </a:lnTo>
                      <a:lnTo>
                        <a:pt x="583" y="348"/>
                      </a:lnTo>
                      <a:lnTo>
                        <a:pt x="595" y="336"/>
                      </a:lnTo>
                      <a:lnTo>
                        <a:pt x="607" y="324"/>
                      </a:lnTo>
                      <a:lnTo>
                        <a:pt x="607" y="300"/>
                      </a:lnTo>
                      <a:lnTo>
                        <a:pt x="613" y="294"/>
                      </a:lnTo>
                      <a:lnTo>
                        <a:pt x="613" y="288"/>
                      </a:lnTo>
                      <a:lnTo>
                        <a:pt x="613" y="276"/>
                      </a:lnTo>
                      <a:lnTo>
                        <a:pt x="619" y="276"/>
                      </a:lnTo>
                      <a:lnTo>
                        <a:pt x="619" y="264"/>
                      </a:lnTo>
                      <a:lnTo>
                        <a:pt x="625" y="258"/>
                      </a:lnTo>
                      <a:lnTo>
                        <a:pt x="625" y="240"/>
                      </a:lnTo>
                      <a:lnTo>
                        <a:pt x="589" y="240"/>
                      </a:lnTo>
                      <a:lnTo>
                        <a:pt x="571" y="228"/>
                      </a:lnTo>
                      <a:lnTo>
                        <a:pt x="559" y="222"/>
                      </a:lnTo>
                      <a:lnTo>
                        <a:pt x="559" y="210"/>
                      </a:lnTo>
                      <a:lnTo>
                        <a:pt x="541" y="204"/>
                      </a:lnTo>
                      <a:lnTo>
                        <a:pt x="529" y="198"/>
                      </a:lnTo>
                      <a:lnTo>
                        <a:pt x="517" y="192"/>
                      </a:lnTo>
                      <a:lnTo>
                        <a:pt x="499" y="192"/>
                      </a:lnTo>
                      <a:lnTo>
                        <a:pt x="487" y="192"/>
                      </a:lnTo>
                      <a:lnTo>
                        <a:pt x="493" y="192"/>
                      </a:lnTo>
                      <a:lnTo>
                        <a:pt x="499" y="198"/>
                      </a:lnTo>
                      <a:lnTo>
                        <a:pt x="493" y="210"/>
                      </a:lnTo>
                      <a:lnTo>
                        <a:pt x="499" y="216"/>
                      </a:lnTo>
                      <a:lnTo>
                        <a:pt x="505" y="228"/>
                      </a:lnTo>
                      <a:lnTo>
                        <a:pt x="493" y="228"/>
                      </a:lnTo>
                      <a:lnTo>
                        <a:pt x="487" y="228"/>
                      </a:lnTo>
                      <a:lnTo>
                        <a:pt x="481" y="240"/>
                      </a:lnTo>
                      <a:lnTo>
                        <a:pt x="481" y="246"/>
                      </a:lnTo>
                      <a:lnTo>
                        <a:pt x="475" y="246"/>
                      </a:lnTo>
                      <a:lnTo>
                        <a:pt x="469" y="252"/>
                      </a:lnTo>
                      <a:lnTo>
                        <a:pt x="469" y="264"/>
                      </a:lnTo>
                      <a:lnTo>
                        <a:pt x="457" y="270"/>
                      </a:lnTo>
                      <a:lnTo>
                        <a:pt x="457" y="282"/>
                      </a:lnTo>
                      <a:lnTo>
                        <a:pt x="463" y="318"/>
                      </a:lnTo>
                      <a:lnTo>
                        <a:pt x="469" y="348"/>
                      </a:lnTo>
                      <a:lnTo>
                        <a:pt x="475" y="360"/>
                      </a:lnTo>
                      <a:lnTo>
                        <a:pt x="487" y="372"/>
                      </a:lnTo>
                      <a:lnTo>
                        <a:pt x="517" y="378"/>
                      </a:lnTo>
                      <a:lnTo>
                        <a:pt x="529" y="378"/>
                      </a:lnTo>
                      <a:lnTo>
                        <a:pt x="535" y="378"/>
                      </a:lnTo>
                      <a:lnTo>
                        <a:pt x="541" y="366"/>
                      </a:lnTo>
                      <a:lnTo>
                        <a:pt x="553" y="366"/>
                      </a:lnTo>
                      <a:lnTo>
                        <a:pt x="553" y="372"/>
                      </a:lnTo>
                      <a:close/>
                      <a:moveTo>
                        <a:pt x="631" y="180"/>
                      </a:moveTo>
                      <a:lnTo>
                        <a:pt x="643" y="174"/>
                      </a:lnTo>
                      <a:lnTo>
                        <a:pt x="661" y="174"/>
                      </a:lnTo>
                      <a:lnTo>
                        <a:pt x="661" y="180"/>
                      </a:lnTo>
                      <a:lnTo>
                        <a:pt x="667" y="180"/>
                      </a:lnTo>
                      <a:lnTo>
                        <a:pt x="667" y="174"/>
                      </a:lnTo>
                      <a:lnTo>
                        <a:pt x="661" y="168"/>
                      </a:lnTo>
                      <a:lnTo>
                        <a:pt x="661" y="162"/>
                      </a:lnTo>
                      <a:lnTo>
                        <a:pt x="673" y="156"/>
                      </a:lnTo>
                      <a:lnTo>
                        <a:pt x="679" y="156"/>
                      </a:lnTo>
                      <a:lnTo>
                        <a:pt x="679" y="150"/>
                      </a:lnTo>
                      <a:lnTo>
                        <a:pt x="679" y="144"/>
                      </a:lnTo>
                      <a:lnTo>
                        <a:pt x="667" y="138"/>
                      </a:lnTo>
                      <a:lnTo>
                        <a:pt x="655" y="138"/>
                      </a:lnTo>
                      <a:lnTo>
                        <a:pt x="643" y="144"/>
                      </a:lnTo>
                      <a:lnTo>
                        <a:pt x="637" y="144"/>
                      </a:lnTo>
                      <a:lnTo>
                        <a:pt x="631" y="156"/>
                      </a:lnTo>
                      <a:lnTo>
                        <a:pt x="631" y="162"/>
                      </a:lnTo>
                      <a:lnTo>
                        <a:pt x="631" y="180"/>
                      </a:lnTo>
                      <a:close/>
                      <a:moveTo>
                        <a:pt x="698" y="150"/>
                      </a:moveTo>
                      <a:lnTo>
                        <a:pt x="698" y="138"/>
                      </a:lnTo>
                      <a:lnTo>
                        <a:pt x="710" y="132"/>
                      </a:lnTo>
                      <a:lnTo>
                        <a:pt x="722" y="126"/>
                      </a:lnTo>
                      <a:lnTo>
                        <a:pt x="710" y="126"/>
                      </a:lnTo>
                      <a:lnTo>
                        <a:pt x="704" y="132"/>
                      </a:lnTo>
                      <a:lnTo>
                        <a:pt x="704" y="126"/>
                      </a:lnTo>
                      <a:lnTo>
                        <a:pt x="691" y="126"/>
                      </a:lnTo>
                      <a:lnTo>
                        <a:pt x="685" y="132"/>
                      </a:lnTo>
                      <a:lnTo>
                        <a:pt x="679" y="120"/>
                      </a:lnTo>
                      <a:lnTo>
                        <a:pt x="673" y="126"/>
                      </a:lnTo>
                      <a:lnTo>
                        <a:pt x="673" y="132"/>
                      </a:lnTo>
                      <a:lnTo>
                        <a:pt x="673" y="138"/>
                      </a:lnTo>
                      <a:lnTo>
                        <a:pt x="679" y="138"/>
                      </a:lnTo>
                      <a:lnTo>
                        <a:pt x="685" y="144"/>
                      </a:lnTo>
                      <a:lnTo>
                        <a:pt x="691" y="162"/>
                      </a:lnTo>
                      <a:lnTo>
                        <a:pt x="698" y="162"/>
                      </a:lnTo>
                      <a:lnTo>
                        <a:pt x="710" y="162"/>
                      </a:lnTo>
                      <a:lnTo>
                        <a:pt x="710" y="156"/>
                      </a:lnTo>
                      <a:lnTo>
                        <a:pt x="710" y="150"/>
                      </a:lnTo>
                      <a:lnTo>
                        <a:pt x="698" y="150"/>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39" name="Freeform 13"/>
                <p:cNvSpPr>
                  <a:spLocks/>
                </p:cNvSpPr>
                <p:nvPr/>
              </p:nvSpPr>
              <p:spPr bwMode="auto">
                <a:xfrm>
                  <a:off x="6565770" y="3041807"/>
                  <a:ext cx="777647" cy="553281"/>
                </a:xfrm>
                <a:custGeom>
                  <a:avLst/>
                  <a:gdLst/>
                  <a:ahLst/>
                  <a:cxnLst>
                    <a:cxn ang="0">
                      <a:pos x="174" y="642"/>
                    </a:cxn>
                    <a:cxn ang="0">
                      <a:pos x="253" y="570"/>
                    </a:cxn>
                    <a:cxn ang="0">
                      <a:pos x="337" y="600"/>
                    </a:cxn>
                    <a:cxn ang="0">
                      <a:pos x="325" y="721"/>
                    </a:cxn>
                    <a:cxn ang="0">
                      <a:pos x="391" y="799"/>
                    </a:cxn>
                    <a:cxn ang="0">
                      <a:pos x="379" y="925"/>
                    </a:cxn>
                    <a:cxn ang="0">
                      <a:pos x="367" y="1075"/>
                    </a:cxn>
                    <a:cxn ang="0">
                      <a:pos x="445" y="1159"/>
                    </a:cxn>
                    <a:cxn ang="0">
                      <a:pos x="523" y="1057"/>
                    </a:cxn>
                    <a:cxn ang="0">
                      <a:pos x="553" y="883"/>
                    </a:cxn>
                    <a:cxn ang="0">
                      <a:pos x="547" y="751"/>
                    </a:cxn>
                    <a:cxn ang="0">
                      <a:pos x="655" y="769"/>
                    </a:cxn>
                    <a:cxn ang="0">
                      <a:pos x="703" y="757"/>
                    </a:cxn>
                    <a:cxn ang="0">
                      <a:pos x="715" y="877"/>
                    </a:cxn>
                    <a:cxn ang="0">
                      <a:pos x="763" y="949"/>
                    </a:cxn>
                    <a:cxn ang="0">
                      <a:pos x="836" y="997"/>
                    </a:cxn>
                    <a:cxn ang="0">
                      <a:pos x="944" y="961"/>
                    </a:cxn>
                    <a:cxn ang="0">
                      <a:pos x="1004" y="937"/>
                    </a:cxn>
                    <a:cxn ang="0">
                      <a:pos x="1112" y="889"/>
                    </a:cxn>
                    <a:cxn ang="0">
                      <a:pos x="1166" y="919"/>
                    </a:cxn>
                    <a:cxn ang="0">
                      <a:pos x="1190" y="979"/>
                    </a:cxn>
                    <a:cxn ang="0">
                      <a:pos x="1238" y="1081"/>
                    </a:cxn>
                    <a:cxn ang="0">
                      <a:pos x="1340" y="1033"/>
                    </a:cxn>
                    <a:cxn ang="0">
                      <a:pos x="1292" y="943"/>
                    </a:cxn>
                    <a:cxn ang="0">
                      <a:pos x="1340" y="859"/>
                    </a:cxn>
                    <a:cxn ang="0">
                      <a:pos x="1256" y="829"/>
                    </a:cxn>
                    <a:cxn ang="0">
                      <a:pos x="1244" y="721"/>
                    </a:cxn>
                    <a:cxn ang="0">
                      <a:pos x="1286" y="606"/>
                    </a:cxn>
                    <a:cxn ang="0">
                      <a:pos x="1406" y="558"/>
                    </a:cxn>
                    <a:cxn ang="0">
                      <a:pos x="1461" y="660"/>
                    </a:cxn>
                    <a:cxn ang="0">
                      <a:pos x="1569" y="666"/>
                    </a:cxn>
                    <a:cxn ang="0">
                      <a:pos x="1629" y="618"/>
                    </a:cxn>
                    <a:cxn ang="0">
                      <a:pos x="1551" y="558"/>
                    </a:cxn>
                    <a:cxn ang="0">
                      <a:pos x="1569" y="450"/>
                    </a:cxn>
                    <a:cxn ang="0">
                      <a:pos x="1569" y="360"/>
                    </a:cxn>
                    <a:cxn ang="0">
                      <a:pos x="1611" y="282"/>
                    </a:cxn>
                    <a:cxn ang="0">
                      <a:pos x="1599" y="150"/>
                    </a:cxn>
                    <a:cxn ang="0">
                      <a:pos x="1521" y="102"/>
                    </a:cxn>
                    <a:cxn ang="0">
                      <a:pos x="1461" y="186"/>
                    </a:cxn>
                    <a:cxn ang="0">
                      <a:pos x="1370" y="264"/>
                    </a:cxn>
                    <a:cxn ang="0">
                      <a:pos x="1274" y="282"/>
                    </a:cxn>
                    <a:cxn ang="0">
                      <a:pos x="1178" y="198"/>
                    </a:cxn>
                    <a:cxn ang="0">
                      <a:pos x="1088" y="174"/>
                    </a:cxn>
                    <a:cxn ang="0">
                      <a:pos x="1082" y="60"/>
                    </a:cxn>
                    <a:cxn ang="0">
                      <a:pos x="974" y="42"/>
                    </a:cxn>
                    <a:cxn ang="0">
                      <a:pos x="884" y="12"/>
                    </a:cxn>
                    <a:cxn ang="0">
                      <a:pos x="817" y="24"/>
                    </a:cxn>
                    <a:cxn ang="0">
                      <a:pos x="745" y="12"/>
                    </a:cxn>
                    <a:cxn ang="0">
                      <a:pos x="769" y="120"/>
                    </a:cxn>
                    <a:cxn ang="0">
                      <a:pos x="679" y="234"/>
                    </a:cxn>
                    <a:cxn ang="0">
                      <a:pos x="487" y="234"/>
                    </a:cxn>
                    <a:cxn ang="0">
                      <a:pos x="403" y="276"/>
                    </a:cxn>
                    <a:cxn ang="0">
                      <a:pos x="343" y="294"/>
                    </a:cxn>
                    <a:cxn ang="0">
                      <a:pos x="229" y="330"/>
                    </a:cxn>
                    <a:cxn ang="0">
                      <a:pos x="156" y="354"/>
                    </a:cxn>
                    <a:cxn ang="0">
                      <a:pos x="114" y="432"/>
                    </a:cxn>
                    <a:cxn ang="0">
                      <a:pos x="42" y="462"/>
                    </a:cxn>
                    <a:cxn ang="0">
                      <a:pos x="0" y="534"/>
                    </a:cxn>
                  </a:cxnLst>
                  <a:rect l="0" t="0" r="r" b="b"/>
                  <a:pathLst>
                    <a:path w="1629" h="1159">
                      <a:moveTo>
                        <a:pt x="60" y="636"/>
                      </a:moveTo>
                      <a:lnTo>
                        <a:pt x="60" y="630"/>
                      </a:lnTo>
                      <a:lnTo>
                        <a:pt x="72" y="624"/>
                      </a:lnTo>
                      <a:lnTo>
                        <a:pt x="96" y="630"/>
                      </a:lnTo>
                      <a:lnTo>
                        <a:pt x="132" y="648"/>
                      </a:lnTo>
                      <a:lnTo>
                        <a:pt x="156" y="636"/>
                      </a:lnTo>
                      <a:lnTo>
                        <a:pt x="156" y="642"/>
                      </a:lnTo>
                      <a:lnTo>
                        <a:pt x="156" y="648"/>
                      </a:lnTo>
                      <a:lnTo>
                        <a:pt x="162" y="642"/>
                      </a:lnTo>
                      <a:lnTo>
                        <a:pt x="168" y="642"/>
                      </a:lnTo>
                      <a:lnTo>
                        <a:pt x="174" y="642"/>
                      </a:lnTo>
                      <a:lnTo>
                        <a:pt x="174" y="648"/>
                      </a:lnTo>
                      <a:lnTo>
                        <a:pt x="180" y="636"/>
                      </a:lnTo>
                      <a:lnTo>
                        <a:pt x="186" y="636"/>
                      </a:lnTo>
                      <a:lnTo>
                        <a:pt x="192" y="636"/>
                      </a:lnTo>
                      <a:lnTo>
                        <a:pt x="198" y="636"/>
                      </a:lnTo>
                      <a:lnTo>
                        <a:pt x="210" y="630"/>
                      </a:lnTo>
                      <a:lnTo>
                        <a:pt x="217" y="618"/>
                      </a:lnTo>
                      <a:lnTo>
                        <a:pt x="223" y="600"/>
                      </a:lnTo>
                      <a:lnTo>
                        <a:pt x="229" y="576"/>
                      </a:lnTo>
                      <a:lnTo>
                        <a:pt x="235" y="570"/>
                      </a:lnTo>
                      <a:lnTo>
                        <a:pt x="253" y="570"/>
                      </a:lnTo>
                      <a:lnTo>
                        <a:pt x="271" y="564"/>
                      </a:lnTo>
                      <a:lnTo>
                        <a:pt x="277" y="576"/>
                      </a:lnTo>
                      <a:lnTo>
                        <a:pt x="271" y="582"/>
                      </a:lnTo>
                      <a:lnTo>
                        <a:pt x="271" y="588"/>
                      </a:lnTo>
                      <a:lnTo>
                        <a:pt x="277" y="600"/>
                      </a:lnTo>
                      <a:lnTo>
                        <a:pt x="283" y="588"/>
                      </a:lnTo>
                      <a:lnTo>
                        <a:pt x="295" y="588"/>
                      </a:lnTo>
                      <a:lnTo>
                        <a:pt x="319" y="588"/>
                      </a:lnTo>
                      <a:lnTo>
                        <a:pt x="325" y="600"/>
                      </a:lnTo>
                      <a:lnTo>
                        <a:pt x="325" y="594"/>
                      </a:lnTo>
                      <a:lnTo>
                        <a:pt x="337" y="600"/>
                      </a:lnTo>
                      <a:lnTo>
                        <a:pt x="343" y="606"/>
                      </a:lnTo>
                      <a:lnTo>
                        <a:pt x="349" y="618"/>
                      </a:lnTo>
                      <a:lnTo>
                        <a:pt x="343" y="618"/>
                      </a:lnTo>
                      <a:lnTo>
                        <a:pt x="343" y="624"/>
                      </a:lnTo>
                      <a:lnTo>
                        <a:pt x="337" y="630"/>
                      </a:lnTo>
                      <a:lnTo>
                        <a:pt x="331" y="636"/>
                      </a:lnTo>
                      <a:lnTo>
                        <a:pt x="331" y="648"/>
                      </a:lnTo>
                      <a:lnTo>
                        <a:pt x="325" y="660"/>
                      </a:lnTo>
                      <a:lnTo>
                        <a:pt x="325" y="666"/>
                      </a:lnTo>
                      <a:lnTo>
                        <a:pt x="325" y="702"/>
                      </a:lnTo>
                      <a:lnTo>
                        <a:pt x="325" y="721"/>
                      </a:lnTo>
                      <a:lnTo>
                        <a:pt x="331" y="727"/>
                      </a:lnTo>
                      <a:lnTo>
                        <a:pt x="337" y="727"/>
                      </a:lnTo>
                      <a:lnTo>
                        <a:pt x="337" y="739"/>
                      </a:lnTo>
                      <a:lnTo>
                        <a:pt x="343" y="745"/>
                      </a:lnTo>
                      <a:lnTo>
                        <a:pt x="349" y="745"/>
                      </a:lnTo>
                      <a:lnTo>
                        <a:pt x="349" y="757"/>
                      </a:lnTo>
                      <a:lnTo>
                        <a:pt x="355" y="751"/>
                      </a:lnTo>
                      <a:lnTo>
                        <a:pt x="367" y="757"/>
                      </a:lnTo>
                      <a:lnTo>
                        <a:pt x="379" y="763"/>
                      </a:lnTo>
                      <a:lnTo>
                        <a:pt x="391" y="781"/>
                      </a:lnTo>
                      <a:lnTo>
                        <a:pt x="391" y="799"/>
                      </a:lnTo>
                      <a:lnTo>
                        <a:pt x="391" y="829"/>
                      </a:lnTo>
                      <a:lnTo>
                        <a:pt x="385" y="853"/>
                      </a:lnTo>
                      <a:lnTo>
                        <a:pt x="385" y="865"/>
                      </a:lnTo>
                      <a:lnTo>
                        <a:pt x="385" y="871"/>
                      </a:lnTo>
                      <a:lnTo>
                        <a:pt x="385" y="877"/>
                      </a:lnTo>
                      <a:lnTo>
                        <a:pt x="391" y="895"/>
                      </a:lnTo>
                      <a:lnTo>
                        <a:pt x="385" y="889"/>
                      </a:lnTo>
                      <a:lnTo>
                        <a:pt x="385" y="895"/>
                      </a:lnTo>
                      <a:lnTo>
                        <a:pt x="385" y="901"/>
                      </a:lnTo>
                      <a:lnTo>
                        <a:pt x="385" y="925"/>
                      </a:lnTo>
                      <a:lnTo>
                        <a:pt x="379" y="925"/>
                      </a:lnTo>
                      <a:lnTo>
                        <a:pt x="373" y="925"/>
                      </a:lnTo>
                      <a:lnTo>
                        <a:pt x="367" y="931"/>
                      </a:lnTo>
                      <a:lnTo>
                        <a:pt x="367" y="943"/>
                      </a:lnTo>
                      <a:lnTo>
                        <a:pt x="361" y="955"/>
                      </a:lnTo>
                      <a:lnTo>
                        <a:pt x="361" y="973"/>
                      </a:lnTo>
                      <a:lnTo>
                        <a:pt x="361" y="979"/>
                      </a:lnTo>
                      <a:lnTo>
                        <a:pt x="355" y="991"/>
                      </a:lnTo>
                      <a:lnTo>
                        <a:pt x="355" y="1015"/>
                      </a:lnTo>
                      <a:lnTo>
                        <a:pt x="373" y="1039"/>
                      </a:lnTo>
                      <a:lnTo>
                        <a:pt x="373" y="1069"/>
                      </a:lnTo>
                      <a:lnTo>
                        <a:pt x="367" y="1075"/>
                      </a:lnTo>
                      <a:lnTo>
                        <a:pt x="373" y="1075"/>
                      </a:lnTo>
                      <a:lnTo>
                        <a:pt x="367" y="1087"/>
                      </a:lnTo>
                      <a:lnTo>
                        <a:pt x="373" y="1093"/>
                      </a:lnTo>
                      <a:lnTo>
                        <a:pt x="373" y="1099"/>
                      </a:lnTo>
                      <a:lnTo>
                        <a:pt x="385" y="1099"/>
                      </a:lnTo>
                      <a:lnTo>
                        <a:pt x="397" y="1105"/>
                      </a:lnTo>
                      <a:lnTo>
                        <a:pt x="403" y="1117"/>
                      </a:lnTo>
                      <a:lnTo>
                        <a:pt x="409" y="1117"/>
                      </a:lnTo>
                      <a:lnTo>
                        <a:pt x="415" y="1123"/>
                      </a:lnTo>
                      <a:lnTo>
                        <a:pt x="433" y="1147"/>
                      </a:lnTo>
                      <a:lnTo>
                        <a:pt x="445" y="1159"/>
                      </a:lnTo>
                      <a:lnTo>
                        <a:pt x="451" y="1159"/>
                      </a:lnTo>
                      <a:lnTo>
                        <a:pt x="463" y="1159"/>
                      </a:lnTo>
                      <a:lnTo>
                        <a:pt x="469" y="1147"/>
                      </a:lnTo>
                      <a:lnTo>
                        <a:pt x="475" y="1135"/>
                      </a:lnTo>
                      <a:lnTo>
                        <a:pt x="487" y="1111"/>
                      </a:lnTo>
                      <a:lnTo>
                        <a:pt x="487" y="1099"/>
                      </a:lnTo>
                      <a:lnTo>
                        <a:pt x="493" y="1087"/>
                      </a:lnTo>
                      <a:lnTo>
                        <a:pt x="505" y="1081"/>
                      </a:lnTo>
                      <a:lnTo>
                        <a:pt x="523" y="1081"/>
                      </a:lnTo>
                      <a:lnTo>
                        <a:pt x="523" y="1075"/>
                      </a:lnTo>
                      <a:lnTo>
                        <a:pt x="523" y="1057"/>
                      </a:lnTo>
                      <a:lnTo>
                        <a:pt x="523" y="1051"/>
                      </a:lnTo>
                      <a:lnTo>
                        <a:pt x="523" y="1033"/>
                      </a:lnTo>
                      <a:lnTo>
                        <a:pt x="529" y="1027"/>
                      </a:lnTo>
                      <a:lnTo>
                        <a:pt x="547" y="1003"/>
                      </a:lnTo>
                      <a:lnTo>
                        <a:pt x="559" y="997"/>
                      </a:lnTo>
                      <a:lnTo>
                        <a:pt x="559" y="967"/>
                      </a:lnTo>
                      <a:lnTo>
                        <a:pt x="565" y="949"/>
                      </a:lnTo>
                      <a:lnTo>
                        <a:pt x="565" y="937"/>
                      </a:lnTo>
                      <a:lnTo>
                        <a:pt x="565" y="925"/>
                      </a:lnTo>
                      <a:lnTo>
                        <a:pt x="547" y="895"/>
                      </a:lnTo>
                      <a:lnTo>
                        <a:pt x="553" y="883"/>
                      </a:lnTo>
                      <a:lnTo>
                        <a:pt x="553" y="871"/>
                      </a:lnTo>
                      <a:lnTo>
                        <a:pt x="553" y="859"/>
                      </a:lnTo>
                      <a:lnTo>
                        <a:pt x="553" y="847"/>
                      </a:lnTo>
                      <a:lnTo>
                        <a:pt x="541" y="829"/>
                      </a:lnTo>
                      <a:lnTo>
                        <a:pt x="523" y="805"/>
                      </a:lnTo>
                      <a:lnTo>
                        <a:pt x="529" y="799"/>
                      </a:lnTo>
                      <a:lnTo>
                        <a:pt x="541" y="799"/>
                      </a:lnTo>
                      <a:lnTo>
                        <a:pt x="553" y="787"/>
                      </a:lnTo>
                      <a:lnTo>
                        <a:pt x="553" y="775"/>
                      </a:lnTo>
                      <a:lnTo>
                        <a:pt x="553" y="763"/>
                      </a:lnTo>
                      <a:lnTo>
                        <a:pt x="547" y="751"/>
                      </a:lnTo>
                      <a:lnTo>
                        <a:pt x="553" y="745"/>
                      </a:lnTo>
                      <a:lnTo>
                        <a:pt x="559" y="739"/>
                      </a:lnTo>
                      <a:lnTo>
                        <a:pt x="565" y="733"/>
                      </a:lnTo>
                      <a:lnTo>
                        <a:pt x="577" y="727"/>
                      </a:lnTo>
                      <a:lnTo>
                        <a:pt x="583" y="727"/>
                      </a:lnTo>
                      <a:lnTo>
                        <a:pt x="613" y="721"/>
                      </a:lnTo>
                      <a:lnTo>
                        <a:pt x="637" y="727"/>
                      </a:lnTo>
                      <a:lnTo>
                        <a:pt x="637" y="751"/>
                      </a:lnTo>
                      <a:lnTo>
                        <a:pt x="643" y="751"/>
                      </a:lnTo>
                      <a:lnTo>
                        <a:pt x="649" y="757"/>
                      </a:lnTo>
                      <a:lnTo>
                        <a:pt x="655" y="769"/>
                      </a:lnTo>
                      <a:lnTo>
                        <a:pt x="661" y="775"/>
                      </a:lnTo>
                      <a:lnTo>
                        <a:pt x="667" y="781"/>
                      </a:lnTo>
                      <a:lnTo>
                        <a:pt x="673" y="775"/>
                      </a:lnTo>
                      <a:lnTo>
                        <a:pt x="679" y="757"/>
                      </a:lnTo>
                      <a:lnTo>
                        <a:pt x="685" y="745"/>
                      </a:lnTo>
                      <a:lnTo>
                        <a:pt x="691" y="739"/>
                      </a:lnTo>
                      <a:lnTo>
                        <a:pt x="709" y="727"/>
                      </a:lnTo>
                      <a:lnTo>
                        <a:pt x="715" y="727"/>
                      </a:lnTo>
                      <a:lnTo>
                        <a:pt x="715" y="733"/>
                      </a:lnTo>
                      <a:lnTo>
                        <a:pt x="715" y="757"/>
                      </a:lnTo>
                      <a:lnTo>
                        <a:pt x="703" y="757"/>
                      </a:lnTo>
                      <a:lnTo>
                        <a:pt x="715" y="757"/>
                      </a:lnTo>
                      <a:lnTo>
                        <a:pt x="715" y="763"/>
                      </a:lnTo>
                      <a:lnTo>
                        <a:pt x="721" y="775"/>
                      </a:lnTo>
                      <a:lnTo>
                        <a:pt x="721" y="781"/>
                      </a:lnTo>
                      <a:lnTo>
                        <a:pt x="715" y="787"/>
                      </a:lnTo>
                      <a:lnTo>
                        <a:pt x="709" y="805"/>
                      </a:lnTo>
                      <a:lnTo>
                        <a:pt x="709" y="835"/>
                      </a:lnTo>
                      <a:lnTo>
                        <a:pt x="709" y="847"/>
                      </a:lnTo>
                      <a:lnTo>
                        <a:pt x="715" y="853"/>
                      </a:lnTo>
                      <a:lnTo>
                        <a:pt x="721" y="853"/>
                      </a:lnTo>
                      <a:lnTo>
                        <a:pt x="715" y="877"/>
                      </a:lnTo>
                      <a:lnTo>
                        <a:pt x="715" y="895"/>
                      </a:lnTo>
                      <a:lnTo>
                        <a:pt x="727" y="901"/>
                      </a:lnTo>
                      <a:lnTo>
                        <a:pt x="745" y="907"/>
                      </a:lnTo>
                      <a:lnTo>
                        <a:pt x="745" y="913"/>
                      </a:lnTo>
                      <a:lnTo>
                        <a:pt x="751" y="913"/>
                      </a:lnTo>
                      <a:lnTo>
                        <a:pt x="751" y="919"/>
                      </a:lnTo>
                      <a:lnTo>
                        <a:pt x="751" y="925"/>
                      </a:lnTo>
                      <a:lnTo>
                        <a:pt x="757" y="925"/>
                      </a:lnTo>
                      <a:lnTo>
                        <a:pt x="757" y="937"/>
                      </a:lnTo>
                      <a:lnTo>
                        <a:pt x="757" y="943"/>
                      </a:lnTo>
                      <a:lnTo>
                        <a:pt x="763" y="949"/>
                      </a:lnTo>
                      <a:lnTo>
                        <a:pt x="763" y="955"/>
                      </a:lnTo>
                      <a:lnTo>
                        <a:pt x="763" y="949"/>
                      </a:lnTo>
                      <a:lnTo>
                        <a:pt x="763" y="955"/>
                      </a:lnTo>
                      <a:lnTo>
                        <a:pt x="775" y="973"/>
                      </a:lnTo>
                      <a:lnTo>
                        <a:pt x="793" y="991"/>
                      </a:lnTo>
                      <a:lnTo>
                        <a:pt x="799" y="985"/>
                      </a:lnTo>
                      <a:lnTo>
                        <a:pt x="799" y="979"/>
                      </a:lnTo>
                      <a:lnTo>
                        <a:pt x="805" y="985"/>
                      </a:lnTo>
                      <a:lnTo>
                        <a:pt x="811" y="991"/>
                      </a:lnTo>
                      <a:lnTo>
                        <a:pt x="817" y="991"/>
                      </a:lnTo>
                      <a:lnTo>
                        <a:pt x="836" y="997"/>
                      </a:lnTo>
                      <a:lnTo>
                        <a:pt x="854" y="1003"/>
                      </a:lnTo>
                      <a:lnTo>
                        <a:pt x="872" y="1015"/>
                      </a:lnTo>
                      <a:lnTo>
                        <a:pt x="878" y="1003"/>
                      </a:lnTo>
                      <a:lnTo>
                        <a:pt x="884" y="997"/>
                      </a:lnTo>
                      <a:lnTo>
                        <a:pt x="896" y="997"/>
                      </a:lnTo>
                      <a:lnTo>
                        <a:pt x="914" y="997"/>
                      </a:lnTo>
                      <a:lnTo>
                        <a:pt x="932" y="1009"/>
                      </a:lnTo>
                      <a:lnTo>
                        <a:pt x="944" y="1003"/>
                      </a:lnTo>
                      <a:lnTo>
                        <a:pt x="938" y="979"/>
                      </a:lnTo>
                      <a:lnTo>
                        <a:pt x="938" y="967"/>
                      </a:lnTo>
                      <a:lnTo>
                        <a:pt x="944" y="961"/>
                      </a:lnTo>
                      <a:lnTo>
                        <a:pt x="956" y="955"/>
                      </a:lnTo>
                      <a:lnTo>
                        <a:pt x="956" y="943"/>
                      </a:lnTo>
                      <a:lnTo>
                        <a:pt x="962" y="931"/>
                      </a:lnTo>
                      <a:lnTo>
                        <a:pt x="968" y="931"/>
                      </a:lnTo>
                      <a:lnTo>
                        <a:pt x="974" y="937"/>
                      </a:lnTo>
                      <a:lnTo>
                        <a:pt x="986" y="943"/>
                      </a:lnTo>
                      <a:lnTo>
                        <a:pt x="986" y="949"/>
                      </a:lnTo>
                      <a:lnTo>
                        <a:pt x="992" y="949"/>
                      </a:lnTo>
                      <a:lnTo>
                        <a:pt x="998" y="943"/>
                      </a:lnTo>
                      <a:lnTo>
                        <a:pt x="1004" y="943"/>
                      </a:lnTo>
                      <a:lnTo>
                        <a:pt x="1004" y="937"/>
                      </a:lnTo>
                      <a:lnTo>
                        <a:pt x="1010" y="937"/>
                      </a:lnTo>
                      <a:lnTo>
                        <a:pt x="1022" y="937"/>
                      </a:lnTo>
                      <a:lnTo>
                        <a:pt x="1028" y="925"/>
                      </a:lnTo>
                      <a:lnTo>
                        <a:pt x="1034" y="919"/>
                      </a:lnTo>
                      <a:lnTo>
                        <a:pt x="1046" y="919"/>
                      </a:lnTo>
                      <a:lnTo>
                        <a:pt x="1064" y="913"/>
                      </a:lnTo>
                      <a:lnTo>
                        <a:pt x="1082" y="913"/>
                      </a:lnTo>
                      <a:lnTo>
                        <a:pt x="1088" y="907"/>
                      </a:lnTo>
                      <a:lnTo>
                        <a:pt x="1094" y="901"/>
                      </a:lnTo>
                      <a:lnTo>
                        <a:pt x="1100" y="895"/>
                      </a:lnTo>
                      <a:lnTo>
                        <a:pt x="1112" y="889"/>
                      </a:lnTo>
                      <a:lnTo>
                        <a:pt x="1124" y="907"/>
                      </a:lnTo>
                      <a:lnTo>
                        <a:pt x="1124" y="901"/>
                      </a:lnTo>
                      <a:lnTo>
                        <a:pt x="1124" y="907"/>
                      </a:lnTo>
                      <a:lnTo>
                        <a:pt x="1130" y="913"/>
                      </a:lnTo>
                      <a:lnTo>
                        <a:pt x="1136" y="907"/>
                      </a:lnTo>
                      <a:lnTo>
                        <a:pt x="1136" y="901"/>
                      </a:lnTo>
                      <a:lnTo>
                        <a:pt x="1154" y="895"/>
                      </a:lnTo>
                      <a:lnTo>
                        <a:pt x="1160" y="895"/>
                      </a:lnTo>
                      <a:lnTo>
                        <a:pt x="1160" y="901"/>
                      </a:lnTo>
                      <a:lnTo>
                        <a:pt x="1160" y="907"/>
                      </a:lnTo>
                      <a:lnTo>
                        <a:pt x="1166" y="919"/>
                      </a:lnTo>
                      <a:lnTo>
                        <a:pt x="1184" y="931"/>
                      </a:lnTo>
                      <a:lnTo>
                        <a:pt x="1184" y="925"/>
                      </a:lnTo>
                      <a:lnTo>
                        <a:pt x="1190" y="925"/>
                      </a:lnTo>
                      <a:lnTo>
                        <a:pt x="1196" y="931"/>
                      </a:lnTo>
                      <a:lnTo>
                        <a:pt x="1190" y="943"/>
                      </a:lnTo>
                      <a:lnTo>
                        <a:pt x="1184" y="943"/>
                      </a:lnTo>
                      <a:lnTo>
                        <a:pt x="1178" y="949"/>
                      </a:lnTo>
                      <a:lnTo>
                        <a:pt x="1178" y="967"/>
                      </a:lnTo>
                      <a:lnTo>
                        <a:pt x="1184" y="967"/>
                      </a:lnTo>
                      <a:lnTo>
                        <a:pt x="1184" y="973"/>
                      </a:lnTo>
                      <a:lnTo>
                        <a:pt x="1190" y="979"/>
                      </a:lnTo>
                      <a:lnTo>
                        <a:pt x="1196" y="979"/>
                      </a:lnTo>
                      <a:lnTo>
                        <a:pt x="1196" y="985"/>
                      </a:lnTo>
                      <a:lnTo>
                        <a:pt x="1190" y="997"/>
                      </a:lnTo>
                      <a:lnTo>
                        <a:pt x="1190" y="1015"/>
                      </a:lnTo>
                      <a:lnTo>
                        <a:pt x="1202" y="1021"/>
                      </a:lnTo>
                      <a:lnTo>
                        <a:pt x="1220" y="1021"/>
                      </a:lnTo>
                      <a:lnTo>
                        <a:pt x="1244" y="1039"/>
                      </a:lnTo>
                      <a:lnTo>
                        <a:pt x="1244" y="1051"/>
                      </a:lnTo>
                      <a:lnTo>
                        <a:pt x="1244" y="1057"/>
                      </a:lnTo>
                      <a:lnTo>
                        <a:pt x="1244" y="1069"/>
                      </a:lnTo>
                      <a:lnTo>
                        <a:pt x="1238" y="1081"/>
                      </a:lnTo>
                      <a:lnTo>
                        <a:pt x="1244" y="1087"/>
                      </a:lnTo>
                      <a:lnTo>
                        <a:pt x="1250" y="1099"/>
                      </a:lnTo>
                      <a:lnTo>
                        <a:pt x="1268" y="1099"/>
                      </a:lnTo>
                      <a:lnTo>
                        <a:pt x="1304" y="1087"/>
                      </a:lnTo>
                      <a:lnTo>
                        <a:pt x="1322" y="1081"/>
                      </a:lnTo>
                      <a:lnTo>
                        <a:pt x="1334" y="1069"/>
                      </a:lnTo>
                      <a:lnTo>
                        <a:pt x="1346" y="1051"/>
                      </a:lnTo>
                      <a:lnTo>
                        <a:pt x="1346" y="1045"/>
                      </a:lnTo>
                      <a:lnTo>
                        <a:pt x="1352" y="1039"/>
                      </a:lnTo>
                      <a:lnTo>
                        <a:pt x="1346" y="1033"/>
                      </a:lnTo>
                      <a:lnTo>
                        <a:pt x="1340" y="1033"/>
                      </a:lnTo>
                      <a:lnTo>
                        <a:pt x="1340" y="1027"/>
                      </a:lnTo>
                      <a:lnTo>
                        <a:pt x="1340" y="1021"/>
                      </a:lnTo>
                      <a:lnTo>
                        <a:pt x="1340" y="1015"/>
                      </a:lnTo>
                      <a:lnTo>
                        <a:pt x="1334" y="1015"/>
                      </a:lnTo>
                      <a:lnTo>
                        <a:pt x="1334" y="1009"/>
                      </a:lnTo>
                      <a:lnTo>
                        <a:pt x="1334" y="1003"/>
                      </a:lnTo>
                      <a:lnTo>
                        <a:pt x="1316" y="985"/>
                      </a:lnTo>
                      <a:lnTo>
                        <a:pt x="1304" y="979"/>
                      </a:lnTo>
                      <a:lnTo>
                        <a:pt x="1298" y="979"/>
                      </a:lnTo>
                      <a:lnTo>
                        <a:pt x="1292" y="955"/>
                      </a:lnTo>
                      <a:lnTo>
                        <a:pt x="1292" y="943"/>
                      </a:lnTo>
                      <a:lnTo>
                        <a:pt x="1292" y="937"/>
                      </a:lnTo>
                      <a:lnTo>
                        <a:pt x="1304" y="925"/>
                      </a:lnTo>
                      <a:lnTo>
                        <a:pt x="1304" y="919"/>
                      </a:lnTo>
                      <a:lnTo>
                        <a:pt x="1310" y="919"/>
                      </a:lnTo>
                      <a:lnTo>
                        <a:pt x="1310" y="901"/>
                      </a:lnTo>
                      <a:lnTo>
                        <a:pt x="1310" y="895"/>
                      </a:lnTo>
                      <a:lnTo>
                        <a:pt x="1316" y="889"/>
                      </a:lnTo>
                      <a:lnTo>
                        <a:pt x="1328" y="883"/>
                      </a:lnTo>
                      <a:lnTo>
                        <a:pt x="1340" y="883"/>
                      </a:lnTo>
                      <a:lnTo>
                        <a:pt x="1340" y="865"/>
                      </a:lnTo>
                      <a:lnTo>
                        <a:pt x="1340" y="859"/>
                      </a:lnTo>
                      <a:lnTo>
                        <a:pt x="1346" y="859"/>
                      </a:lnTo>
                      <a:lnTo>
                        <a:pt x="1340" y="847"/>
                      </a:lnTo>
                      <a:lnTo>
                        <a:pt x="1328" y="841"/>
                      </a:lnTo>
                      <a:lnTo>
                        <a:pt x="1322" y="835"/>
                      </a:lnTo>
                      <a:lnTo>
                        <a:pt x="1316" y="823"/>
                      </a:lnTo>
                      <a:lnTo>
                        <a:pt x="1310" y="823"/>
                      </a:lnTo>
                      <a:lnTo>
                        <a:pt x="1292" y="823"/>
                      </a:lnTo>
                      <a:lnTo>
                        <a:pt x="1286" y="823"/>
                      </a:lnTo>
                      <a:lnTo>
                        <a:pt x="1268" y="835"/>
                      </a:lnTo>
                      <a:lnTo>
                        <a:pt x="1262" y="835"/>
                      </a:lnTo>
                      <a:lnTo>
                        <a:pt x="1256" y="829"/>
                      </a:lnTo>
                      <a:lnTo>
                        <a:pt x="1232" y="811"/>
                      </a:lnTo>
                      <a:lnTo>
                        <a:pt x="1226" y="805"/>
                      </a:lnTo>
                      <a:lnTo>
                        <a:pt x="1226" y="799"/>
                      </a:lnTo>
                      <a:lnTo>
                        <a:pt x="1232" y="793"/>
                      </a:lnTo>
                      <a:lnTo>
                        <a:pt x="1244" y="787"/>
                      </a:lnTo>
                      <a:lnTo>
                        <a:pt x="1244" y="775"/>
                      </a:lnTo>
                      <a:lnTo>
                        <a:pt x="1238" y="757"/>
                      </a:lnTo>
                      <a:lnTo>
                        <a:pt x="1232" y="739"/>
                      </a:lnTo>
                      <a:lnTo>
                        <a:pt x="1238" y="727"/>
                      </a:lnTo>
                      <a:lnTo>
                        <a:pt x="1238" y="721"/>
                      </a:lnTo>
                      <a:lnTo>
                        <a:pt x="1244" y="721"/>
                      </a:lnTo>
                      <a:lnTo>
                        <a:pt x="1238" y="696"/>
                      </a:lnTo>
                      <a:lnTo>
                        <a:pt x="1238" y="678"/>
                      </a:lnTo>
                      <a:lnTo>
                        <a:pt x="1250" y="678"/>
                      </a:lnTo>
                      <a:lnTo>
                        <a:pt x="1250" y="672"/>
                      </a:lnTo>
                      <a:lnTo>
                        <a:pt x="1256" y="666"/>
                      </a:lnTo>
                      <a:lnTo>
                        <a:pt x="1268" y="660"/>
                      </a:lnTo>
                      <a:lnTo>
                        <a:pt x="1268" y="648"/>
                      </a:lnTo>
                      <a:lnTo>
                        <a:pt x="1268" y="642"/>
                      </a:lnTo>
                      <a:lnTo>
                        <a:pt x="1274" y="636"/>
                      </a:lnTo>
                      <a:lnTo>
                        <a:pt x="1280" y="624"/>
                      </a:lnTo>
                      <a:lnTo>
                        <a:pt x="1286" y="606"/>
                      </a:lnTo>
                      <a:lnTo>
                        <a:pt x="1292" y="594"/>
                      </a:lnTo>
                      <a:lnTo>
                        <a:pt x="1298" y="600"/>
                      </a:lnTo>
                      <a:lnTo>
                        <a:pt x="1322" y="594"/>
                      </a:lnTo>
                      <a:lnTo>
                        <a:pt x="1352" y="582"/>
                      </a:lnTo>
                      <a:lnTo>
                        <a:pt x="1352" y="576"/>
                      </a:lnTo>
                      <a:lnTo>
                        <a:pt x="1352" y="570"/>
                      </a:lnTo>
                      <a:lnTo>
                        <a:pt x="1370" y="570"/>
                      </a:lnTo>
                      <a:lnTo>
                        <a:pt x="1382" y="570"/>
                      </a:lnTo>
                      <a:lnTo>
                        <a:pt x="1388" y="570"/>
                      </a:lnTo>
                      <a:lnTo>
                        <a:pt x="1394" y="570"/>
                      </a:lnTo>
                      <a:lnTo>
                        <a:pt x="1406" y="558"/>
                      </a:lnTo>
                      <a:lnTo>
                        <a:pt x="1406" y="564"/>
                      </a:lnTo>
                      <a:lnTo>
                        <a:pt x="1412" y="576"/>
                      </a:lnTo>
                      <a:lnTo>
                        <a:pt x="1424" y="588"/>
                      </a:lnTo>
                      <a:lnTo>
                        <a:pt x="1424" y="600"/>
                      </a:lnTo>
                      <a:lnTo>
                        <a:pt x="1418" y="612"/>
                      </a:lnTo>
                      <a:lnTo>
                        <a:pt x="1412" y="624"/>
                      </a:lnTo>
                      <a:lnTo>
                        <a:pt x="1412" y="636"/>
                      </a:lnTo>
                      <a:lnTo>
                        <a:pt x="1430" y="636"/>
                      </a:lnTo>
                      <a:lnTo>
                        <a:pt x="1455" y="642"/>
                      </a:lnTo>
                      <a:lnTo>
                        <a:pt x="1455" y="654"/>
                      </a:lnTo>
                      <a:lnTo>
                        <a:pt x="1461" y="660"/>
                      </a:lnTo>
                      <a:lnTo>
                        <a:pt x="1473" y="672"/>
                      </a:lnTo>
                      <a:lnTo>
                        <a:pt x="1473" y="678"/>
                      </a:lnTo>
                      <a:lnTo>
                        <a:pt x="1503" y="666"/>
                      </a:lnTo>
                      <a:lnTo>
                        <a:pt x="1521" y="666"/>
                      </a:lnTo>
                      <a:lnTo>
                        <a:pt x="1527" y="666"/>
                      </a:lnTo>
                      <a:lnTo>
                        <a:pt x="1533" y="672"/>
                      </a:lnTo>
                      <a:lnTo>
                        <a:pt x="1539" y="672"/>
                      </a:lnTo>
                      <a:lnTo>
                        <a:pt x="1545" y="678"/>
                      </a:lnTo>
                      <a:lnTo>
                        <a:pt x="1557" y="672"/>
                      </a:lnTo>
                      <a:lnTo>
                        <a:pt x="1563" y="666"/>
                      </a:lnTo>
                      <a:lnTo>
                        <a:pt x="1569" y="666"/>
                      </a:lnTo>
                      <a:lnTo>
                        <a:pt x="1575" y="678"/>
                      </a:lnTo>
                      <a:lnTo>
                        <a:pt x="1581" y="684"/>
                      </a:lnTo>
                      <a:lnTo>
                        <a:pt x="1587" y="684"/>
                      </a:lnTo>
                      <a:lnTo>
                        <a:pt x="1587" y="690"/>
                      </a:lnTo>
                      <a:lnTo>
                        <a:pt x="1599" y="696"/>
                      </a:lnTo>
                      <a:lnTo>
                        <a:pt x="1605" y="690"/>
                      </a:lnTo>
                      <a:lnTo>
                        <a:pt x="1611" y="678"/>
                      </a:lnTo>
                      <a:lnTo>
                        <a:pt x="1623" y="660"/>
                      </a:lnTo>
                      <a:lnTo>
                        <a:pt x="1617" y="654"/>
                      </a:lnTo>
                      <a:lnTo>
                        <a:pt x="1617" y="642"/>
                      </a:lnTo>
                      <a:lnTo>
                        <a:pt x="1629" y="618"/>
                      </a:lnTo>
                      <a:lnTo>
                        <a:pt x="1629" y="588"/>
                      </a:lnTo>
                      <a:lnTo>
                        <a:pt x="1629" y="582"/>
                      </a:lnTo>
                      <a:lnTo>
                        <a:pt x="1623" y="582"/>
                      </a:lnTo>
                      <a:lnTo>
                        <a:pt x="1617" y="570"/>
                      </a:lnTo>
                      <a:lnTo>
                        <a:pt x="1599" y="558"/>
                      </a:lnTo>
                      <a:lnTo>
                        <a:pt x="1593" y="552"/>
                      </a:lnTo>
                      <a:lnTo>
                        <a:pt x="1581" y="552"/>
                      </a:lnTo>
                      <a:lnTo>
                        <a:pt x="1575" y="552"/>
                      </a:lnTo>
                      <a:lnTo>
                        <a:pt x="1563" y="558"/>
                      </a:lnTo>
                      <a:lnTo>
                        <a:pt x="1557" y="564"/>
                      </a:lnTo>
                      <a:lnTo>
                        <a:pt x="1551" y="558"/>
                      </a:lnTo>
                      <a:lnTo>
                        <a:pt x="1551" y="552"/>
                      </a:lnTo>
                      <a:lnTo>
                        <a:pt x="1551" y="540"/>
                      </a:lnTo>
                      <a:lnTo>
                        <a:pt x="1539" y="504"/>
                      </a:lnTo>
                      <a:lnTo>
                        <a:pt x="1533" y="498"/>
                      </a:lnTo>
                      <a:lnTo>
                        <a:pt x="1533" y="492"/>
                      </a:lnTo>
                      <a:lnTo>
                        <a:pt x="1539" y="486"/>
                      </a:lnTo>
                      <a:lnTo>
                        <a:pt x="1545" y="492"/>
                      </a:lnTo>
                      <a:lnTo>
                        <a:pt x="1557" y="468"/>
                      </a:lnTo>
                      <a:lnTo>
                        <a:pt x="1563" y="468"/>
                      </a:lnTo>
                      <a:lnTo>
                        <a:pt x="1563" y="462"/>
                      </a:lnTo>
                      <a:lnTo>
                        <a:pt x="1569" y="450"/>
                      </a:lnTo>
                      <a:lnTo>
                        <a:pt x="1557" y="438"/>
                      </a:lnTo>
                      <a:lnTo>
                        <a:pt x="1551" y="438"/>
                      </a:lnTo>
                      <a:lnTo>
                        <a:pt x="1551" y="432"/>
                      </a:lnTo>
                      <a:lnTo>
                        <a:pt x="1557" y="426"/>
                      </a:lnTo>
                      <a:lnTo>
                        <a:pt x="1581" y="408"/>
                      </a:lnTo>
                      <a:lnTo>
                        <a:pt x="1587" y="408"/>
                      </a:lnTo>
                      <a:lnTo>
                        <a:pt x="1587" y="396"/>
                      </a:lnTo>
                      <a:lnTo>
                        <a:pt x="1587" y="378"/>
                      </a:lnTo>
                      <a:lnTo>
                        <a:pt x="1581" y="366"/>
                      </a:lnTo>
                      <a:lnTo>
                        <a:pt x="1575" y="360"/>
                      </a:lnTo>
                      <a:lnTo>
                        <a:pt x="1569" y="360"/>
                      </a:lnTo>
                      <a:lnTo>
                        <a:pt x="1569" y="354"/>
                      </a:lnTo>
                      <a:lnTo>
                        <a:pt x="1575" y="354"/>
                      </a:lnTo>
                      <a:lnTo>
                        <a:pt x="1587" y="348"/>
                      </a:lnTo>
                      <a:lnTo>
                        <a:pt x="1593" y="348"/>
                      </a:lnTo>
                      <a:lnTo>
                        <a:pt x="1605" y="330"/>
                      </a:lnTo>
                      <a:lnTo>
                        <a:pt x="1605" y="318"/>
                      </a:lnTo>
                      <a:lnTo>
                        <a:pt x="1605" y="312"/>
                      </a:lnTo>
                      <a:lnTo>
                        <a:pt x="1599" y="312"/>
                      </a:lnTo>
                      <a:lnTo>
                        <a:pt x="1599" y="306"/>
                      </a:lnTo>
                      <a:lnTo>
                        <a:pt x="1605" y="294"/>
                      </a:lnTo>
                      <a:lnTo>
                        <a:pt x="1611" y="282"/>
                      </a:lnTo>
                      <a:lnTo>
                        <a:pt x="1617" y="282"/>
                      </a:lnTo>
                      <a:lnTo>
                        <a:pt x="1611" y="258"/>
                      </a:lnTo>
                      <a:lnTo>
                        <a:pt x="1605" y="240"/>
                      </a:lnTo>
                      <a:lnTo>
                        <a:pt x="1617" y="228"/>
                      </a:lnTo>
                      <a:lnTo>
                        <a:pt x="1617" y="204"/>
                      </a:lnTo>
                      <a:lnTo>
                        <a:pt x="1623" y="186"/>
                      </a:lnTo>
                      <a:lnTo>
                        <a:pt x="1623" y="180"/>
                      </a:lnTo>
                      <a:lnTo>
                        <a:pt x="1629" y="168"/>
                      </a:lnTo>
                      <a:lnTo>
                        <a:pt x="1617" y="168"/>
                      </a:lnTo>
                      <a:lnTo>
                        <a:pt x="1611" y="156"/>
                      </a:lnTo>
                      <a:lnTo>
                        <a:pt x="1599" y="150"/>
                      </a:lnTo>
                      <a:lnTo>
                        <a:pt x="1587" y="150"/>
                      </a:lnTo>
                      <a:lnTo>
                        <a:pt x="1581" y="144"/>
                      </a:lnTo>
                      <a:lnTo>
                        <a:pt x="1575" y="144"/>
                      </a:lnTo>
                      <a:lnTo>
                        <a:pt x="1569" y="138"/>
                      </a:lnTo>
                      <a:lnTo>
                        <a:pt x="1575" y="126"/>
                      </a:lnTo>
                      <a:lnTo>
                        <a:pt x="1563" y="114"/>
                      </a:lnTo>
                      <a:lnTo>
                        <a:pt x="1557" y="114"/>
                      </a:lnTo>
                      <a:lnTo>
                        <a:pt x="1545" y="96"/>
                      </a:lnTo>
                      <a:lnTo>
                        <a:pt x="1539" y="90"/>
                      </a:lnTo>
                      <a:lnTo>
                        <a:pt x="1533" y="90"/>
                      </a:lnTo>
                      <a:lnTo>
                        <a:pt x="1521" y="102"/>
                      </a:lnTo>
                      <a:lnTo>
                        <a:pt x="1503" y="102"/>
                      </a:lnTo>
                      <a:lnTo>
                        <a:pt x="1491" y="126"/>
                      </a:lnTo>
                      <a:lnTo>
                        <a:pt x="1485" y="138"/>
                      </a:lnTo>
                      <a:lnTo>
                        <a:pt x="1485" y="150"/>
                      </a:lnTo>
                      <a:lnTo>
                        <a:pt x="1479" y="150"/>
                      </a:lnTo>
                      <a:lnTo>
                        <a:pt x="1473" y="150"/>
                      </a:lnTo>
                      <a:lnTo>
                        <a:pt x="1467" y="156"/>
                      </a:lnTo>
                      <a:lnTo>
                        <a:pt x="1467" y="168"/>
                      </a:lnTo>
                      <a:lnTo>
                        <a:pt x="1479" y="180"/>
                      </a:lnTo>
                      <a:lnTo>
                        <a:pt x="1473" y="186"/>
                      </a:lnTo>
                      <a:lnTo>
                        <a:pt x="1461" y="186"/>
                      </a:lnTo>
                      <a:lnTo>
                        <a:pt x="1455" y="186"/>
                      </a:lnTo>
                      <a:lnTo>
                        <a:pt x="1436" y="186"/>
                      </a:lnTo>
                      <a:lnTo>
                        <a:pt x="1418" y="180"/>
                      </a:lnTo>
                      <a:lnTo>
                        <a:pt x="1406" y="180"/>
                      </a:lnTo>
                      <a:lnTo>
                        <a:pt x="1400" y="198"/>
                      </a:lnTo>
                      <a:lnTo>
                        <a:pt x="1400" y="222"/>
                      </a:lnTo>
                      <a:lnTo>
                        <a:pt x="1394" y="222"/>
                      </a:lnTo>
                      <a:lnTo>
                        <a:pt x="1394" y="234"/>
                      </a:lnTo>
                      <a:lnTo>
                        <a:pt x="1400" y="240"/>
                      </a:lnTo>
                      <a:lnTo>
                        <a:pt x="1400" y="264"/>
                      </a:lnTo>
                      <a:lnTo>
                        <a:pt x="1370" y="264"/>
                      </a:lnTo>
                      <a:lnTo>
                        <a:pt x="1364" y="270"/>
                      </a:lnTo>
                      <a:lnTo>
                        <a:pt x="1352" y="276"/>
                      </a:lnTo>
                      <a:lnTo>
                        <a:pt x="1334" y="282"/>
                      </a:lnTo>
                      <a:lnTo>
                        <a:pt x="1322" y="282"/>
                      </a:lnTo>
                      <a:lnTo>
                        <a:pt x="1322" y="288"/>
                      </a:lnTo>
                      <a:lnTo>
                        <a:pt x="1304" y="288"/>
                      </a:lnTo>
                      <a:lnTo>
                        <a:pt x="1298" y="294"/>
                      </a:lnTo>
                      <a:lnTo>
                        <a:pt x="1286" y="294"/>
                      </a:lnTo>
                      <a:lnTo>
                        <a:pt x="1286" y="288"/>
                      </a:lnTo>
                      <a:lnTo>
                        <a:pt x="1280" y="288"/>
                      </a:lnTo>
                      <a:lnTo>
                        <a:pt x="1274" y="282"/>
                      </a:lnTo>
                      <a:lnTo>
                        <a:pt x="1268" y="270"/>
                      </a:lnTo>
                      <a:lnTo>
                        <a:pt x="1268" y="264"/>
                      </a:lnTo>
                      <a:lnTo>
                        <a:pt x="1256" y="270"/>
                      </a:lnTo>
                      <a:lnTo>
                        <a:pt x="1250" y="270"/>
                      </a:lnTo>
                      <a:lnTo>
                        <a:pt x="1244" y="270"/>
                      </a:lnTo>
                      <a:lnTo>
                        <a:pt x="1238" y="270"/>
                      </a:lnTo>
                      <a:lnTo>
                        <a:pt x="1238" y="264"/>
                      </a:lnTo>
                      <a:lnTo>
                        <a:pt x="1244" y="252"/>
                      </a:lnTo>
                      <a:lnTo>
                        <a:pt x="1226" y="240"/>
                      </a:lnTo>
                      <a:lnTo>
                        <a:pt x="1202" y="222"/>
                      </a:lnTo>
                      <a:lnTo>
                        <a:pt x="1178" y="198"/>
                      </a:lnTo>
                      <a:lnTo>
                        <a:pt x="1166" y="204"/>
                      </a:lnTo>
                      <a:lnTo>
                        <a:pt x="1160" y="198"/>
                      </a:lnTo>
                      <a:lnTo>
                        <a:pt x="1148" y="198"/>
                      </a:lnTo>
                      <a:lnTo>
                        <a:pt x="1142" y="204"/>
                      </a:lnTo>
                      <a:lnTo>
                        <a:pt x="1136" y="198"/>
                      </a:lnTo>
                      <a:lnTo>
                        <a:pt x="1124" y="192"/>
                      </a:lnTo>
                      <a:lnTo>
                        <a:pt x="1118" y="186"/>
                      </a:lnTo>
                      <a:lnTo>
                        <a:pt x="1106" y="186"/>
                      </a:lnTo>
                      <a:lnTo>
                        <a:pt x="1106" y="180"/>
                      </a:lnTo>
                      <a:lnTo>
                        <a:pt x="1094" y="180"/>
                      </a:lnTo>
                      <a:lnTo>
                        <a:pt x="1088" y="174"/>
                      </a:lnTo>
                      <a:lnTo>
                        <a:pt x="1088" y="168"/>
                      </a:lnTo>
                      <a:lnTo>
                        <a:pt x="1088" y="162"/>
                      </a:lnTo>
                      <a:lnTo>
                        <a:pt x="1082" y="150"/>
                      </a:lnTo>
                      <a:lnTo>
                        <a:pt x="1082" y="138"/>
                      </a:lnTo>
                      <a:lnTo>
                        <a:pt x="1082" y="126"/>
                      </a:lnTo>
                      <a:lnTo>
                        <a:pt x="1088" y="114"/>
                      </a:lnTo>
                      <a:lnTo>
                        <a:pt x="1094" y="108"/>
                      </a:lnTo>
                      <a:lnTo>
                        <a:pt x="1100" y="108"/>
                      </a:lnTo>
                      <a:lnTo>
                        <a:pt x="1100" y="90"/>
                      </a:lnTo>
                      <a:lnTo>
                        <a:pt x="1082" y="84"/>
                      </a:lnTo>
                      <a:lnTo>
                        <a:pt x="1082" y="60"/>
                      </a:lnTo>
                      <a:lnTo>
                        <a:pt x="1076" y="60"/>
                      </a:lnTo>
                      <a:lnTo>
                        <a:pt x="1070" y="66"/>
                      </a:lnTo>
                      <a:lnTo>
                        <a:pt x="1064" y="66"/>
                      </a:lnTo>
                      <a:lnTo>
                        <a:pt x="1058" y="72"/>
                      </a:lnTo>
                      <a:lnTo>
                        <a:pt x="1040" y="66"/>
                      </a:lnTo>
                      <a:lnTo>
                        <a:pt x="1028" y="60"/>
                      </a:lnTo>
                      <a:lnTo>
                        <a:pt x="1028" y="66"/>
                      </a:lnTo>
                      <a:lnTo>
                        <a:pt x="1016" y="48"/>
                      </a:lnTo>
                      <a:lnTo>
                        <a:pt x="1004" y="42"/>
                      </a:lnTo>
                      <a:lnTo>
                        <a:pt x="992" y="42"/>
                      </a:lnTo>
                      <a:lnTo>
                        <a:pt x="974" y="42"/>
                      </a:lnTo>
                      <a:lnTo>
                        <a:pt x="968" y="36"/>
                      </a:lnTo>
                      <a:lnTo>
                        <a:pt x="950" y="36"/>
                      </a:lnTo>
                      <a:lnTo>
                        <a:pt x="944" y="30"/>
                      </a:lnTo>
                      <a:lnTo>
                        <a:pt x="938" y="30"/>
                      </a:lnTo>
                      <a:lnTo>
                        <a:pt x="938" y="24"/>
                      </a:lnTo>
                      <a:lnTo>
                        <a:pt x="926" y="18"/>
                      </a:lnTo>
                      <a:lnTo>
                        <a:pt x="914" y="12"/>
                      </a:lnTo>
                      <a:lnTo>
                        <a:pt x="902" y="12"/>
                      </a:lnTo>
                      <a:lnTo>
                        <a:pt x="896" y="12"/>
                      </a:lnTo>
                      <a:lnTo>
                        <a:pt x="896" y="18"/>
                      </a:lnTo>
                      <a:lnTo>
                        <a:pt x="884" y="12"/>
                      </a:lnTo>
                      <a:lnTo>
                        <a:pt x="878" y="12"/>
                      </a:lnTo>
                      <a:lnTo>
                        <a:pt x="878" y="24"/>
                      </a:lnTo>
                      <a:lnTo>
                        <a:pt x="860" y="24"/>
                      </a:lnTo>
                      <a:lnTo>
                        <a:pt x="848" y="12"/>
                      </a:lnTo>
                      <a:lnTo>
                        <a:pt x="836" y="12"/>
                      </a:lnTo>
                      <a:lnTo>
                        <a:pt x="829" y="12"/>
                      </a:lnTo>
                      <a:lnTo>
                        <a:pt x="823" y="18"/>
                      </a:lnTo>
                      <a:lnTo>
                        <a:pt x="817" y="24"/>
                      </a:lnTo>
                      <a:lnTo>
                        <a:pt x="811" y="18"/>
                      </a:lnTo>
                      <a:lnTo>
                        <a:pt x="817" y="18"/>
                      </a:lnTo>
                      <a:lnTo>
                        <a:pt x="817" y="24"/>
                      </a:lnTo>
                      <a:lnTo>
                        <a:pt x="811" y="24"/>
                      </a:lnTo>
                      <a:lnTo>
                        <a:pt x="805" y="24"/>
                      </a:lnTo>
                      <a:lnTo>
                        <a:pt x="799" y="12"/>
                      </a:lnTo>
                      <a:lnTo>
                        <a:pt x="799" y="6"/>
                      </a:lnTo>
                      <a:lnTo>
                        <a:pt x="787" y="0"/>
                      </a:lnTo>
                      <a:lnTo>
                        <a:pt x="775" y="6"/>
                      </a:lnTo>
                      <a:lnTo>
                        <a:pt x="757" y="18"/>
                      </a:lnTo>
                      <a:lnTo>
                        <a:pt x="757" y="12"/>
                      </a:lnTo>
                      <a:lnTo>
                        <a:pt x="757" y="18"/>
                      </a:lnTo>
                      <a:lnTo>
                        <a:pt x="751" y="12"/>
                      </a:lnTo>
                      <a:lnTo>
                        <a:pt x="745" y="12"/>
                      </a:lnTo>
                      <a:lnTo>
                        <a:pt x="745" y="18"/>
                      </a:lnTo>
                      <a:lnTo>
                        <a:pt x="745" y="24"/>
                      </a:lnTo>
                      <a:lnTo>
                        <a:pt x="733" y="18"/>
                      </a:lnTo>
                      <a:lnTo>
                        <a:pt x="733" y="24"/>
                      </a:lnTo>
                      <a:lnTo>
                        <a:pt x="757" y="54"/>
                      </a:lnTo>
                      <a:lnTo>
                        <a:pt x="763" y="72"/>
                      </a:lnTo>
                      <a:lnTo>
                        <a:pt x="769" y="84"/>
                      </a:lnTo>
                      <a:lnTo>
                        <a:pt x="769" y="90"/>
                      </a:lnTo>
                      <a:lnTo>
                        <a:pt x="793" y="120"/>
                      </a:lnTo>
                      <a:lnTo>
                        <a:pt x="781" y="120"/>
                      </a:lnTo>
                      <a:lnTo>
                        <a:pt x="769" y="120"/>
                      </a:lnTo>
                      <a:lnTo>
                        <a:pt x="769" y="132"/>
                      </a:lnTo>
                      <a:lnTo>
                        <a:pt x="769" y="144"/>
                      </a:lnTo>
                      <a:lnTo>
                        <a:pt x="751" y="162"/>
                      </a:lnTo>
                      <a:lnTo>
                        <a:pt x="739" y="186"/>
                      </a:lnTo>
                      <a:lnTo>
                        <a:pt x="727" y="204"/>
                      </a:lnTo>
                      <a:lnTo>
                        <a:pt x="727" y="216"/>
                      </a:lnTo>
                      <a:lnTo>
                        <a:pt x="727" y="234"/>
                      </a:lnTo>
                      <a:lnTo>
                        <a:pt x="715" y="234"/>
                      </a:lnTo>
                      <a:lnTo>
                        <a:pt x="709" y="234"/>
                      </a:lnTo>
                      <a:lnTo>
                        <a:pt x="703" y="240"/>
                      </a:lnTo>
                      <a:lnTo>
                        <a:pt x="679" y="234"/>
                      </a:lnTo>
                      <a:lnTo>
                        <a:pt x="659" y="223"/>
                      </a:lnTo>
                      <a:lnTo>
                        <a:pt x="625" y="216"/>
                      </a:lnTo>
                      <a:lnTo>
                        <a:pt x="595" y="210"/>
                      </a:lnTo>
                      <a:lnTo>
                        <a:pt x="577" y="204"/>
                      </a:lnTo>
                      <a:lnTo>
                        <a:pt x="553" y="204"/>
                      </a:lnTo>
                      <a:lnTo>
                        <a:pt x="535" y="198"/>
                      </a:lnTo>
                      <a:lnTo>
                        <a:pt x="529" y="198"/>
                      </a:lnTo>
                      <a:lnTo>
                        <a:pt x="523" y="204"/>
                      </a:lnTo>
                      <a:lnTo>
                        <a:pt x="511" y="210"/>
                      </a:lnTo>
                      <a:lnTo>
                        <a:pt x="499" y="222"/>
                      </a:lnTo>
                      <a:lnTo>
                        <a:pt x="487" y="234"/>
                      </a:lnTo>
                      <a:lnTo>
                        <a:pt x="475" y="246"/>
                      </a:lnTo>
                      <a:lnTo>
                        <a:pt x="475" y="240"/>
                      </a:lnTo>
                      <a:lnTo>
                        <a:pt x="451" y="240"/>
                      </a:lnTo>
                      <a:lnTo>
                        <a:pt x="445" y="252"/>
                      </a:lnTo>
                      <a:lnTo>
                        <a:pt x="439" y="258"/>
                      </a:lnTo>
                      <a:lnTo>
                        <a:pt x="433" y="264"/>
                      </a:lnTo>
                      <a:lnTo>
                        <a:pt x="427" y="264"/>
                      </a:lnTo>
                      <a:lnTo>
                        <a:pt x="421" y="264"/>
                      </a:lnTo>
                      <a:lnTo>
                        <a:pt x="427" y="270"/>
                      </a:lnTo>
                      <a:lnTo>
                        <a:pt x="415" y="270"/>
                      </a:lnTo>
                      <a:lnTo>
                        <a:pt x="403" y="276"/>
                      </a:lnTo>
                      <a:lnTo>
                        <a:pt x="403" y="264"/>
                      </a:lnTo>
                      <a:lnTo>
                        <a:pt x="397" y="258"/>
                      </a:lnTo>
                      <a:lnTo>
                        <a:pt x="397" y="252"/>
                      </a:lnTo>
                      <a:lnTo>
                        <a:pt x="385" y="252"/>
                      </a:lnTo>
                      <a:lnTo>
                        <a:pt x="373" y="246"/>
                      </a:lnTo>
                      <a:lnTo>
                        <a:pt x="361" y="246"/>
                      </a:lnTo>
                      <a:lnTo>
                        <a:pt x="349" y="264"/>
                      </a:lnTo>
                      <a:lnTo>
                        <a:pt x="349" y="270"/>
                      </a:lnTo>
                      <a:lnTo>
                        <a:pt x="355" y="276"/>
                      </a:lnTo>
                      <a:lnTo>
                        <a:pt x="349" y="288"/>
                      </a:lnTo>
                      <a:lnTo>
                        <a:pt x="343" y="294"/>
                      </a:lnTo>
                      <a:lnTo>
                        <a:pt x="343" y="300"/>
                      </a:lnTo>
                      <a:lnTo>
                        <a:pt x="337" y="300"/>
                      </a:lnTo>
                      <a:lnTo>
                        <a:pt x="325" y="312"/>
                      </a:lnTo>
                      <a:lnTo>
                        <a:pt x="325" y="324"/>
                      </a:lnTo>
                      <a:lnTo>
                        <a:pt x="319" y="330"/>
                      </a:lnTo>
                      <a:lnTo>
                        <a:pt x="295" y="330"/>
                      </a:lnTo>
                      <a:lnTo>
                        <a:pt x="277" y="336"/>
                      </a:lnTo>
                      <a:lnTo>
                        <a:pt x="253" y="336"/>
                      </a:lnTo>
                      <a:lnTo>
                        <a:pt x="235" y="342"/>
                      </a:lnTo>
                      <a:lnTo>
                        <a:pt x="229" y="336"/>
                      </a:lnTo>
                      <a:lnTo>
                        <a:pt x="229" y="330"/>
                      </a:lnTo>
                      <a:lnTo>
                        <a:pt x="217" y="318"/>
                      </a:lnTo>
                      <a:lnTo>
                        <a:pt x="204" y="318"/>
                      </a:lnTo>
                      <a:lnTo>
                        <a:pt x="198" y="324"/>
                      </a:lnTo>
                      <a:lnTo>
                        <a:pt x="198" y="330"/>
                      </a:lnTo>
                      <a:lnTo>
                        <a:pt x="186" y="330"/>
                      </a:lnTo>
                      <a:lnTo>
                        <a:pt x="180" y="336"/>
                      </a:lnTo>
                      <a:lnTo>
                        <a:pt x="180" y="342"/>
                      </a:lnTo>
                      <a:lnTo>
                        <a:pt x="180" y="348"/>
                      </a:lnTo>
                      <a:lnTo>
                        <a:pt x="162" y="348"/>
                      </a:lnTo>
                      <a:lnTo>
                        <a:pt x="156" y="348"/>
                      </a:lnTo>
                      <a:lnTo>
                        <a:pt x="156" y="354"/>
                      </a:lnTo>
                      <a:lnTo>
                        <a:pt x="162" y="366"/>
                      </a:lnTo>
                      <a:lnTo>
                        <a:pt x="156" y="366"/>
                      </a:lnTo>
                      <a:lnTo>
                        <a:pt x="168" y="384"/>
                      </a:lnTo>
                      <a:lnTo>
                        <a:pt x="150" y="384"/>
                      </a:lnTo>
                      <a:lnTo>
                        <a:pt x="144" y="390"/>
                      </a:lnTo>
                      <a:lnTo>
                        <a:pt x="144" y="402"/>
                      </a:lnTo>
                      <a:lnTo>
                        <a:pt x="144" y="420"/>
                      </a:lnTo>
                      <a:lnTo>
                        <a:pt x="132" y="420"/>
                      </a:lnTo>
                      <a:lnTo>
                        <a:pt x="126" y="426"/>
                      </a:lnTo>
                      <a:lnTo>
                        <a:pt x="120" y="426"/>
                      </a:lnTo>
                      <a:lnTo>
                        <a:pt x="114" y="432"/>
                      </a:lnTo>
                      <a:lnTo>
                        <a:pt x="108" y="420"/>
                      </a:lnTo>
                      <a:lnTo>
                        <a:pt x="102" y="408"/>
                      </a:lnTo>
                      <a:lnTo>
                        <a:pt x="90" y="414"/>
                      </a:lnTo>
                      <a:lnTo>
                        <a:pt x="90" y="426"/>
                      </a:lnTo>
                      <a:lnTo>
                        <a:pt x="84" y="438"/>
                      </a:lnTo>
                      <a:lnTo>
                        <a:pt x="78" y="444"/>
                      </a:lnTo>
                      <a:lnTo>
                        <a:pt x="72" y="450"/>
                      </a:lnTo>
                      <a:lnTo>
                        <a:pt x="66" y="456"/>
                      </a:lnTo>
                      <a:lnTo>
                        <a:pt x="48" y="468"/>
                      </a:lnTo>
                      <a:lnTo>
                        <a:pt x="48" y="462"/>
                      </a:lnTo>
                      <a:lnTo>
                        <a:pt x="42" y="462"/>
                      </a:lnTo>
                      <a:lnTo>
                        <a:pt x="36" y="462"/>
                      </a:lnTo>
                      <a:lnTo>
                        <a:pt x="36" y="474"/>
                      </a:lnTo>
                      <a:lnTo>
                        <a:pt x="24" y="474"/>
                      </a:lnTo>
                      <a:lnTo>
                        <a:pt x="18" y="474"/>
                      </a:lnTo>
                      <a:lnTo>
                        <a:pt x="18" y="480"/>
                      </a:lnTo>
                      <a:lnTo>
                        <a:pt x="18" y="492"/>
                      </a:lnTo>
                      <a:lnTo>
                        <a:pt x="24" y="504"/>
                      </a:lnTo>
                      <a:lnTo>
                        <a:pt x="24" y="516"/>
                      </a:lnTo>
                      <a:lnTo>
                        <a:pt x="6" y="522"/>
                      </a:lnTo>
                      <a:lnTo>
                        <a:pt x="0" y="528"/>
                      </a:lnTo>
                      <a:lnTo>
                        <a:pt x="0" y="534"/>
                      </a:lnTo>
                      <a:lnTo>
                        <a:pt x="6" y="534"/>
                      </a:lnTo>
                      <a:lnTo>
                        <a:pt x="6" y="546"/>
                      </a:lnTo>
                      <a:lnTo>
                        <a:pt x="6" y="552"/>
                      </a:lnTo>
                      <a:lnTo>
                        <a:pt x="12" y="558"/>
                      </a:lnTo>
                      <a:lnTo>
                        <a:pt x="12" y="570"/>
                      </a:lnTo>
                      <a:lnTo>
                        <a:pt x="24" y="570"/>
                      </a:lnTo>
                      <a:lnTo>
                        <a:pt x="24" y="594"/>
                      </a:lnTo>
                      <a:lnTo>
                        <a:pt x="18" y="620"/>
                      </a:lnTo>
                      <a:lnTo>
                        <a:pt x="36" y="624"/>
                      </a:lnTo>
                      <a:lnTo>
                        <a:pt x="60" y="63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0" name="Freeform 14"/>
                <p:cNvSpPr>
                  <a:spLocks/>
                </p:cNvSpPr>
                <p:nvPr/>
              </p:nvSpPr>
              <p:spPr bwMode="auto">
                <a:xfrm>
                  <a:off x="6184348" y="2691888"/>
                  <a:ext cx="306953" cy="300748"/>
                </a:xfrm>
                <a:custGeom>
                  <a:avLst/>
                  <a:gdLst/>
                  <a:ahLst/>
                  <a:cxnLst>
                    <a:cxn ang="0">
                      <a:pos x="90" y="138"/>
                    </a:cxn>
                    <a:cxn ang="0">
                      <a:pos x="132" y="114"/>
                    </a:cxn>
                    <a:cxn ang="0">
                      <a:pos x="204" y="174"/>
                    </a:cxn>
                    <a:cxn ang="0">
                      <a:pos x="216" y="210"/>
                    </a:cxn>
                    <a:cxn ang="0">
                      <a:pos x="234" y="234"/>
                    </a:cxn>
                    <a:cxn ang="0">
                      <a:pos x="258" y="288"/>
                    </a:cxn>
                    <a:cxn ang="0">
                      <a:pos x="246" y="354"/>
                    </a:cxn>
                    <a:cxn ang="0">
                      <a:pos x="174" y="366"/>
                    </a:cxn>
                    <a:cxn ang="0">
                      <a:pos x="126" y="396"/>
                    </a:cxn>
                    <a:cxn ang="0">
                      <a:pos x="96" y="492"/>
                    </a:cxn>
                    <a:cxn ang="0">
                      <a:pos x="162" y="480"/>
                    </a:cxn>
                    <a:cxn ang="0">
                      <a:pos x="192" y="462"/>
                    </a:cxn>
                    <a:cxn ang="0">
                      <a:pos x="210" y="444"/>
                    </a:cxn>
                    <a:cxn ang="0">
                      <a:pos x="258" y="486"/>
                    </a:cxn>
                    <a:cxn ang="0">
                      <a:pos x="300" y="462"/>
                    </a:cxn>
                    <a:cxn ang="0">
                      <a:pos x="354" y="480"/>
                    </a:cxn>
                    <a:cxn ang="0">
                      <a:pos x="396" y="486"/>
                    </a:cxn>
                    <a:cxn ang="0">
                      <a:pos x="378" y="498"/>
                    </a:cxn>
                    <a:cxn ang="0">
                      <a:pos x="384" y="504"/>
                    </a:cxn>
                    <a:cxn ang="0">
                      <a:pos x="421" y="486"/>
                    </a:cxn>
                    <a:cxn ang="0">
                      <a:pos x="457" y="450"/>
                    </a:cxn>
                    <a:cxn ang="0">
                      <a:pos x="469" y="438"/>
                    </a:cxn>
                    <a:cxn ang="0">
                      <a:pos x="499" y="450"/>
                    </a:cxn>
                    <a:cxn ang="0">
                      <a:pos x="511" y="480"/>
                    </a:cxn>
                    <a:cxn ang="0">
                      <a:pos x="559" y="618"/>
                    </a:cxn>
                    <a:cxn ang="0">
                      <a:pos x="595" y="582"/>
                    </a:cxn>
                    <a:cxn ang="0">
                      <a:pos x="589" y="504"/>
                    </a:cxn>
                    <a:cxn ang="0">
                      <a:pos x="589" y="450"/>
                    </a:cxn>
                    <a:cxn ang="0">
                      <a:pos x="589" y="432"/>
                    </a:cxn>
                    <a:cxn ang="0">
                      <a:pos x="619" y="414"/>
                    </a:cxn>
                    <a:cxn ang="0">
                      <a:pos x="643" y="378"/>
                    </a:cxn>
                    <a:cxn ang="0">
                      <a:pos x="595" y="306"/>
                    </a:cxn>
                    <a:cxn ang="0">
                      <a:pos x="583" y="294"/>
                    </a:cxn>
                    <a:cxn ang="0">
                      <a:pos x="583" y="276"/>
                    </a:cxn>
                    <a:cxn ang="0">
                      <a:pos x="577" y="252"/>
                    </a:cxn>
                    <a:cxn ang="0">
                      <a:pos x="571" y="210"/>
                    </a:cxn>
                    <a:cxn ang="0">
                      <a:pos x="565" y="180"/>
                    </a:cxn>
                    <a:cxn ang="0">
                      <a:pos x="565" y="150"/>
                    </a:cxn>
                    <a:cxn ang="0">
                      <a:pos x="595" y="132"/>
                    </a:cxn>
                    <a:cxn ang="0">
                      <a:pos x="601" y="108"/>
                    </a:cxn>
                    <a:cxn ang="0">
                      <a:pos x="625" y="72"/>
                    </a:cxn>
                    <a:cxn ang="0">
                      <a:pos x="589" y="78"/>
                    </a:cxn>
                    <a:cxn ang="0">
                      <a:pos x="529" y="60"/>
                    </a:cxn>
                    <a:cxn ang="0">
                      <a:pos x="505" y="24"/>
                    </a:cxn>
                    <a:cxn ang="0">
                      <a:pos x="475" y="12"/>
                    </a:cxn>
                    <a:cxn ang="0">
                      <a:pos x="433" y="0"/>
                    </a:cxn>
                    <a:cxn ang="0">
                      <a:pos x="403" y="36"/>
                    </a:cxn>
                    <a:cxn ang="0">
                      <a:pos x="342" y="54"/>
                    </a:cxn>
                    <a:cxn ang="0">
                      <a:pos x="318" y="78"/>
                    </a:cxn>
                    <a:cxn ang="0">
                      <a:pos x="258" y="90"/>
                    </a:cxn>
                    <a:cxn ang="0">
                      <a:pos x="210" y="96"/>
                    </a:cxn>
                    <a:cxn ang="0">
                      <a:pos x="174" y="66"/>
                    </a:cxn>
                    <a:cxn ang="0">
                      <a:pos x="138" y="36"/>
                    </a:cxn>
                    <a:cxn ang="0">
                      <a:pos x="96" y="36"/>
                    </a:cxn>
                    <a:cxn ang="0">
                      <a:pos x="72" y="66"/>
                    </a:cxn>
                    <a:cxn ang="0">
                      <a:pos x="18" y="90"/>
                    </a:cxn>
                    <a:cxn ang="0">
                      <a:pos x="6" y="96"/>
                    </a:cxn>
                    <a:cxn ang="0">
                      <a:pos x="30" y="120"/>
                    </a:cxn>
                    <a:cxn ang="0">
                      <a:pos x="72" y="144"/>
                    </a:cxn>
                    <a:cxn ang="0">
                      <a:pos x="72" y="150"/>
                    </a:cxn>
                  </a:cxnLst>
                  <a:rect l="0" t="0" r="r" b="b"/>
                  <a:pathLst>
                    <a:path w="643" h="630">
                      <a:moveTo>
                        <a:pt x="72" y="150"/>
                      </a:moveTo>
                      <a:lnTo>
                        <a:pt x="84" y="156"/>
                      </a:lnTo>
                      <a:lnTo>
                        <a:pt x="84" y="150"/>
                      </a:lnTo>
                      <a:lnTo>
                        <a:pt x="84" y="144"/>
                      </a:lnTo>
                      <a:lnTo>
                        <a:pt x="90" y="138"/>
                      </a:lnTo>
                      <a:lnTo>
                        <a:pt x="102" y="120"/>
                      </a:lnTo>
                      <a:lnTo>
                        <a:pt x="102" y="114"/>
                      </a:lnTo>
                      <a:lnTo>
                        <a:pt x="108" y="108"/>
                      </a:lnTo>
                      <a:lnTo>
                        <a:pt x="120" y="108"/>
                      </a:lnTo>
                      <a:lnTo>
                        <a:pt x="132" y="114"/>
                      </a:lnTo>
                      <a:lnTo>
                        <a:pt x="150" y="138"/>
                      </a:lnTo>
                      <a:lnTo>
                        <a:pt x="156" y="150"/>
                      </a:lnTo>
                      <a:lnTo>
                        <a:pt x="168" y="162"/>
                      </a:lnTo>
                      <a:lnTo>
                        <a:pt x="180" y="168"/>
                      </a:lnTo>
                      <a:lnTo>
                        <a:pt x="204" y="174"/>
                      </a:lnTo>
                      <a:lnTo>
                        <a:pt x="204" y="180"/>
                      </a:lnTo>
                      <a:lnTo>
                        <a:pt x="204" y="186"/>
                      </a:lnTo>
                      <a:lnTo>
                        <a:pt x="198" y="204"/>
                      </a:lnTo>
                      <a:lnTo>
                        <a:pt x="210" y="210"/>
                      </a:lnTo>
                      <a:lnTo>
                        <a:pt x="216" y="210"/>
                      </a:lnTo>
                      <a:lnTo>
                        <a:pt x="222" y="204"/>
                      </a:lnTo>
                      <a:lnTo>
                        <a:pt x="228" y="216"/>
                      </a:lnTo>
                      <a:lnTo>
                        <a:pt x="228" y="222"/>
                      </a:lnTo>
                      <a:lnTo>
                        <a:pt x="234" y="222"/>
                      </a:lnTo>
                      <a:lnTo>
                        <a:pt x="234" y="234"/>
                      </a:lnTo>
                      <a:lnTo>
                        <a:pt x="234" y="240"/>
                      </a:lnTo>
                      <a:lnTo>
                        <a:pt x="234" y="246"/>
                      </a:lnTo>
                      <a:lnTo>
                        <a:pt x="216" y="252"/>
                      </a:lnTo>
                      <a:lnTo>
                        <a:pt x="240" y="270"/>
                      </a:lnTo>
                      <a:lnTo>
                        <a:pt x="258" y="288"/>
                      </a:lnTo>
                      <a:lnTo>
                        <a:pt x="270" y="294"/>
                      </a:lnTo>
                      <a:lnTo>
                        <a:pt x="276" y="306"/>
                      </a:lnTo>
                      <a:lnTo>
                        <a:pt x="264" y="324"/>
                      </a:lnTo>
                      <a:lnTo>
                        <a:pt x="258" y="348"/>
                      </a:lnTo>
                      <a:lnTo>
                        <a:pt x="246" y="354"/>
                      </a:lnTo>
                      <a:lnTo>
                        <a:pt x="246" y="360"/>
                      </a:lnTo>
                      <a:lnTo>
                        <a:pt x="234" y="372"/>
                      </a:lnTo>
                      <a:lnTo>
                        <a:pt x="198" y="390"/>
                      </a:lnTo>
                      <a:lnTo>
                        <a:pt x="198" y="366"/>
                      </a:lnTo>
                      <a:lnTo>
                        <a:pt x="174" y="366"/>
                      </a:lnTo>
                      <a:lnTo>
                        <a:pt x="168" y="360"/>
                      </a:lnTo>
                      <a:lnTo>
                        <a:pt x="168" y="354"/>
                      </a:lnTo>
                      <a:lnTo>
                        <a:pt x="162" y="360"/>
                      </a:lnTo>
                      <a:lnTo>
                        <a:pt x="156" y="372"/>
                      </a:lnTo>
                      <a:lnTo>
                        <a:pt x="126" y="396"/>
                      </a:lnTo>
                      <a:lnTo>
                        <a:pt x="114" y="408"/>
                      </a:lnTo>
                      <a:lnTo>
                        <a:pt x="96" y="438"/>
                      </a:lnTo>
                      <a:lnTo>
                        <a:pt x="90" y="468"/>
                      </a:lnTo>
                      <a:lnTo>
                        <a:pt x="90" y="480"/>
                      </a:lnTo>
                      <a:lnTo>
                        <a:pt x="96" y="492"/>
                      </a:lnTo>
                      <a:lnTo>
                        <a:pt x="120" y="486"/>
                      </a:lnTo>
                      <a:lnTo>
                        <a:pt x="150" y="486"/>
                      </a:lnTo>
                      <a:lnTo>
                        <a:pt x="150" y="480"/>
                      </a:lnTo>
                      <a:lnTo>
                        <a:pt x="156" y="480"/>
                      </a:lnTo>
                      <a:lnTo>
                        <a:pt x="162" y="480"/>
                      </a:lnTo>
                      <a:lnTo>
                        <a:pt x="174" y="492"/>
                      </a:lnTo>
                      <a:lnTo>
                        <a:pt x="186" y="492"/>
                      </a:lnTo>
                      <a:lnTo>
                        <a:pt x="180" y="486"/>
                      </a:lnTo>
                      <a:lnTo>
                        <a:pt x="180" y="480"/>
                      </a:lnTo>
                      <a:lnTo>
                        <a:pt x="192" y="462"/>
                      </a:lnTo>
                      <a:lnTo>
                        <a:pt x="204" y="450"/>
                      </a:lnTo>
                      <a:lnTo>
                        <a:pt x="204" y="444"/>
                      </a:lnTo>
                      <a:lnTo>
                        <a:pt x="204" y="438"/>
                      </a:lnTo>
                      <a:lnTo>
                        <a:pt x="216" y="438"/>
                      </a:lnTo>
                      <a:lnTo>
                        <a:pt x="210" y="444"/>
                      </a:lnTo>
                      <a:lnTo>
                        <a:pt x="222" y="444"/>
                      </a:lnTo>
                      <a:lnTo>
                        <a:pt x="240" y="438"/>
                      </a:lnTo>
                      <a:lnTo>
                        <a:pt x="246" y="444"/>
                      </a:lnTo>
                      <a:lnTo>
                        <a:pt x="252" y="456"/>
                      </a:lnTo>
                      <a:lnTo>
                        <a:pt x="258" y="486"/>
                      </a:lnTo>
                      <a:lnTo>
                        <a:pt x="264" y="492"/>
                      </a:lnTo>
                      <a:lnTo>
                        <a:pt x="270" y="486"/>
                      </a:lnTo>
                      <a:lnTo>
                        <a:pt x="282" y="480"/>
                      </a:lnTo>
                      <a:lnTo>
                        <a:pt x="294" y="474"/>
                      </a:lnTo>
                      <a:lnTo>
                        <a:pt x="300" y="462"/>
                      </a:lnTo>
                      <a:lnTo>
                        <a:pt x="306" y="462"/>
                      </a:lnTo>
                      <a:lnTo>
                        <a:pt x="312" y="462"/>
                      </a:lnTo>
                      <a:lnTo>
                        <a:pt x="348" y="492"/>
                      </a:lnTo>
                      <a:lnTo>
                        <a:pt x="354" y="486"/>
                      </a:lnTo>
                      <a:lnTo>
                        <a:pt x="354" y="480"/>
                      </a:lnTo>
                      <a:lnTo>
                        <a:pt x="360" y="480"/>
                      </a:lnTo>
                      <a:lnTo>
                        <a:pt x="390" y="480"/>
                      </a:lnTo>
                      <a:lnTo>
                        <a:pt x="396" y="480"/>
                      </a:lnTo>
                      <a:lnTo>
                        <a:pt x="403" y="486"/>
                      </a:lnTo>
                      <a:lnTo>
                        <a:pt x="396" y="486"/>
                      </a:lnTo>
                      <a:lnTo>
                        <a:pt x="390" y="486"/>
                      </a:lnTo>
                      <a:lnTo>
                        <a:pt x="384" y="486"/>
                      </a:lnTo>
                      <a:lnTo>
                        <a:pt x="378" y="492"/>
                      </a:lnTo>
                      <a:lnTo>
                        <a:pt x="372" y="492"/>
                      </a:lnTo>
                      <a:lnTo>
                        <a:pt x="378" y="498"/>
                      </a:lnTo>
                      <a:lnTo>
                        <a:pt x="384" y="498"/>
                      </a:lnTo>
                      <a:lnTo>
                        <a:pt x="378" y="498"/>
                      </a:lnTo>
                      <a:lnTo>
                        <a:pt x="372" y="498"/>
                      </a:lnTo>
                      <a:lnTo>
                        <a:pt x="378" y="504"/>
                      </a:lnTo>
                      <a:lnTo>
                        <a:pt x="384" y="504"/>
                      </a:lnTo>
                      <a:lnTo>
                        <a:pt x="390" y="510"/>
                      </a:lnTo>
                      <a:lnTo>
                        <a:pt x="390" y="516"/>
                      </a:lnTo>
                      <a:lnTo>
                        <a:pt x="403" y="510"/>
                      </a:lnTo>
                      <a:lnTo>
                        <a:pt x="421" y="510"/>
                      </a:lnTo>
                      <a:lnTo>
                        <a:pt x="421" y="486"/>
                      </a:lnTo>
                      <a:lnTo>
                        <a:pt x="427" y="480"/>
                      </a:lnTo>
                      <a:lnTo>
                        <a:pt x="439" y="480"/>
                      </a:lnTo>
                      <a:lnTo>
                        <a:pt x="439" y="456"/>
                      </a:lnTo>
                      <a:lnTo>
                        <a:pt x="445" y="450"/>
                      </a:lnTo>
                      <a:lnTo>
                        <a:pt x="457" y="450"/>
                      </a:lnTo>
                      <a:lnTo>
                        <a:pt x="457" y="444"/>
                      </a:lnTo>
                      <a:lnTo>
                        <a:pt x="457" y="438"/>
                      </a:lnTo>
                      <a:lnTo>
                        <a:pt x="463" y="438"/>
                      </a:lnTo>
                      <a:lnTo>
                        <a:pt x="469" y="432"/>
                      </a:lnTo>
                      <a:lnTo>
                        <a:pt x="469" y="438"/>
                      </a:lnTo>
                      <a:lnTo>
                        <a:pt x="475" y="438"/>
                      </a:lnTo>
                      <a:lnTo>
                        <a:pt x="481" y="438"/>
                      </a:lnTo>
                      <a:lnTo>
                        <a:pt x="493" y="438"/>
                      </a:lnTo>
                      <a:lnTo>
                        <a:pt x="499" y="444"/>
                      </a:lnTo>
                      <a:lnTo>
                        <a:pt x="499" y="450"/>
                      </a:lnTo>
                      <a:lnTo>
                        <a:pt x="499" y="456"/>
                      </a:lnTo>
                      <a:lnTo>
                        <a:pt x="499" y="468"/>
                      </a:lnTo>
                      <a:lnTo>
                        <a:pt x="505" y="474"/>
                      </a:lnTo>
                      <a:lnTo>
                        <a:pt x="505" y="480"/>
                      </a:lnTo>
                      <a:lnTo>
                        <a:pt x="511" y="480"/>
                      </a:lnTo>
                      <a:lnTo>
                        <a:pt x="523" y="516"/>
                      </a:lnTo>
                      <a:lnTo>
                        <a:pt x="529" y="552"/>
                      </a:lnTo>
                      <a:lnTo>
                        <a:pt x="541" y="582"/>
                      </a:lnTo>
                      <a:lnTo>
                        <a:pt x="547" y="600"/>
                      </a:lnTo>
                      <a:lnTo>
                        <a:pt x="559" y="618"/>
                      </a:lnTo>
                      <a:lnTo>
                        <a:pt x="577" y="624"/>
                      </a:lnTo>
                      <a:lnTo>
                        <a:pt x="595" y="630"/>
                      </a:lnTo>
                      <a:lnTo>
                        <a:pt x="601" y="624"/>
                      </a:lnTo>
                      <a:lnTo>
                        <a:pt x="601" y="612"/>
                      </a:lnTo>
                      <a:lnTo>
                        <a:pt x="595" y="582"/>
                      </a:lnTo>
                      <a:lnTo>
                        <a:pt x="595" y="534"/>
                      </a:lnTo>
                      <a:lnTo>
                        <a:pt x="595" y="528"/>
                      </a:lnTo>
                      <a:lnTo>
                        <a:pt x="589" y="528"/>
                      </a:lnTo>
                      <a:lnTo>
                        <a:pt x="589" y="516"/>
                      </a:lnTo>
                      <a:lnTo>
                        <a:pt x="589" y="504"/>
                      </a:lnTo>
                      <a:lnTo>
                        <a:pt x="595" y="504"/>
                      </a:lnTo>
                      <a:lnTo>
                        <a:pt x="595" y="498"/>
                      </a:lnTo>
                      <a:lnTo>
                        <a:pt x="595" y="492"/>
                      </a:lnTo>
                      <a:lnTo>
                        <a:pt x="595" y="480"/>
                      </a:lnTo>
                      <a:lnTo>
                        <a:pt x="589" y="450"/>
                      </a:lnTo>
                      <a:lnTo>
                        <a:pt x="583" y="438"/>
                      </a:lnTo>
                      <a:lnTo>
                        <a:pt x="583" y="432"/>
                      </a:lnTo>
                      <a:lnTo>
                        <a:pt x="583" y="426"/>
                      </a:lnTo>
                      <a:lnTo>
                        <a:pt x="583" y="432"/>
                      </a:lnTo>
                      <a:lnTo>
                        <a:pt x="589" y="432"/>
                      </a:lnTo>
                      <a:lnTo>
                        <a:pt x="589" y="438"/>
                      </a:lnTo>
                      <a:lnTo>
                        <a:pt x="595" y="432"/>
                      </a:lnTo>
                      <a:lnTo>
                        <a:pt x="607" y="432"/>
                      </a:lnTo>
                      <a:lnTo>
                        <a:pt x="613" y="420"/>
                      </a:lnTo>
                      <a:lnTo>
                        <a:pt x="619" y="414"/>
                      </a:lnTo>
                      <a:lnTo>
                        <a:pt x="625" y="402"/>
                      </a:lnTo>
                      <a:lnTo>
                        <a:pt x="631" y="402"/>
                      </a:lnTo>
                      <a:lnTo>
                        <a:pt x="631" y="390"/>
                      </a:lnTo>
                      <a:lnTo>
                        <a:pt x="637" y="384"/>
                      </a:lnTo>
                      <a:lnTo>
                        <a:pt x="643" y="378"/>
                      </a:lnTo>
                      <a:lnTo>
                        <a:pt x="631" y="378"/>
                      </a:lnTo>
                      <a:lnTo>
                        <a:pt x="613" y="384"/>
                      </a:lnTo>
                      <a:lnTo>
                        <a:pt x="607" y="336"/>
                      </a:lnTo>
                      <a:lnTo>
                        <a:pt x="601" y="318"/>
                      </a:lnTo>
                      <a:lnTo>
                        <a:pt x="595" y="306"/>
                      </a:lnTo>
                      <a:lnTo>
                        <a:pt x="589" y="312"/>
                      </a:lnTo>
                      <a:lnTo>
                        <a:pt x="595" y="300"/>
                      </a:lnTo>
                      <a:lnTo>
                        <a:pt x="595" y="294"/>
                      </a:lnTo>
                      <a:lnTo>
                        <a:pt x="589" y="294"/>
                      </a:lnTo>
                      <a:lnTo>
                        <a:pt x="583" y="294"/>
                      </a:lnTo>
                      <a:lnTo>
                        <a:pt x="577" y="294"/>
                      </a:lnTo>
                      <a:lnTo>
                        <a:pt x="565" y="294"/>
                      </a:lnTo>
                      <a:lnTo>
                        <a:pt x="565" y="288"/>
                      </a:lnTo>
                      <a:lnTo>
                        <a:pt x="577" y="288"/>
                      </a:lnTo>
                      <a:lnTo>
                        <a:pt x="583" y="276"/>
                      </a:lnTo>
                      <a:lnTo>
                        <a:pt x="589" y="270"/>
                      </a:lnTo>
                      <a:lnTo>
                        <a:pt x="589" y="264"/>
                      </a:lnTo>
                      <a:lnTo>
                        <a:pt x="589" y="258"/>
                      </a:lnTo>
                      <a:lnTo>
                        <a:pt x="583" y="258"/>
                      </a:lnTo>
                      <a:lnTo>
                        <a:pt x="577" y="252"/>
                      </a:lnTo>
                      <a:lnTo>
                        <a:pt x="577" y="246"/>
                      </a:lnTo>
                      <a:lnTo>
                        <a:pt x="583" y="246"/>
                      </a:lnTo>
                      <a:lnTo>
                        <a:pt x="583" y="234"/>
                      </a:lnTo>
                      <a:lnTo>
                        <a:pt x="583" y="222"/>
                      </a:lnTo>
                      <a:lnTo>
                        <a:pt x="571" y="210"/>
                      </a:lnTo>
                      <a:lnTo>
                        <a:pt x="565" y="204"/>
                      </a:lnTo>
                      <a:lnTo>
                        <a:pt x="571" y="198"/>
                      </a:lnTo>
                      <a:lnTo>
                        <a:pt x="577" y="192"/>
                      </a:lnTo>
                      <a:lnTo>
                        <a:pt x="571" y="186"/>
                      </a:lnTo>
                      <a:lnTo>
                        <a:pt x="565" y="180"/>
                      </a:lnTo>
                      <a:lnTo>
                        <a:pt x="565" y="168"/>
                      </a:lnTo>
                      <a:lnTo>
                        <a:pt x="565" y="162"/>
                      </a:lnTo>
                      <a:lnTo>
                        <a:pt x="571" y="162"/>
                      </a:lnTo>
                      <a:lnTo>
                        <a:pt x="565" y="162"/>
                      </a:lnTo>
                      <a:lnTo>
                        <a:pt x="565" y="150"/>
                      </a:lnTo>
                      <a:lnTo>
                        <a:pt x="571" y="144"/>
                      </a:lnTo>
                      <a:lnTo>
                        <a:pt x="577" y="132"/>
                      </a:lnTo>
                      <a:lnTo>
                        <a:pt x="583" y="126"/>
                      </a:lnTo>
                      <a:lnTo>
                        <a:pt x="589" y="126"/>
                      </a:lnTo>
                      <a:lnTo>
                        <a:pt x="595" y="132"/>
                      </a:lnTo>
                      <a:lnTo>
                        <a:pt x="595" y="120"/>
                      </a:lnTo>
                      <a:lnTo>
                        <a:pt x="607" y="120"/>
                      </a:lnTo>
                      <a:lnTo>
                        <a:pt x="607" y="114"/>
                      </a:lnTo>
                      <a:lnTo>
                        <a:pt x="601" y="114"/>
                      </a:lnTo>
                      <a:lnTo>
                        <a:pt x="601" y="108"/>
                      </a:lnTo>
                      <a:lnTo>
                        <a:pt x="607" y="114"/>
                      </a:lnTo>
                      <a:lnTo>
                        <a:pt x="613" y="102"/>
                      </a:lnTo>
                      <a:lnTo>
                        <a:pt x="619" y="90"/>
                      </a:lnTo>
                      <a:lnTo>
                        <a:pt x="625" y="78"/>
                      </a:lnTo>
                      <a:lnTo>
                        <a:pt x="625" y="72"/>
                      </a:lnTo>
                      <a:lnTo>
                        <a:pt x="619" y="66"/>
                      </a:lnTo>
                      <a:lnTo>
                        <a:pt x="613" y="66"/>
                      </a:lnTo>
                      <a:lnTo>
                        <a:pt x="601" y="60"/>
                      </a:lnTo>
                      <a:lnTo>
                        <a:pt x="595" y="66"/>
                      </a:lnTo>
                      <a:lnTo>
                        <a:pt x="589" y="78"/>
                      </a:lnTo>
                      <a:lnTo>
                        <a:pt x="577" y="78"/>
                      </a:lnTo>
                      <a:lnTo>
                        <a:pt x="565" y="78"/>
                      </a:lnTo>
                      <a:lnTo>
                        <a:pt x="553" y="78"/>
                      </a:lnTo>
                      <a:lnTo>
                        <a:pt x="541" y="72"/>
                      </a:lnTo>
                      <a:lnTo>
                        <a:pt x="529" y="60"/>
                      </a:lnTo>
                      <a:lnTo>
                        <a:pt x="517" y="48"/>
                      </a:lnTo>
                      <a:lnTo>
                        <a:pt x="511" y="36"/>
                      </a:lnTo>
                      <a:lnTo>
                        <a:pt x="511" y="30"/>
                      </a:lnTo>
                      <a:lnTo>
                        <a:pt x="517" y="24"/>
                      </a:lnTo>
                      <a:lnTo>
                        <a:pt x="505" y="24"/>
                      </a:lnTo>
                      <a:lnTo>
                        <a:pt x="499" y="24"/>
                      </a:lnTo>
                      <a:lnTo>
                        <a:pt x="487" y="18"/>
                      </a:lnTo>
                      <a:lnTo>
                        <a:pt x="481" y="18"/>
                      </a:lnTo>
                      <a:lnTo>
                        <a:pt x="481" y="12"/>
                      </a:lnTo>
                      <a:lnTo>
                        <a:pt x="475" y="12"/>
                      </a:lnTo>
                      <a:lnTo>
                        <a:pt x="463" y="12"/>
                      </a:lnTo>
                      <a:lnTo>
                        <a:pt x="457" y="18"/>
                      </a:lnTo>
                      <a:lnTo>
                        <a:pt x="451" y="24"/>
                      </a:lnTo>
                      <a:lnTo>
                        <a:pt x="445" y="12"/>
                      </a:lnTo>
                      <a:lnTo>
                        <a:pt x="433" y="0"/>
                      </a:lnTo>
                      <a:lnTo>
                        <a:pt x="427" y="0"/>
                      </a:lnTo>
                      <a:lnTo>
                        <a:pt x="421" y="6"/>
                      </a:lnTo>
                      <a:lnTo>
                        <a:pt x="415" y="24"/>
                      </a:lnTo>
                      <a:lnTo>
                        <a:pt x="409" y="24"/>
                      </a:lnTo>
                      <a:lnTo>
                        <a:pt x="403" y="36"/>
                      </a:lnTo>
                      <a:lnTo>
                        <a:pt x="378" y="36"/>
                      </a:lnTo>
                      <a:lnTo>
                        <a:pt x="366" y="42"/>
                      </a:lnTo>
                      <a:lnTo>
                        <a:pt x="360" y="42"/>
                      </a:lnTo>
                      <a:lnTo>
                        <a:pt x="348" y="48"/>
                      </a:lnTo>
                      <a:lnTo>
                        <a:pt x="342" y="54"/>
                      </a:lnTo>
                      <a:lnTo>
                        <a:pt x="342" y="66"/>
                      </a:lnTo>
                      <a:lnTo>
                        <a:pt x="336" y="72"/>
                      </a:lnTo>
                      <a:lnTo>
                        <a:pt x="330" y="84"/>
                      </a:lnTo>
                      <a:lnTo>
                        <a:pt x="324" y="78"/>
                      </a:lnTo>
                      <a:lnTo>
                        <a:pt x="318" y="78"/>
                      </a:lnTo>
                      <a:lnTo>
                        <a:pt x="312" y="72"/>
                      </a:lnTo>
                      <a:lnTo>
                        <a:pt x="306" y="72"/>
                      </a:lnTo>
                      <a:lnTo>
                        <a:pt x="288" y="78"/>
                      </a:lnTo>
                      <a:lnTo>
                        <a:pt x="276" y="90"/>
                      </a:lnTo>
                      <a:lnTo>
                        <a:pt x="258" y="90"/>
                      </a:lnTo>
                      <a:lnTo>
                        <a:pt x="246" y="90"/>
                      </a:lnTo>
                      <a:lnTo>
                        <a:pt x="222" y="78"/>
                      </a:lnTo>
                      <a:lnTo>
                        <a:pt x="210" y="78"/>
                      </a:lnTo>
                      <a:lnTo>
                        <a:pt x="210" y="84"/>
                      </a:lnTo>
                      <a:lnTo>
                        <a:pt x="210" y="96"/>
                      </a:lnTo>
                      <a:lnTo>
                        <a:pt x="198" y="96"/>
                      </a:lnTo>
                      <a:lnTo>
                        <a:pt x="186" y="90"/>
                      </a:lnTo>
                      <a:lnTo>
                        <a:pt x="180" y="90"/>
                      </a:lnTo>
                      <a:lnTo>
                        <a:pt x="174" y="78"/>
                      </a:lnTo>
                      <a:lnTo>
                        <a:pt x="174" y="66"/>
                      </a:lnTo>
                      <a:lnTo>
                        <a:pt x="168" y="48"/>
                      </a:lnTo>
                      <a:lnTo>
                        <a:pt x="168" y="42"/>
                      </a:lnTo>
                      <a:lnTo>
                        <a:pt x="162" y="36"/>
                      </a:lnTo>
                      <a:lnTo>
                        <a:pt x="150" y="30"/>
                      </a:lnTo>
                      <a:lnTo>
                        <a:pt x="138" y="36"/>
                      </a:lnTo>
                      <a:lnTo>
                        <a:pt x="120" y="36"/>
                      </a:lnTo>
                      <a:lnTo>
                        <a:pt x="114" y="42"/>
                      </a:lnTo>
                      <a:lnTo>
                        <a:pt x="102" y="36"/>
                      </a:lnTo>
                      <a:lnTo>
                        <a:pt x="96" y="30"/>
                      </a:lnTo>
                      <a:lnTo>
                        <a:pt x="96" y="36"/>
                      </a:lnTo>
                      <a:lnTo>
                        <a:pt x="90" y="42"/>
                      </a:lnTo>
                      <a:lnTo>
                        <a:pt x="90" y="48"/>
                      </a:lnTo>
                      <a:lnTo>
                        <a:pt x="90" y="54"/>
                      </a:lnTo>
                      <a:lnTo>
                        <a:pt x="90" y="60"/>
                      </a:lnTo>
                      <a:lnTo>
                        <a:pt x="72" y="66"/>
                      </a:lnTo>
                      <a:lnTo>
                        <a:pt x="60" y="78"/>
                      </a:lnTo>
                      <a:lnTo>
                        <a:pt x="54" y="84"/>
                      </a:lnTo>
                      <a:lnTo>
                        <a:pt x="42" y="84"/>
                      </a:lnTo>
                      <a:lnTo>
                        <a:pt x="36" y="90"/>
                      </a:lnTo>
                      <a:lnTo>
                        <a:pt x="18" y="90"/>
                      </a:lnTo>
                      <a:lnTo>
                        <a:pt x="12" y="90"/>
                      </a:lnTo>
                      <a:lnTo>
                        <a:pt x="12" y="96"/>
                      </a:lnTo>
                      <a:lnTo>
                        <a:pt x="6" y="96"/>
                      </a:lnTo>
                      <a:lnTo>
                        <a:pt x="0" y="96"/>
                      </a:lnTo>
                      <a:lnTo>
                        <a:pt x="6" y="96"/>
                      </a:lnTo>
                      <a:lnTo>
                        <a:pt x="6" y="102"/>
                      </a:lnTo>
                      <a:lnTo>
                        <a:pt x="12" y="96"/>
                      </a:lnTo>
                      <a:lnTo>
                        <a:pt x="12" y="102"/>
                      </a:lnTo>
                      <a:lnTo>
                        <a:pt x="18" y="108"/>
                      </a:lnTo>
                      <a:lnTo>
                        <a:pt x="30" y="120"/>
                      </a:lnTo>
                      <a:lnTo>
                        <a:pt x="42" y="114"/>
                      </a:lnTo>
                      <a:lnTo>
                        <a:pt x="54" y="120"/>
                      </a:lnTo>
                      <a:lnTo>
                        <a:pt x="66" y="126"/>
                      </a:lnTo>
                      <a:lnTo>
                        <a:pt x="72" y="138"/>
                      </a:lnTo>
                      <a:lnTo>
                        <a:pt x="72" y="144"/>
                      </a:lnTo>
                      <a:lnTo>
                        <a:pt x="72" y="150"/>
                      </a:lnTo>
                      <a:lnTo>
                        <a:pt x="66" y="150"/>
                      </a:lnTo>
                      <a:lnTo>
                        <a:pt x="66" y="156"/>
                      </a:lnTo>
                      <a:lnTo>
                        <a:pt x="72" y="156"/>
                      </a:lnTo>
                      <a:lnTo>
                        <a:pt x="72" y="150"/>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1" name="Freeform 15"/>
                <p:cNvSpPr>
                  <a:spLocks noEditPoints="1"/>
                </p:cNvSpPr>
                <p:nvPr/>
              </p:nvSpPr>
              <p:spPr bwMode="auto">
                <a:xfrm>
                  <a:off x="5820108" y="2855152"/>
                  <a:ext cx="662599" cy="622500"/>
                </a:xfrm>
                <a:custGeom>
                  <a:avLst/>
                  <a:gdLst/>
                  <a:ahLst/>
                  <a:cxnLst>
                    <a:cxn ang="0">
                      <a:pos x="228" y="541"/>
                    </a:cxn>
                    <a:cxn ang="0">
                      <a:pos x="18" y="264"/>
                    </a:cxn>
                    <a:cxn ang="0">
                      <a:pos x="132" y="264"/>
                    </a:cxn>
                    <a:cxn ang="0">
                      <a:pos x="198" y="319"/>
                    </a:cxn>
                    <a:cxn ang="0">
                      <a:pos x="150" y="439"/>
                    </a:cxn>
                    <a:cxn ang="0">
                      <a:pos x="294" y="433"/>
                    </a:cxn>
                    <a:cxn ang="0">
                      <a:pos x="282" y="487"/>
                    </a:cxn>
                    <a:cxn ang="0">
                      <a:pos x="300" y="559"/>
                    </a:cxn>
                    <a:cxn ang="0">
                      <a:pos x="420" y="595"/>
                    </a:cxn>
                    <a:cxn ang="0">
                      <a:pos x="384" y="625"/>
                    </a:cxn>
                    <a:cxn ang="0">
                      <a:pos x="360" y="733"/>
                    </a:cxn>
                    <a:cxn ang="0">
                      <a:pos x="402" y="811"/>
                    </a:cxn>
                    <a:cxn ang="0">
                      <a:pos x="414" y="895"/>
                    </a:cxn>
                    <a:cxn ang="0">
                      <a:pos x="372" y="907"/>
                    </a:cxn>
                    <a:cxn ang="0">
                      <a:pos x="312" y="1027"/>
                    </a:cxn>
                    <a:cxn ang="0">
                      <a:pos x="276" y="1160"/>
                    </a:cxn>
                    <a:cxn ang="0">
                      <a:pos x="264" y="1232"/>
                    </a:cxn>
                    <a:cxn ang="0">
                      <a:pos x="318" y="1262"/>
                    </a:cxn>
                    <a:cxn ang="0">
                      <a:pos x="372" y="1280"/>
                    </a:cxn>
                    <a:cxn ang="0">
                      <a:pos x="492" y="1244"/>
                    </a:cxn>
                    <a:cxn ang="0">
                      <a:pos x="553" y="1220"/>
                    </a:cxn>
                    <a:cxn ang="0">
                      <a:pos x="697" y="1190"/>
                    </a:cxn>
                    <a:cxn ang="0">
                      <a:pos x="823" y="1142"/>
                    </a:cxn>
                    <a:cxn ang="0">
                      <a:pos x="901" y="1106"/>
                    </a:cxn>
                    <a:cxn ang="0">
                      <a:pos x="985" y="1021"/>
                    </a:cxn>
                    <a:cxn ang="0">
                      <a:pos x="1141" y="1081"/>
                    </a:cxn>
                    <a:cxn ang="0">
                      <a:pos x="1256" y="1033"/>
                    </a:cxn>
                    <a:cxn ang="0">
                      <a:pos x="1346" y="913"/>
                    </a:cxn>
                    <a:cxn ang="0">
                      <a:pos x="1382" y="817"/>
                    </a:cxn>
                    <a:cxn ang="0">
                      <a:pos x="1346" y="763"/>
                    </a:cxn>
                    <a:cxn ang="0">
                      <a:pos x="1262" y="757"/>
                    </a:cxn>
                    <a:cxn ang="0">
                      <a:pos x="1196" y="763"/>
                    </a:cxn>
                    <a:cxn ang="0">
                      <a:pos x="1027" y="733"/>
                    </a:cxn>
                    <a:cxn ang="0">
                      <a:pos x="943" y="709"/>
                    </a:cxn>
                    <a:cxn ang="0">
                      <a:pos x="865" y="601"/>
                    </a:cxn>
                    <a:cxn ang="0">
                      <a:pos x="943" y="487"/>
                    </a:cxn>
                    <a:cxn ang="0">
                      <a:pos x="895" y="415"/>
                    </a:cxn>
                    <a:cxn ang="0">
                      <a:pos x="895" y="288"/>
                    </a:cxn>
                    <a:cxn ang="0">
                      <a:pos x="775" y="108"/>
                    </a:cxn>
                    <a:cxn ang="0">
                      <a:pos x="637" y="90"/>
                    </a:cxn>
                    <a:cxn ang="0">
                      <a:pos x="697" y="186"/>
                    </a:cxn>
                    <a:cxn ang="0">
                      <a:pos x="643" y="246"/>
                    </a:cxn>
                    <a:cxn ang="0">
                      <a:pos x="571" y="264"/>
                    </a:cxn>
                    <a:cxn ang="0">
                      <a:pos x="516" y="343"/>
                    </a:cxn>
                    <a:cxn ang="0">
                      <a:pos x="450" y="306"/>
                    </a:cxn>
                    <a:cxn ang="0">
                      <a:pos x="504" y="282"/>
                    </a:cxn>
                    <a:cxn ang="0">
                      <a:pos x="553" y="234"/>
                    </a:cxn>
                    <a:cxn ang="0">
                      <a:pos x="504" y="198"/>
                    </a:cxn>
                    <a:cxn ang="0">
                      <a:pos x="438" y="192"/>
                    </a:cxn>
                    <a:cxn ang="0">
                      <a:pos x="559" y="72"/>
                    </a:cxn>
                    <a:cxn ang="0">
                      <a:pos x="595" y="30"/>
                    </a:cxn>
                    <a:cxn ang="0">
                      <a:pos x="426" y="42"/>
                    </a:cxn>
                    <a:cxn ang="0">
                      <a:pos x="282" y="66"/>
                    </a:cxn>
                    <a:cxn ang="0">
                      <a:pos x="258" y="102"/>
                    </a:cxn>
                    <a:cxn ang="0">
                      <a:pos x="180" y="120"/>
                    </a:cxn>
                    <a:cxn ang="0">
                      <a:pos x="102" y="192"/>
                    </a:cxn>
                    <a:cxn ang="0">
                      <a:pos x="306" y="535"/>
                    </a:cxn>
                    <a:cxn ang="0">
                      <a:pos x="300" y="523"/>
                    </a:cxn>
                    <a:cxn ang="0">
                      <a:pos x="715" y="252"/>
                    </a:cxn>
                  </a:cxnLst>
                  <a:rect l="0" t="0" r="r" b="b"/>
                  <a:pathLst>
                    <a:path w="1388" h="1304">
                      <a:moveTo>
                        <a:pt x="192" y="553"/>
                      </a:moveTo>
                      <a:lnTo>
                        <a:pt x="186" y="559"/>
                      </a:lnTo>
                      <a:lnTo>
                        <a:pt x="186" y="565"/>
                      </a:lnTo>
                      <a:lnTo>
                        <a:pt x="192" y="571"/>
                      </a:lnTo>
                      <a:lnTo>
                        <a:pt x="192" y="565"/>
                      </a:lnTo>
                      <a:lnTo>
                        <a:pt x="198" y="565"/>
                      </a:lnTo>
                      <a:lnTo>
                        <a:pt x="204" y="559"/>
                      </a:lnTo>
                      <a:lnTo>
                        <a:pt x="198" y="559"/>
                      </a:lnTo>
                      <a:lnTo>
                        <a:pt x="192" y="553"/>
                      </a:lnTo>
                      <a:close/>
                      <a:moveTo>
                        <a:pt x="228" y="553"/>
                      </a:moveTo>
                      <a:lnTo>
                        <a:pt x="234" y="547"/>
                      </a:lnTo>
                      <a:lnTo>
                        <a:pt x="228" y="541"/>
                      </a:lnTo>
                      <a:lnTo>
                        <a:pt x="228" y="535"/>
                      </a:lnTo>
                      <a:lnTo>
                        <a:pt x="222" y="535"/>
                      </a:lnTo>
                      <a:lnTo>
                        <a:pt x="216" y="535"/>
                      </a:lnTo>
                      <a:lnTo>
                        <a:pt x="210" y="541"/>
                      </a:lnTo>
                      <a:lnTo>
                        <a:pt x="210" y="547"/>
                      </a:lnTo>
                      <a:lnTo>
                        <a:pt x="216" y="559"/>
                      </a:lnTo>
                      <a:lnTo>
                        <a:pt x="222" y="553"/>
                      </a:lnTo>
                      <a:lnTo>
                        <a:pt x="222" y="547"/>
                      </a:lnTo>
                      <a:lnTo>
                        <a:pt x="228" y="553"/>
                      </a:lnTo>
                      <a:close/>
                      <a:moveTo>
                        <a:pt x="0" y="210"/>
                      </a:moveTo>
                      <a:lnTo>
                        <a:pt x="18" y="252"/>
                      </a:lnTo>
                      <a:lnTo>
                        <a:pt x="18" y="264"/>
                      </a:lnTo>
                      <a:lnTo>
                        <a:pt x="18" y="270"/>
                      </a:lnTo>
                      <a:lnTo>
                        <a:pt x="12" y="282"/>
                      </a:lnTo>
                      <a:lnTo>
                        <a:pt x="6" y="294"/>
                      </a:lnTo>
                      <a:lnTo>
                        <a:pt x="6" y="312"/>
                      </a:lnTo>
                      <a:lnTo>
                        <a:pt x="48" y="288"/>
                      </a:lnTo>
                      <a:lnTo>
                        <a:pt x="60" y="282"/>
                      </a:lnTo>
                      <a:lnTo>
                        <a:pt x="84" y="276"/>
                      </a:lnTo>
                      <a:lnTo>
                        <a:pt x="102" y="270"/>
                      </a:lnTo>
                      <a:lnTo>
                        <a:pt x="108" y="270"/>
                      </a:lnTo>
                      <a:lnTo>
                        <a:pt x="120" y="270"/>
                      </a:lnTo>
                      <a:lnTo>
                        <a:pt x="126" y="264"/>
                      </a:lnTo>
                      <a:lnTo>
                        <a:pt x="132" y="264"/>
                      </a:lnTo>
                      <a:lnTo>
                        <a:pt x="132" y="270"/>
                      </a:lnTo>
                      <a:lnTo>
                        <a:pt x="144" y="258"/>
                      </a:lnTo>
                      <a:lnTo>
                        <a:pt x="150" y="258"/>
                      </a:lnTo>
                      <a:lnTo>
                        <a:pt x="150" y="264"/>
                      </a:lnTo>
                      <a:lnTo>
                        <a:pt x="144" y="276"/>
                      </a:lnTo>
                      <a:lnTo>
                        <a:pt x="144" y="294"/>
                      </a:lnTo>
                      <a:lnTo>
                        <a:pt x="156" y="288"/>
                      </a:lnTo>
                      <a:lnTo>
                        <a:pt x="168" y="294"/>
                      </a:lnTo>
                      <a:lnTo>
                        <a:pt x="168" y="300"/>
                      </a:lnTo>
                      <a:lnTo>
                        <a:pt x="186" y="306"/>
                      </a:lnTo>
                      <a:lnTo>
                        <a:pt x="192" y="312"/>
                      </a:lnTo>
                      <a:lnTo>
                        <a:pt x="198" y="319"/>
                      </a:lnTo>
                      <a:lnTo>
                        <a:pt x="198" y="325"/>
                      </a:lnTo>
                      <a:lnTo>
                        <a:pt x="186" y="331"/>
                      </a:lnTo>
                      <a:lnTo>
                        <a:pt x="192" y="337"/>
                      </a:lnTo>
                      <a:lnTo>
                        <a:pt x="192" y="349"/>
                      </a:lnTo>
                      <a:lnTo>
                        <a:pt x="186" y="361"/>
                      </a:lnTo>
                      <a:lnTo>
                        <a:pt x="174" y="367"/>
                      </a:lnTo>
                      <a:lnTo>
                        <a:pt x="156" y="373"/>
                      </a:lnTo>
                      <a:lnTo>
                        <a:pt x="150" y="379"/>
                      </a:lnTo>
                      <a:lnTo>
                        <a:pt x="150" y="385"/>
                      </a:lnTo>
                      <a:lnTo>
                        <a:pt x="144" y="403"/>
                      </a:lnTo>
                      <a:lnTo>
                        <a:pt x="144" y="427"/>
                      </a:lnTo>
                      <a:lnTo>
                        <a:pt x="150" y="439"/>
                      </a:lnTo>
                      <a:lnTo>
                        <a:pt x="150" y="445"/>
                      </a:lnTo>
                      <a:lnTo>
                        <a:pt x="156" y="451"/>
                      </a:lnTo>
                      <a:lnTo>
                        <a:pt x="168" y="457"/>
                      </a:lnTo>
                      <a:lnTo>
                        <a:pt x="192" y="457"/>
                      </a:lnTo>
                      <a:lnTo>
                        <a:pt x="222" y="457"/>
                      </a:lnTo>
                      <a:lnTo>
                        <a:pt x="234" y="451"/>
                      </a:lnTo>
                      <a:lnTo>
                        <a:pt x="246" y="451"/>
                      </a:lnTo>
                      <a:lnTo>
                        <a:pt x="258" y="445"/>
                      </a:lnTo>
                      <a:lnTo>
                        <a:pt x="270" y="439"/>
                      </a:lnTo>
                      <a:lnTo>
                        <a:pt x="282" y="439"/>
                      </a:lnTo>
                      <a:lnTo>
                        <a:pt x="288" y="433"/>
                      </a:lnTo>
                      <a:lnTo>
                        <a:pt x="294" y="433"/>
                      </a:lnTo>
                      <a:lnTo>
                        <a:pt x="294" y="427"/>
                      </a:lnTo>
                      <a:lnTo>
                        <a:pt x="306" y="427"/>
                      </a:lnTo>
                      <a:lnTo>
                        <a:pt x="312" y="433"/>
                      </a:lnTo>
                      <a:lnTo>
                        <a:pt x="312" y="439"/>
                      </a:lnTo>
                      <a:lnTo>
                        <a:pt x="312" y="433"/>
                      </a:lnTo>
                      <a:lnTo>
                        <a:pt x="312" y="439"/>
                      </a:lnTo>
                      <a:lnTo>
                        <a:pt x="312" y="445"/>
                      </a:lnTo>
                      <a:lnTo>
                        <a:pt x="318" y="451"/>
                      </a:lnTo>
                      <a:lnTo>
                        <a:pt x="324" y="451"/>
                      </a:lnTo>
                      <a:lnTo>
                        <a:pt x="324" y="457"/>
                      </a:lnTo>
                      <a:lnTo>
                        <a:pt x="300" y="475"/>
                      </a:lnTo>
                      <a:lnTo>
                        <a:pt x="282" y="487"/>
                      </a:lnTo>
                      <a:lnTo>
                        <a:pt x="288" y="487"/>
                      </a:lnTo>
                      <a:lnTo>
                        <a:pt x="294" y="487"/>
                      </a:lnTo>
                      <a:lnTo>
                        <a:pt x="300" y="493"/>
                      </a:lnTo>
                      <a:lnTo>
                        <a:pt x="300" y="529"/>
                      </a:lnTo>
                      <a:lnTo>
                        <a:pt x="300" y="541"/>
                      </a:lnTo>
                      <a:lnTo>
                        <a:pt x="294" y="553"/>
                      </a:lnTo>
                      <a:lnTo>
                        <a:pt x="282" y="553"/>
                      </a:lnTo>
                      <a:lnTo>
                        <a:pt x="276" y="559"/>
                      </a:lnTo>
                      <a:lnTo>
                        <a:pt x="276" y="565"/>
                      </a:lnTo>
                      <a:lnTo>
                        <a:pt x="282" y="559"/>
                      </a:lnTo>
                      <a:lnTo>
                        <a:pt x="294" y="553"/>
                      </a:lnTo>
                      <a:lnTo>
                        <a:pt x="300" y="559"/>
                      </a:lnTo>
                      <a:lnTo>
                        <a:pt x="312" y="559"/>
                      </a:lnTo>
                      <a:lnTo>
                        <a:pt x="336" y="565"/>
                      </a:lnTo>
                      <a:lnTo>
                        <a:pt x="342" y="565"/>
                      </a:lnTo>
                      <a:lnTo>
                        <a:pt x="348" y="571"/>
                      </a:lnTo>
                      <a:lnTo>
                        <a:pt x="360" y="571"/>
                      </a:lnTo>
                      <a:lnTo>
                        <a:pt x="366" y="571"/>
                      </a:lnTo>
                      <a:lnTo>
                        <a:pt x="390" y="577"/>
                      </a:lnTo>
                      <a:lnTo>
                        <a:pt x="414" y="577"/>
                      </a:lnTo>
                      <a:lnTo>
                        <a:pt x="414" y="583"/>
                      </a:lnTo>
                      <a:lnTo>
                        <a:pt x="420" y="583"/>
                      </a:lnTo>
                      <a:lnTo>
                        <a:pt x="420" y="589"/>
                      </a:lnTo>
                      <a:lnTo>
                        <a:pt x="420" y="595"/>
                      </a:lnTo>
                      <a:lnTo>
                        <a:pt x="426" y="607"/>
                      </a:lnTo>
                      <a:lnTo>
                        <a:pt x="426" y="619"/>
                      </a:lnTo>
                      <a:lnTo>
                        <a:pt x="420" y="625"/>
                      </a:lnTo>
                      <a:lnTo>
                        <a:pt x="408" y="625"/>
                      </a:lnTo>
                      <a:lnTo>
                        <a:pt x="396" y="625"/>
                      </a:lnTo>
                      <a:lnTo>
                        <a:pt x="390" y="625"/>
                      </a:lnTo>
                      <a:lnTo>
                        <a:pt x="396" y="625"/>
                      </a:lnTo>
                      <a:lnTo>
                        <a:pt x="396" y="613"/>
                      </a:lnTo>
                      <a:lnTo>
                        <a:pt x="390" y="613"/>
                      </a:lnTo>
                      <a:lnTo>
                        <a:pt x="384" y="613"/>
                      </a:lnTo>
                      <a:lnTo>
                        <a:pt x="384" y="619"/>
                      </a:lnTo>
                      <a:lnTo>
                        <a:pt x="384" y="625"/>
                      </a:lnTo>
                      <a:lnTo>
                        <a:pt x="378" y="625"/>
                      </a:lnTo>
                      <a:lnTo>
                        <a:pt x="372" y="625"/>
                      </a:lnTo>
                      <a:lnTo>
                        <a:pt x="372" y="631"/>
                      </a:lnTo>
                      <a:lnTo>
                        <a:pt x="384" y="637"/>
                      </a:lnTo>
                      <a:lnTo>
                        <a:pt x="390" y="643"/>
                      </a:lnTo>
                      <a:lnTo>
                        <a:pt x="396" y="649"/>
                      </a:lnTo>
                      <a:lnTo>
                        <a:pt x="396" y="655"/>
                      </a:lnTo>
                      <a:lnTo>
                        <a:pt x="378" y="685"/>
                      </a:lnTo>
                      <a:lnTo>
                        <a:pt x="372" y="703"/>
                      </a:lnTo>
                      <a:lnTo>
                        <a:pt x="372" y="721"/>
                      </a:lnTo>
                      <a:lnTo>
                        <a:pt x="360" y="727"/>
                      </a:lnTo>
                      <a:lnTo>
                        <a:pt x="360" y="733"/>
                      </a:lnTo>
                      <a:lnTo>
                        <a:pt x="360" y="739"/>
                      </a:lnTo>
                      <a:lnTo>
                        <a:pt x="372" y="745"/>
                      </a:lnTo>
                      <a:lnTo>
                        <a:pt x="372" y="751"/>
                      </a:lnTo>
                      <a:lnTo>
                        <a:pt x="366" y="769"/>
                      </a:lnTo>
                      <a:lnTo>
                        <a:pt x="366" y="775"/>
                      </a:lnTo>
                      <a:lnTo>
                        <a:pt x="366" y="787"/>
                      </a:lnTo>
                      <a:lnTo>
                        <a:pt x="366" y="793"/>
                      </a:lnTo>
                      <a:lnTo>
                        <a:pt x="372" y="805"/>
                      </a:lnTo>
                      <a:lnTo>
                        <a:pt x="372" y="799"/>
                      </a:lnTo>
                      <a:lnTo>
                        <a:pt x="378" y="799"/>
                      </a:lnTo>
                      <a:lnTo>
                        <a:pt x="396" y="805"/>
                      </a:lnTo>
                      <a:lnTo>
                        <a:pt x="402" y="811"/>
                      </a:lnTo>
                      <a:lnTo>
                        <a:pt x="408" y="817"/>
                      </a:lnTo>
                      <a:lnTo>
                        <a:pt x="408" y="823"/>
                      </a:lnTo>
                      <a:lnTo>
                        <a:pt x="402" y="829"/>
                      </a:lnTo>
                      <a:lnTo>
                        <a:pt x="420" y="829"/>
                      </a:lnTo>
                      <a:lnTo>
                        <a:pt x="426" y="841"/>
                      </a:lnTo>
                      <a:lnTo>
                        <a:pt x="426" y="847"/>
                      </a:lnTo>
                      <a:lnTo>
                        <a:pt x="426" y="859"/>
                      </a:lnTo>
                      <a:lnTo>
                        <a:pt x="426" y="883"/>
                      </a:lnTo>
                      <a:lnTo>
                        <a:pt x="432" y="883"/>
                      </a:lnTo>
                      <a:lnTo>
                        <a:pt x="426" y="883"/>
                      </a:lnTo>
                      <a:lnTo>
                        <a:pt x="420" y="889"/>
                      </a:lnTo>
                      <a:lnTo>
                        <a:pt x="414" y="895"/>
                      </a:lnTo>
                      <a:lnTo>
                        <a:pt x="414" y="901"/>
                      </a:lnTo>
                      <a:lnTo>
                        <a:pt x="408" y="901"/>
                      </a:lnTo>
                      <a:lnTo>
                        <a:pt x="408" y="895"/>
                      </a:lnTo>
                      <a:lnTo>
                        <a:pt x="402" y="889"/>
                      </a:lnTo>
                      <a:lnTo>
                        <a:pt x="396" y="883"/>
                      </a:lnTo>
                      <a:lnTo>
                        <a:pt x="390" y="877"/>
                      </a:lnTo>
                      <a:lnTo>
                        <a:pt x="384" y="883"/>
                      </a:lnTo>
                      <a:lnTo>
                        <a:pt x="378" y="883"/>
                      </a:lnTo>
                      <a:lnTo>
                        <a:pt x="378" y="895"/>
                      </a:lnTo>
                      <a:lnTo>
                        <a:pt x="378" y="901"/>
                      </a:lnTo>
                      <a:lnTo>
                        <a:pt x="384" y="907"/>
                      </a:lnTo>
                      <a:lnTo>
                        <a:pt x="372" y="907"/>
                      </a:lnTo>
                      <a:lnTo>
                        <a:pt x="372" y="919"/>
                      </a:lnTo>
                      <a:lnTo>
                        <a:pt x="372" y="931"/>
                      </a:lnTo>
                      <a:lnTo>
                        <a:pt x="378" y="931"/>
                      </a:lnTo>
                      <a:lnTo>
                        <a:pt x="372" y="955"/>
                      </a:lnTo>
                      <a:lnTo>
                        <a:pt x="372" y="961"/>
                      </a:lnTo>
                      <a:lnTo>
                        <a:pt x="366" y="979"/>
                      </a:lnTo>
                      <a:lnTo>
                        <a:pt x="342" y="979"/>
                      </a:lnTo>
                      <a:lnTo>
                        <a:pt x="336" y="979"/>
                      </a:lnTo>
                      <a:lnTo>
                        <a:pt x="312" y="1009"/>
                      </a:lnTo>
                      <a:lnTo>
                        <a:pt x="300" y="1009"/>
                      </a:lnTo>
                      <a:lnTo>
                        <a:pt x="300" y="1021"/>
                      </a:lnTo>
                      <a:lnTo>
                        <a:pt x="312" y="1027"/>
                      </a:lnTo>
                      <a:lnTo>
                        <a:pt x="306" y="1057"/>
                      </a:lnTo>
                      <a:lnTo>
                        <a:pt x="300" y="1069"/>
                      </a:lnTo>
                      <a:lnTo>
                        <a:pt x="288" y="1100"/>
                      </a:lnTo>
                      <a:lnTo>
                        <a:pt x="288" y="1112"/>
                      </a:lnTo>
                      <a:lnTo>
                        <a:pt x="294" y="1124"/>
                      </a:lnTo>
                      <a:lnTo>
                        <a:pt x="288" y="1124"/>
                      </a:lnTo>
                      <a:lnTo>
                        <a:pt x="288" y="1130"/>
                      </a:lnTo>
                      <a:lnTo>
                        <a:pt x="294" y="1142"/>
                      </a:lnTo>
                      <a:lnTo>
                        <a:pt x="288" y="1142"/>
                      </a:lnTo>
                      <a:lnTo>
                        <a:pt x="282" y="1148"/>
                      </a:lnTo>
                      <a:lnTo>
                        <a:pt x="282" y="1154"/>
                      </a:lnTo>
                      <a:lnTo>
                        <a:pt x="276" y="1160"/>
                      </a:lnTo>
                      <a:lnTo>
                        <a:pt x="270" y="1160"/>
                      </a:lnTo>
                      <a:lnTo>
                        <a:pt x="264" y="1154"/>
                      </a:lnTo>
                      <a:lnTo>
                        <a:pt x="258" y="1154"/>
                      </a:lnTo>
                      <a:lnTo>
                        <a:pt x="258" y="1160"/>
                      </a:lnTo>
                      <a:lnTo>
                        <a:pt x="258" y="1166"/>
                      </a:lnTo>
                      <a:lnTo>
                        <a:pt x="270" y="1184"/>
                      </a:lnTo>
                      <a:lnTo>
                        <a:pt x="264" y="1196"/>
                      </a:lnTo>
                      <a:lnTo>
                        <a:pt x="264" y="1214"/>
                      </a:lnTo>
                      <a:lnTo>
                        <a:pt x="258" y="1226"/>
                      </a:lnTo>
                      <a:lnTo>
                        <a:pt x="252" y="1238"/>
                      </a:lnTo>
                      <a:lnTo>
                        <a:pt x="264" y="1238"/>
                      </a:lnTo>
                      <a:lnTo>
                        <a:pt x="264" y="1232"/>
                      </a:lnTo>
                      <a:lnTo>
                        <a:pt x="270" y="1232"/>
                      </a:lnTo>
                      <a:lnTo>
                        <a:pt x="276" y="1244"/>
                      </a:lnTo>
                      <a:lnTo>
                        <a:pt x="276" y="1250"/>
                      </a:lnTo>
                      <a:lnTo>
                        <a:pt x="276" y="1256"/>
                      </a:lnTo>
                      <a:lnTo>
                        <a:pt x="276" y="1262"/>
                      </a:lnTo>
                      <a:lnTo>
                        <a:pt x="282" y="1274"/>
                      </a:lnTo>
                      <a:lnTo>
                        <a:pt x="276" y="1298"/>
                      </a:lnTo>
                      <a:lnTo>
                        <a:pt x="288" y="1304"/>
                      </a:lnTo>
                      <a:lnTo>
                        <a:pt x="294" y="1304"/>
                      </a:lnTo>
                      <a:lnTo>
                        <a:pt x="300" y="1298"/>
                      </a:lnTo>
                      <a:lnTo>
                        <a:pt x="306" y="1292"/>
                      </a:lnTo>
                      <a:lnTo>
                        <a:pt x="318" y="1262"/>
                      </a:lnTo>
                      <a:lnTo>
                        <a:pt x="330" y="1256"/>
                      </a:lnTo>
                      <a:lnTo>
                        <a:pt x="336" y="1256"/>
                      </a:lnTo>
                      <a:lnTo>
                        <a:pt x="348" y="1256"/>
                      </a:lnTo>
                      <a:lnTo>
                        <a:pt x="354" y="1244"/>
                      </a:lnTo>
                      <a:lnTo>
                        <a:pt x="354" y="1238"/>
                      </a:lnTo>
                      <a:lnTo>
                        <a:pt x="360" y="1238"/>
                      </a:lnTo>
                      <a:lnTo>
                        <a:pt x="360" y="1250"/>
                      </a:lnTo>
                      <a:lnTo>
                        <a:pt x="354" y="1268"/>
                      </a:lnTo>
                      <a:lnTo>
                        <a:pt x="354" y="1274"/>
                      </a:lnTo>
                      <a:lnTo>
                        <a:pt x="360" y="1280"/>
                      </a:lnTo>
                      <a:lnTo>
                        <a:pt x="366" y="1286"/>
                      </a:lnTo>
                      <a:lnTo>
                        <a:pt x="372" y="1280"/>
                      </a:lnTo>
                      <a:lnTo>
                        <a:pt x="378" y="1280"/>
                      </a:lnTo>
                      <a:lnTo>
                        <a:pt x="396" y="1274"/>
                      </a:lnTo>
                      <a:lnTo>
                        <a:pt x="414" y="1262"/>
                      </a:lnTo>
                      <a:lnTo>
                        <a:pt x="420" y="1256"/>
                      </a:lnTo>
                      <a:lnTo>
                        <a:pt x="426" y="1250"/>
                      </a:lnTo>
                      <a:lnTo>
                        <a:pt x="432" y="1244"/>
                      </a:lnTo>
                      <a:lnTo>
                        <a:pt x="438" y="1244"/>
                      </a:lnTo>
                      <a:lnTo>
                        <a:pt x="462" y="1244"/>
                      </a:lnTo>
                      <a:lnTo>
                        <a:pt x="468" y="1238"/>
                      </a:lnTo>
                      <a:lnTo>
                        <a:pt x="474" y="1232"/>
                      </a:lnTo>
                      <a:lnTo>
                        <a:pt x="480" y="1238"/>
                      </a:lnTo>
                      <a:lnTo>
                        <a:pt x="492" y="1244"/>
                      </a:lnTo>
                      <a:lnTo>
                        <a:pt x="492" y="1250"/>
                      </a:lnTo>
                      <a:lnTo>
                        <a:pt x="492" y="1244"/>
                      </a:lnTo>
                      <a:lnTo>
                        <a:pt x="504" y="1238"/>
                      </a:lnTo>
                      <a:lnTo>
                        <a:pt x="510" y="1232"/>
                      </a:lnTo>
                      <a:lnTo>
                        <a:pt x="516" y="1238"/>
                      </a:lnTo>
                      <a:lnTo>
                        <a:pt x="516" y="1256"/>
                      </a:lnTo>
                      <a:lnTo>
                        <a:pt x="546" y="1250"/>
                      </a:lnTo>
                      <a:lnTo>
                        <a:pt x="559" y="1244"/>
                      </a:lnTo>
                      <a:lnTo>
                        <a:pt x="565" y="1238"/>
                      </a:lnTo>
                      <a:lnTo>
                        <a:pt x="577" y="1232"/>
                      </a:lnTo>
                      <a:lnTo>
                        <a:pt x="565" y="1226"/>
                      </a:lnTo>
                      <a:lnTo>
                        <a:pt x="553" y="1220"/>
                      </a:lnTo>
                      <a:lnTo>
                        <a:pt x="559" y="1208"/>
                      </a:lnTo>
                      <a:lnTo>
                        <a:pt x="565" y="1208"/>
                      </a:lnTo>
                      <a:lnTo>
                        <a:pt x="565" y="1202"/>
                      </a:lnTo>
                      <a:lnTo>
                        <a:pt x="595" y="1196"/>
                      </a:lnTo>
                      <a:lnTo>
                        <a:pt x="613" y="1196"/>
                      </a:lnTo>
                      <a:lnTo>
                        <a:pt x="619" y="1184"/>
                      </a:lnTo>
                      <a:lnTo>
                        <a:pt x="625" y="1178"/>
                      </a:lnTo>
                      <a:lnTo>
                        <a:pt x="631" y="1166"/>
                      </a:lnTo>
                      <a:lnTo>
                        <a:pt x="637" y="1166"/>
                      </a:lnTo>
                      <a:lnTo>
                        <a:pt x="649" y="1172"/>
                      </a:lnTo>
                      <a:lnTo>
                        <a:pt x="685" y="1184"/>
                      </a:lnTo>
                      <a:lnTo>
                        <a:pt x="697" y="1190"/>
                      </a:lnTo>
                      <a:lnTo>
                        <a:pt x="703" y="1190"/>
                      </a:lnTo>
                      <a:lnTo>
                        <a:pt x="703" y="1196"/>
                      </a:lnTo>
                      <a:lnTo>
                        <a:pt x="715" y="1202"/>
                      </a:lnTo>
                      <a:lnTo>
                        <a:pt x="709" y="1202"/>
                      </a:lnTo>
                      <a:lnTo>
                        <a:pt x="727" y="1202"/>
                      </a:lnTo>
                      <a:lnTo>
                        <a:pt x="751" y="1190"/>
                      </a:lnTo>
                      <a:lnTo>
                        <a:pt x="763" y="1178"/>
                      </a:lnTo>
                      <a:lnTo>
                        <a:pt x="775" y="1172"/>
                      </a:lnTo>
                      <a:lnTo>
                        <a:pt x="793" y="1154"/>
                      </a:lnTo>
                      <a:lnTo>
                        <a:pt x="799" y="1154"/>
                      </a:lnTo>
                      <a:lnTo>
                        <a:pt x="817" y="1142"/>
                      </a:lnTo>
                      <a:lnTo>
                        <a:pt x="823" y="1142"/>
                      </a:lnTo>
                      <a:lnTo>
                        <a:pt x="823" y="1136"/>
                      </a:lnTo>
                      <a:lnTo>
                        <a:pt x="841" y="1130"/>
                      </a:lnTo>
                      <a:lnTo>
                        <a:pt x="841" y="1124"/>
                      </a:lnTo>
                      <a:lnTo>
                        <a:pt x="841" y="1130"/>
                      </a:lnTo>
                      <a:lnTo>
                        <a:pt x="871" y="1130"/>
                      </a:lnTo>
                      <a:lnTo>
                        <a:pt x="871" y="1124"/>
                      </a:lnTo>
                      <a:lnTo>
                        <a:pt x="877" y="1124"/>
                      </a:lnTo>
                      <a:lnTo>
                        <a:pt x="883" y="1118"/>
                      </a:lnTo>
                      <a:lnTo>
                        <a:pt x="889" y="1118"/>
                      </a:lnTo>
                      <a:lnTo>
                        <a:pt x="901" y="1118"/>
                      </a:lnTo>
                      <a:lnTo>
                        <a:pt x="901" y="1112"/>
                      </a:lnTo>
                      <a:lnTo>
                        <a:pt x="901" y="1106"/>
                      </a:lnTo>
                      <a:lnTo>
                        <a:pt x="913" y="1100"/>
                      </a:lnTo>
                      <a:lnTo>
                        <a:pt x="949" y="1087"/>
                      </a:lnTo>
                      <a:lnTo>
                        <a:pt x="949" y="1081"/>
                      </a:lnTo>
                      <a:lnTo>
                        <a:pt x="949" y="1075"/>
                      </a:lnTo>
                      <a:lnTo>
                        <a:pt x="955" y="1075"/>
                      </a:lnTo>
                      <a:lnTo>
                        <a:pt x="955" y="1069"/>
                      </a:lnTo>
                      <a:lnTo>
                        <a:pt x="949" y="1057"/>
                      </a:lnTo>
                      <a:lnTo>
                        <a:pt x="949" y="1051"/>
                      </a:lnTo>
                      <a:lnTo>
                        <a:pt x="949" y="1045"/>
                      </a:lnTo>
                      <a:lnTo>
                        <a:pt x="961" y="1039"/>
                      </a:lnTo>
                      <a:lnTo>
                        <a:pt x="967" y="1033"/>
                      </a:lnTo>
                      <a:lnTo>
                        <a:pt x="985" y="1021"/>
                      </a:lnTo>
                      <a:lnTo>
                        <a:pt x="997" y="1015"/>
                      </a:lnTo>
                      <a:lnTo>
                        <a:pt x="1003" y="1015"/>
                      </a:lnTo>
                      <a:lnTo>
                        <a:pt x="1015" y="1021"/>
                      </a:lnTo>
                      <a:lnTo>
                        <a:pt x="1033" y="1039"/>
                      </a:lnTo>
                      <a:lnTo>
                        <a:pt x="1039" y="1033"/>
                      </a:lnTo>
                      <a:lnTo>
                        <a:pt x="1051" y="1033"/>
                      </a:lnTo>
                      <a:lnTo>
                        <a:pt x="1063" y="1033"/>
                      </a:lnTo>
                      <a:lnTo>
                        <a:pt x="1069" y="1045"/>
                      </a:lnTo>
                      <a:lnTo>
                        <a:pt x="1081" y="1045"/>
                      </a:lnTo>
                      <a:lnTo>
                        <a:pt x="1093" y="1051"/>
                      </a:lnTo>
                      <a:lnTo>
                        <a:pt x="1111" y="1063"/>
                      </a:lnTo>
                      <a:lnTo>
                        <a:pt x="1141" y="1081"/>
                      </a:lnTo>
                      <a:lnTo>
                        <a:pt x="1172" y="1069"/>
                      </a:lnTo>
                      <a:lnTo>
                        <a:pt x="1208" y="1069"/>
                      </a:lnTo>
                      <a:lnTo>
                        <a:pt x="1214" y="1063"/>
                      </a:lnTo>
                      <a:lnTo>
                        <a:pt x="1220" y="1063"/>
                      </a:lnTo>
                      <a:lnTo>
                        <a:pt x="1226" y="1057"/>
                      </a:lnTo>
                      <a:lnTo>
                        <a:pt x="1232" y="1057"/>
                      </a:lnTo>
                      <a:lnTo>
                        <a:pt x="1232" y="1051"/>
                      </a:lnTo>
                      <a:lnTo>
                        <a:pt x="1238" y="1051"/>
                      </a:lnTo>
                      <a:lnTo>
                        <a:pt x="1250" y="1051"/>
                      </a:lnTo>
                      <a:lnTo>
                        <a:pt x="1250" y="1045"/>
                      </a:lnTo>
                      <a:lnTo>
                        <a:pt x="1256" y="1039"/>
                      </a:lnTo>
                      <a:lnTo>
                        <a:pt x="1256" y="1033"/>
                      </a:lnTo>
                      <a:lnTo>
                        <a:pt x="1262" y="1033"/>
                      </a:lnTo>
                      <a:lnTo>
                        <a:pt x="1280" y="1033"/>
                      </a:lnTo>
                      <a:lnTo>
                        <a:pt x="1292" y="1015"/>
                      </a:lnTo>
                      <a:lnTo>
                        <a:pt x="1298" y="1003"/>
                      </a:lnTo>
                      <a:lnTo>
                        <a:pt x="1304" y="985"/>
                      </a:lnTo>
                      <a:lnTo>
                        <a:pt x="1304" y="961"/>
                      </a:lnTo>
                      <a:lnTo>
                        <a:pt x="1304" y="955"/>
                      </a:lnTo>
                      <a:lnTo>
                        <a:pt x="1310" y="943"/>
                      </a:lnTo>
                      <a:lnTo>
                        <a:pt x="1310" y="937"/>
                      </a:lnTo>
                      <a:lnTo>
                        <a:pt x="1322" y="937"/>
                      </a:lnTo>
                      <a:lnTo>
                        <a:pt x="1340" y="913"/>
                      </a:lnTo>
                      <a:lnTo>
                        <a:pt x="1346" y="913"/>
                      </a:lnTo>
                      <a:lnTo>
                        <a:pt x="1346" y="895"/>
                      </a:lnTo>
                      <a:lnTo>
                        <a:pt x="1340" y="889"/>
                      </a:lnTo>
                      <a:lnTo>
                        <a:pt x="1334" y="883"/>
                      </a:lnTo>
                      <a:lnTo>
                        <a:pt x="1334" y="871"/>
                      </a:lnTo>
                      <a:lnTo>
                        <a:pt x="1340" y="865"/>
                      </a:lnTo>
                      <a:lnTo>
                        <a:pt x="1346" y="865"/>
                      </a:lnTo>
                      <a:lnTo>
                        <a:pt x="1364" y="865"/>
                      </a:lnTo>
                      <a:lnTo>
                        <a:pt x="1376" y="871"/>
                      </a:lnTo>
                      <a:lnTo>
                        <a:pt x="1388" y="871"/>
                      </a:lnTo>
                      <a:lnTo>
                        <a:pt x="1388" y="859"/>
                      </a:lnTo>
                      <a:lnTo>
                        <a:pt x="1382" y="841"/>
                      </a:lnTo>
                      <a:lnTo>
                        <a:pt x="1382" y="817"/>
                      </a:lnTo>
                      <a:lnTo>
                        <a:pt x="1388" y="817"/>
                      </a:lnTo>
                      <a:lnTo>
                        <a:pt x="1376" y="805"/>
                      </a:lnTo>
                      <a:lnTo>
                        <a:pt x="1370" y="799"/>
                      </a:lnTo>
                      <a:lnTo>
                        <a:pt x="1370" y="793"/>
                      </a:lnTo>
                      <a:lnTo>
                        <a:pt x="1376" y="793"/>
                      </a:lnTo>
                      <a:lnTo>
                        <a:pt x="1376" y="787"/>
                      </a:lnTo>
                      <a:lnTo>
                        <a:pt x="1382" y="775"/>
                      </a:lnTo>
                      <a:lnTo>
                        <a:pt x="1388" y="775"/>
                      </a:lnTo>
                      <a:lnTo>
                        <a:pt x="1388" y="769"/>
                      </a:lnTo>
                      <a:lnTo>
                        <a:pt x="1370" y="757"/>
                      </a:lnTo>
                      <a:lnTo>
                        <a:pt x="1352" y="757"/>
                      </a:lnTo>
                      <a:lnTo>
                        <a:pt x="1346" y="763"/>
                      </a:lnTo>
                      <a:lnTo>
                        <a:pt x="1340" y="769"/>
                      </a:lnTo>
                      <a:lnTo>
                        <a:pt x="1340" y="757"/>
                      </a:lnTo>
                      <a:lnTo>
                        <a:pt x="1334" y="757"/>
                      </a:lnTo>
                      <a:lnTo>
                        <a:pt x="1334" y="751"/>
                      </a:lnTo>
                      <a:lnTo>
                        <a:pt x="1328" y="745"/>
                      </a:lnTo>
                      <a:lnTo>
                        <a:pt x="1328" y="751"/>
                      </a:lnTo>
                      <a:lnTo>
                        <a:pt x="1322" y="739"/>
                      </a:lnTo>
                      <a:lnTo>
                        <a:pt x="1304" y="739"/>
                      </a:lnTo>
                      <a:lnTo>
                        <a:pt x="1298" y="739"/>
                      </a:lnTo>
                      <a:lnTo>
                        <a:pt x="1286" y="745"/>
                      </a:lnTo>
                      <a:lnTo>
                        <a:pt x="1268" y="763"/>
                      </a:lnTo>
                      <a:lnTo>
                        <a:pt x="1262" y="757"/>
                      </a:lnTo>
                      <a:lnTo>
                        <a:pt x="1262" y="763"/>
                      </a:lnTo>
                      <a:lnTo>
                        <a:pt x="1256" y="769"/>
                      </a:lnTo>
                      <a:lnTo>
                        <a:pt x="1256" y="775"/>
                      </a:lnTo>
                      <a:lnTo>
                        <a:pt x="1244" y="775"/>
                      </a:lnTo>
                      <a:lnTo>
                        <a:pt x="1238" y="775"/>
                      </a:lnTo>
                      <a:lnTo>
                        <a:pt x="1226" y="781"/>
                      </a:lnTo>
                      <a:lnTo>
                        <a:pt x="1220" y="769"/>
                      </a:lnTo>
                      <a:lnTo>
                        <a:pt x="1214" y="763"/>
                      </a:lnTo>
                      <a:lnTo>
                        <a:pt x="1202" y="763"/>
                      </a:lnTo>
                      <a:lnTo>
                        <a:pt x="1202" y="757"/>
                      </a:lnTo>
                      <a:lnTo>
                        <a:pt x="1196" y="757"/>
                      </a:lnTo>
                      <a:lnTo>
                        <a:pt x="1196" y="763"/>
                      </a:lnTo>
                      <a:lnTo>
                        <a:pt x="1190" y="769"/>
                      </a:lnTo>
                      <a:lnTo>
                        <a:pt x="1184" y="769"/>
                      </a:lnTo>
                      <a:lnTo>
                        <a:pt x="1178" y="763"/>
                      </a:lnTo>
                      <a:lnTo>
                        <a:pt x="1172" y="757"/>
                      </a:lnTo>
                      <a:lnTo>
                        <a:pt x="1153" y="757"/>
                      </a:lnTo>
                      <a:lnTo>
                        <a:pt x="1135" y="763"/>
                      </a:lnTo>
                      <a:lnTo>
                        <a:pt x="1123" y="769"/>
                      </a:lnTo>
                      <a:lnTo>
                        <a:pt x="1111" y="775"/>
                      </a:lnTo>
                      <a:lnTo>
                        <a:pt x="1099" y="763"/>
                      </a:lnTo>
                      <a:lnTo>
                        <a:pt x="1087" y="751"/>
                      </a:lnTo>
                      <a:lnTo>
                        <a:pt x="1069" y="733"/>
                      </a:lnTo>
                      <a:lnTo>
                        <a:pt x="1027" y="733"/>
                      </a:lnTo>
                      <a:lnTo>
                        <a:pt x="1021" y="733"/>
                      </a:lnTo>
                      <a:lnTo>
                        <a:pt x="1015" y="727"/>
                      </a:lnTo>
                      <a:lnTo>
                        <a:pt x="1021" y="727"/>
                      </a:lnTo>
                      <a:lnTo>
                        <a:pt x="1009" y="727"/>
                      </a:lnTo>
                      <a:lnTo>
                        <a:pt x="1003" y="733"/>
                      </a:lnTo>
                      <a:lnTo>
                        <a:pt x="991" y="733"/>
                      </a:lnTo>
                      <a:lnTo>
                        <a:pt x="985" y="739"/>
                      </a:lnTo>
                      <a:lnTo>
                        <a:pt x="973" y="745"/>
                      </a:lnTo>
                      <a:lnTo>
                        <a:pt x="967" y="745"/>
                      </a:lnTo>
                      <a:lnTo>
                        <a:pt x="955" y="733"/>
                      </a:lnTo>
                      <a:lnTo>
                        <a:pt x="949" y="727"/>
                      </a:lnTo>
                      <a:lnTo>
                        <a:pt x="943" y="709"/>
                      </a:lnTo>
                      <a:lnTo>
                        <a:pt x="931" y="697"/>
                      </a:lnTo>
                      <a:lnTo>
                        <a:pt x="931" y="691"/>
                      </a:lnTo>
                      <a:lnTo>
                        <a:pt x="889" y="667"/>
                      </a:lnTo>
                      <a:lnTo>
                        <a:pt x="877" y="667"/>
                      </a:lnTo>
                      <a:lnTo>
                        <a:pt x="877" y="655"/>
                      </a:lnTo>
                      <a:lnTo>
                        <a:pt x="877" y="643"/>
                      </a:lnTo>
                      <a:lnTo>
                        <a:pt x="871" y="643"/>
                      </a:lnTo>
                      <a:lnTo>
                        <a:pt x="871" y="637"/>
                      </a:lnTo>
                      <a:lnTo>
                        <a:pt x="877" y="631"/>
                      </a:lnTo>
                      <a:lnTo>
                        <a:pt x="865" y="613"/>
                      </a:lnTo>
                      <a:lnTo>
                        <a:pt x="859" y="607"/>
                      </a:lnTo>
                      <a:lnTo>
                        <a:pt x="865" y="601"/>
                      </a:lnTo>
                      <a:lnTo>
                        <a:pt x="871" y="589"/>
                      </a:lnTo>
                      <a:lnTo>
                        <a:pt x="877" y="583"/>
                      </a:lnTo>
                      <a:lnTo>
                        <a:pt x="883" y="577"/>
                      </a:lnTo>
                      <a:lnTo>
                        <a:pt x="889" y="565"/>
                      </a:lnTo>
                      <a:lnTo>
                        <a:pt x="883" y="559"/>
                      </a:lnTo>
                      <a:lnTo>
                        <a:pt x="883" y="547"/>
                      </a:lnTo>
                      <a:lnTo>
                        <a:pt x="895" y="541"/>
                      </a:lnTo>
                      <a:lnTo>
                        <a:pt x="901" y="541"/>
                      </a:lnTo>
                      <a:lnTo>
                        <a:pt x="919" y="541"/>
                      </a:lnTo>
                      <a:lnTo>
                        <a:pt x="925" y="517"/>
                      </a:lnTo>
                      <a:lnTo>
                        <a:pt x="943" y="499"/>
                      </a:lnTo>
                      <a:lnTo>
                        <a:pt x="943" y="487"/>
                      </a:lnTo>
                      <a:lnTo>
                        <a:pt x="949" y="481"/>
                      </a:lnTo>
                      <a:lnTo>
                        <a:pt x="949" y="475"/>
                      </a:lnTo>
                      <a:lnTo>
                        <a:pt x="955" y="481"/>
                      </a:lnTo>
                      <a:lnTo>
                        <a:pt x="949" y="469"/>
                      </a:lnTo>
                      <a:lnTo>
                        <a:pt x="949" y="457"/>
                      </a:lnTo>
                      <a:lnTo>
                        <a:pt x="949" y="445"/>
                      </a:lnTo>
                      <a:lnTo>
                        <a:pt x="925" y="445"/>
                      </a:lnTo>
                      <a:lnTo>
                        <a:pt x="907" y="445"/>
                      </a:lnTo>
                      <a:lnTo>
                        <a:pt x="907" y="433"/>
                      </a:lnTo>
                      <a:lnTo>
                        <a:pt x="901" y="427"/>
                      </a:lnTo>
                      <a:lnTo>
                        <a:pt x="901" y="415"/>
                      </a:lnTo>
                      <a:lnTo>
                        <a:pt x="895" y="415"/>
                      </a:lnTo>
                      <a:lnTo>
                        <a:pt x="889" y="403"/>
                      </a:lnTo>
                      <a:lnTo>
                        <a:pt x="883" y="391"/>
                      </a:lnTo>
                      <a:lnTo>
                        <a:pt x="877" y="379"/>
                      </a:lnTo>
                      <a:lnTo>
                        <a:pt x="883" y="373"/>
                      </a:lnTo>
                      <a:lnTo>
                        <a:pt x="889" y="355"/>
                      </a:lnTo>
                      <a:lnTo>
                        <a:pt x="895" y="331"/>
                      </a:lnTo>
                      <a:lnTo>
                        <a:pt x="895" y="319"/>
                      </a:lnTo>
                      <a:lnTo>
                        <a:pt x="889" y="312"/>
                      </a:lnTo>
                      <a:lnTo>
                        <a:pt x="883" y="306"/>
                      </a:lnTo>
                      <a:lnTo>
                        <a:pt x="883" y="300"/>
                      </a:lnTo>
                      <a:lnTo>
                        <a:pt x="889" y="294"/>
                      </a:lnTo>
                      <a:lnTo>
                        <a:pt x="895" y="288"/>
                      </a:lnTo>
                      <a:lnTo>
                        <a:pt x="895" y="282"/>
                      </a:lnTo>
                      <a:lnTo>
                        <a:pt x="901" y="276"/>
                      </a:lnTo>
                      <a:lnTo>
                        <a:pt x="895" y="246"/>
                      </a:lnTo>
                      <a:lnTo>
                        <a:pt x="889" y="222"/>
                      </a:lnTo>
                      <a:lnTo>
                        <a:pt x="877" y="192"/>
                      </a:lnTo>
                      <a:lnTo>
                        <a:pt x="871" y="180"/>
                      </a:lnTo>
                      <a:lnTo>
                        <a:pt x="865" y="174"/>
                      </a:lnTo>
                      <a:lnTo>
                        <a:pt x="853" y="126"/>
                      </a:lnTo>
                      <a:lnTo>
                        <a:pt x="853" y="114"/>
                      </a:lnTo>
                      <a:lnTo>
                        <a:pt x="853" y="108"/>
                      </a:lnTo>
                      <a:lnTo>
                        <a:pt x="787" y="108"/>
                      </a:lnTo>
                      <a:lnTo>
                        <a:pt x="775" y="108"/>
                      </a:lnTo>
                      <a:lnTo>
                        <a:pt x="769" y="102"/>
                      </a:lnTo>
                      <a:lnTo>
                        <a:pt x="769" y="96"/>
                      </a:lnTo>
                      <a:lnTo>
                        <a:pt x="757" y="84"/>
                      </a:lnTo>
                      <a:lnTo>
                        <a:pt x="733" y="72"/>
                      </a:lnTo>
                      <a:lnTo>
                        <a:pt x="715" y="72"/>
                      </a:lnTo>
                      <a:lnTo>
                        <a:pt x="703" y="84"/>
                      </a:lnTo>
                      <a:lnTo>
                        <a:pt x="697" y="84"/>
                      </a:lnTo>
                      <a:lnTo>
                        <a:pt x="685" y="84"/>
                      </a:lnTo>
                      <a:lnTo>
                        <a:pt x="667" y="84"/>
                      </a:lnTo>
                      <a:lnTo>
                        <a:pt x="649" y="84"/>
                      </a:lnTo>
                      <a:lnTo>
                        <a:pt x="643" y="84"/>
                      </a:lnTo>
                      <a:lnTo>
                        <a:pt x="637" y="90"/>
                      </a:lnTo>
                      <a:lnTo>
                        <a:pt x="637" y="96"/>
                      </a:lnTo>
                      <a:lnTo>
                        <a:pt x="643" y="102"/>
                      </a:lnTo>
                      <a:lnTo>
                        <a:pt x="649" y="102"/>
                      </a:lnTo>
                      <a:lnTo>
                        <a:pt x="655" y="114"/>
                      </a:lnTo>
                      <a:lnTo>
                        <a:pt x="649" y="114"/>
                      </a:lnTo>
                      <a:lnTo>
                        <a:pt x="649" y="126"/>
                      </a:lnTo>
                      <a:lnTo>
                        <a:pt x="649" y="132"/>
                      </a:lnTo>
                      <a:lnTo>
                        <a:pt x="661" y="132"/>
                      </a:lnTo>
                      <a:lnTo>
                        <a:pt x="679" y="144"/>
                      </a:lnTo>
                      <a:lnTo>
                        <a:pt x="691" y="162"/>
                      </a:lnTo>
                      <a:lnTo>
                        <a:pt x="691" y="174"/>
                      </a:lnTo>
                      <a:lnTo>
                        <a:pt x="697" y="186"/>
                      </a:lnTo>
                      <a:lnTo>
                        <a:pt x="709" y="186"/>
                      </a:lnTo>
                      <a:lnTo>
                        <a:pt x="709" y="198"/>
                      </a:lnTo>
                      <a:lnTo>
                        <a:pt x="715" y="198"/>
                      </a:lnTo>
                      <a:lnTo>
                        <a:pt x="715" y="210"/>
                      </a:lnTo>
                      <a:lnTo>
                        <a:pt x="721" y="216"/>
                      </a:lnTo>
                      <a:lnTo>
                        <a:pt x="721" y="222"/>
                      </a:lnTo>
                      <a:lnTo>
                        <a:pt x="697" y="252"/>
                      </a:lnTo>
                      <a:lnTo>
                        <a:pt x="685" y="252"/>
                      </a:lnTo>
                      <a:lnTo>
                        <a:pt x="679" y="252"/>
                      </a:lnTo>
                      <a:lnTo>
                        <a:pt x="673" y="246"/>
                      </a:lnTo>
                      <a:lnTo>
                        <a:pt x="667" y="246"/>
                      </a:lnTo>
                      <a:lnTo>
                        <a:pt x="643" y="246"/>
                      </a:lnTo>
                      <a:lnTo>
                        <a:pt x="637" y="252"/>
                      </a:lnTo>
                      <a:lnTo>
                        <a:pt x="637" y="240"/>
                      </a:lnTo>
                      <a:lnTo>
                        <a:pt x="625" y="240"/>
                      </a:lnTo>
                      <a:lnTo>
                        <a:pt x="619" y="234"/>
                      </a:lnTo>
                      <a:lnTo>
                        <a:pt x="613" y="228"/>
                      </a:lnTo>
                      <a:lnTo>
                        <a:pt x="601" y="228"/>
                      </a:lnTo>
                      <a:lnTo>
                        <a:pt x="583" y="234"/>
                      </a:lnTo>
                      <a:lnTo>
                        <a:pt x="583" y="240"/>
                      </a:lnTo>
                      <a:lnTo>
                        <a:pt x="589" y="246"/>
                      </a:lnTo>
                      <a:lnTo>
                        <a:pt x="583" y="252"/>
                      </a:lnTo>
                      <a:lnTo>
                        <a:pt x="577" y="252"/>
                      </a:lnTo>
                      <a:lnTo>
                        <a:pt x="571" y="264"/>
                      </a:lnTo>
                      <a:lnTo>
                        <a:pt x="571" y="282"/>
                      </a:lnTo>
                      <a:lnTo>
                        <a:pt x="553" y="288"/>
                      </a:lnTo>
                      <a:lnTo>
                        <a:pt x="546" y="294"/>
                      </a:lnTo>
                      <a:lnTo>
                        <a:pt x="540" y="300"/>
                      </a:lnTo>
                      <a:lnTo>
                        <a:pt x="528" y="300"/>
                      </a:lnTo>
                      <a:lnTo>
                        <a:pt x="528" y="312"/>
                      </a:lnTo>
                      <a:lnTo>
                        <a:pt x="534" y="319"/>
                      </a:lnTo>
                      <a:lnTo>
                        <a:pt x="534" y="331"/>
                      </a:lnTo>
                      <a:lnTo>
                        <a:pt x="534" y="337"/>
                      </a:lnTo>
                      <a:lnTo>
                        <a:pt x="528" y="337"/>
                      </a:lnTo>
                      <a:lnTo>
                        <a:pt x="522" y="343"/>
                      </a:lnTo>
                      <a:lnTo>
                        <a:pt x="516" y="343"/>
                      </a:lnTo>
                      <a:lnTo>
                        <a:pt x="510" y="349"/>
                      </a:lnTo>
                      <a:lnTo>
                        <a:pt x="504" y="349"/>
                      </a:lnTo>
                      <a:lnTo>
                        <a:pt x="504" y="343"/>
                      </a:lnTo>
                      <a:lnTo>
                        <a:pt x="498" y="337"/>
                      </a:lnTo>
                      <a:lnTo>
                        <a:pt x="498" y="331"/>
                      </a:lnTo>
                      <a:lnTo>
                        <a:pt x="498" y="319"/>
                      </a:lnTo>
                      <a:lnTo>
                        <a:pt x="498" y="312"/>
                      </a:lnTo>
                      <a:lnTo>
                        <a:pt x="486" y="312"/>
                      </a:lnTo>
                      <a:lnTo>
                        <a:pt x="474" y="312"/>
                      </a:lnTo>
                      <a:lnTo>
                        <a:pt x="462" y="312"/>
                      </a:lnTo>
                      <a:lnTo>
                        <a:pt x="456" y="312"/>
                      </a:lnTo>
                      <a:lnTo>
                        <a:pt x="450" y="306"/>
                      </a:lnTo>
                      <a:lnTo>
                        <a:pt x="444" y="300"/>
                      </a:lnTo>
                      <a:lnTo>
                        <a:pt x="444" y="288"/>
                      </a:lnTo>
                      <a:lnTo>
                        <a:pt x="450" y="288"/>
                      </a:lnTo>
                      <a:lnTo>
                        <a:pt x="450" y="282"/>
                      </a:lnTo>
                      <a:lnTo>
                        <a:pt x="456" y="276"/>
                      </a:lnTo>
                      <a:lnTo>
                        <a:pt x="462" y="282"/>
                      </a:lnTo>
                      <a:lnTo>
                        <a:pt x="468" y="282"/>
                      </a:lnTo>
                      <a:lnTo>
                        <a:pt x="480" y="282"/>
                      </a:lnTo>
                      <a:lnTo>
                        <a:pt x="492" y="282"/>
                      </a:lnTo>
                      <a:lnTo>
                        <a:pt x="492" y="276"/>
                      </a:lnTo>
                      <a:lnTo>
                        <a:pt x="498" y="276"/>
                      </a:lnTo>
                      <a:lnTo>
                        <a:pt x="504" y="282"/>
                      </a:lnTo>
                      <a:lnTo>
                        <a:pt x="510" y="282"/>
                      </a:lnTo>
                      <a:lnTo>
                        <a:pt x="504" y="282"/>
                      </a:lnTo>
                      <a:lnTo>
                        <a:pt x="504" y="276"/>
                      </a:lnTo>
                      <a:lnTo>
                        <a:pt x="504" y="270"/>
                      </a:lnTo>
                      <a:lnTo>
                        <a:pt x="498" y="270"/>
                      </a:lnTo>
                      <a:lnTo>
                        <a:pt x="492" y="264"/>
                      </a:lnTo>
                      <a:lnTo>
                        <a:pt x="498" y="258"/>
                      </a:lnTo>
                      <a:lnTo>
                        <a:pt x="510" y="252"/>
                      </a:lnTo>
                      <a:lnTo>
                        <a:pt x="516" y="240"/>
                      </a:lnTo>
                      <a:lnTo>
                        <a:pt x="522" y="240"/>
                      </a:lnTo>
                      <a:lnTo>
                        <a:pt x="534" y="246"/>
                      </a:lnTo>
                      <a:lnTo>
                        <a:pt x="553" y="234"/>
                      </a:lnTo>
                      <a:lnTo>
                        <a:pt x="559" y="234"/>
                      </a:lnTo>
                      <a:lnTo>
                        <a:pt x="553" y="222"/>
                      </a:lnTo>
                      <a:lnTo>
                        <a:pt x="546" y="216"/>
                      </a:lnTo>
                      <a:lnTo>
                        <a:pt x="546" y="222"/>
                      </a:lnTo>
                      <a:lnTo>
                        <a:pt x="540" y="204"/>
                      </a:lnTo>
                      <a:lnTo>
                        <a:pt x="546" y="198"/>
                      </a:lnTo>
                      <a:lnTo>
                        <a:pt x="534" y="198"/>
                      </a:lnTo>
                      <a:lnTo>
                        <a:pt x="522" y="198"/>
                      </a:lnTo>
                      <a:lnTo>
                        <a:pt x="516" y="210"/>
                      </a:lnTo>
                      <a:lnTo>
                        <a:pt x="510" y="210"/>
                      </a:lnTo>
                      <a:lnTo>
                        <a:pt x="510" y="204"/>
                      </a:lnTo>
                      <a:lnTo>
                        <a:pt x="504" y="198"/>
                      </a:lnTo>
                      <a:lnTo>
                        <a:pt x="504" y="204"/>
                      </a:lnTo>
                      <a:lnTo>
                        <a:pt x="480" y="222"/>
                      </a:lnTo>
                      <a:lnTo>
                        <a:pt x="468" y="234"/>
                      </a:lnTo>
                      <a:lnTo>
                        <a:pt x="462" y="234"/>
                      </a:lnTo>
                      <a:lnTo>
                        <a:pt x="456" y="228"/>
                      </a:lnTo>
                      <a:lnTo>
                        <a:pt x="456" y="222"/>
                      </a:lnTo>
                      <a:lnTo>
                        <a:pt x="462" y="216"/>
                      </a:lnTo>
                      <a:lnTo>
                        <a:pt x="462" y="210"/>
                      </a:lnTo>
                      <a:lnTo>
                        <a:pt x="450" y="186"/>
                      </a:lnTo>
                      <a:lnTo>
                        <a:pt x="438" y="180"/>
                      </a:lnTo>
                      <a:lnTo>
                        <a:pt x="438" y="186"/>
                      </a:lnTo>
                      <a:lnTo>
                        <a:pt x="438" y="192"/>
                      </a:lnTo>
                      <a:lnTo>
                        <a:pt x="426" y="174"/>
                      </a:lnTo>
                      <a:lnTo>
                        <a:pt x="426" y="162"/>
                      </a:lnTo>
                      <a:lnTo>
                        <a:pt x="426" y="156"/>
                      </a:lnTo>
                      <a:lnTo>
                        <a:pt x="444" y="150"/>
                      </a:lnTo>
                      <a:lnTo>
                        <a:pt x="456" y="150"/>
                      </a:lnTo>
                      <a:lnTo>
                        <a:pt x="456" y="144"/>
                      </a:lnTo>
                      <a:lnTo>
                        <a:pt x="468" y="138"/>
                      </a:lnTo>
                      <a:lnTo>
                        <a:pt x="480" y="138"/>
                      </a:lnTo>
                      <a:lnTo>
                        <a:pt x="498" y="114"/>
                      </a:lnTo>
                      <a:lnTo>
                        <a:pt x="510" y="102"/>
                      </a:lnTo>
                      <a:lnTo>
                        <a:pt x="534" y="102"/>
                      </a:lnTo>
                      <a:lnTo>
                        <a:pt x="559" y="72"/>
                      </a:lnTo>
                      <a:lnTo>
                        <a:pt x="571" y="66"/>
                      </a:lnTo>
                      <a:lnTo>
                        <a:pt x="595" y="66"/>
                      </a:lnTo>
                      <a:lnTo>
                        <a:pt x="613" y="42"/>
                      </a:lnTo>
                      <a:lnTo>
                        <a:pt x="619" y="36"/>
                      </a:lnTo>
                      <a:lnTo>
                        <a:pt x="631" y="24"/>
                      </a:lnTo>
                      <a:lnTo>
                        <a:pt x="619" y="6"/>
                      </a:lnTo>
                      <a:lnTo>
                        <a:pt x="619" y="0"/>
                      </a:lnTo>
                      <a:lnTo>
                        <a:pt x="613" y="0"/>
                      </a:lnTo>
                      <a:lnTo>
                        <a:pt x="601" y="12"/>
                      </a:lnTo>
                      <a:lnTo>
                        <a:pt x="595" y="18"/>
                      </a:lnTo>
                      <a:lnTo>
                        <a:pt x="595" y="24"/>
                      </a:lnTo>
                      <a:lnTo>
                        <a:pt x="595" y="30"/>
                      </a:lnTo>
                      <a:lnTo>
                        <a:pt x="601" y="24"/>
                      </a:lnTo>
                      <a:lnTo>
                        <a:pt x="619" y="24"/>
                      </a:lnTo>
                      <a:lnTo>
                        <a:pt x="619" y="30"/>
                      </a:lnTo>
                      <a:lnTo>
                        <a:pt x="595" y="36"/>
                      </a:lnTo>
                      <a:lnTo>
                        <a:pt x="589" y="36"/>
                      </a:lnTo>
                      <a:lnTo>
                        <a:pt x="583" y="42"/>
                      </a:lnTo>
                      <a:lnTo>
                        <a:pt x="571" y="54"/>
                      </a:lnTo>
                      <a:lnTo>
                        <a:pt x="559" y="54"/>
                      </a:lnTo>
                      <a:lnTo>
                        <a:pt x="546" y="48"/>
                      </a:lnTo>
                      <a:lnTo>
                        <a:pt x="534" y="42"/>
                      </a:lnTo>
                      <a:lnTo>
                        <a:pt x="492" y="36"/>
                      </a:lnTo>
                      <a:lnTo>
                        <a:pt x="426" y="42"/>
                      </a:lnTo>
                      <a:lnTo>
                        <a:pt x="426" y="48"/>
                      </a:lnTo>
                      <a:lnTo>
                        <a:pt x="402" y="66"/>
                      </a:lnTo>
                      <a:lnTo>
                        <a:pt x="384" y="66"/>
                      </a:lnTo>
                      <a:lnTo>
                        <a:pt x="372" y="66"/>
                      </a:lnTo>
                      <a:lnTo>
                        <a:pt x="342" y="66"/>
                      </a:lnTo>
                      <a:lnTo>
                        <a:pt x="336" y="60"/>
                      </a:lnTo>
                      <a:lnTo>
                        <a:pt x="300" y="54"/>
                      </a:lnTo>
                      <a:lnTo>
                        <a:pt x="282" y="48"/>
                      </a:lnTo>
                      <a:lnTo>
                        <a:pt x="276" y="54"/>
                      </a:lnTo>
                      <a:lnTo>
                        <a:pt x="276" y="60"/>
                      </a:lnTo>
                      <a:lnTo>
                        <a:pt x="276" y="66"/>
                      </a:lnTo>
                      <a:lnTo>
                        <a:pt x="282" y="66"/>
                      </a:lnTo>
                      <a:lnTo>
                        <a:pt x="276" y="66"/>
                      </a:lnTo>
                      <a:lnTo>
                        <a:pt x="276" y="72"/>
                      </a:lnTo>
                      <a:lnTo>
                        <a:pt x="276" y="84"/>
                      </a:lnTo>
                      <a:lnTo>
                        <a:pt x="258" y="84"/>
                      </a:lnTo>
                      <a:lnTo>
                        <a:pt x="252" y="84"/>
                      </a:lnTo>
                      <a:lnTo>
                        <a:pt x="258" y="90"/>
                      </a:lnTo>
                      <a:lnTo>
                        <a:pt x="264" y="90"/>
                      </a:lnTo>
                      <a:lnTo>
                        <a:pt x="264" y="96"/>
                      </a:lnTo>
                      <a:lnTo>
                        <a:pt x="258" y="96"/>
                      </a:lnTo>
                      <a:lnTo>
                        <a:pt x="252" y="96"/>
                      </a:lnTo>
                      <a:lnTo>
                        <a:pt x="252" y="102"/>
                      </a:lnTo>
                      <a:lnTo>
                        <a:pt x="258" y="102"/>
                      </a:lnTo>
                      <a:lnTo>
                        <a:pt x="264" y="102"/>
                      </a:lnTo>
                      <a:lnTo>
                        <a:pt x="258" y="96"/>
                      </a:lnTo>
                      <a:lnTo>
                        <a:pt x="258" y="102"/>
                      </a:lnTo>
                      <a:lnTo>
                        <a:pt x="264" y="108"/>
                      </a:lnTo>
                      <a:lnTo>
                        <a:pt x="264" y="114"/>
                      </a:lnTo>
                      <a:lnTo>
                        <a:pt x="258" y="114"/>
                      </a:lnTo>
                      <a:lnTo>
                        <a:pt x="252" y="120"/>
                      </a:lnTo>
                      <a:lnTo>
                        <a:pt x="240" y="120"/>
                      </a:lnTo>
                      <a:lnTo>
                        <a:pt x="210" y="114"/>
                      </a:lnTo>
                      <a:lnTo>
                        <a:pt x="198" y="114"/>
                      </a:lnTo>
                      <a:lnTo>
                        <a:pt x="186" y="114"/>
                      </a:lnTo>
                      <a:lnTo>
                        <a:pt x="180" y="120"/>
                      </a:lnTo>
                      <a:lnTo>
                        <a:pt x="180" y="132"/>
                      </a:lnTo>
                      <a:lnTo>
                        <a:pt x="168" y="132"/>
                      </a:lnTo>
                      <a:lnTo>
                        <a:pt x="162" y="144"/>
                      </a:lnTo>
                      <a:lnTo>
                        <a:pt x="162" y="156"/>
                      </a:lnTo>
                      <a:lnTo>
                        <a:pt x="156" y="156"/>
                      </a:lnTo>
                      <a:lnTo>
                        <a:pt x="150" y="162"/>
                      </a:lnTo>
                      <a:lnTo>
                        <a:pt x="150" y="174"/>
                      </a:lnTo>
                      <a:lnTo>
                        <a:pt x="126" y="174"/>
                      </a:lnTo>
                      <a:lnTo>
                        <a:pt x="120" y="174"/>
                      </a:lnTo>
                      <a:lnTo>
                        <a:pt x="114" y="186"/>
                      </a:lnTo>
                      <a:lnTo>
                        <a:pt x="114" y="198"/>
                      </a:lnTo>
                      <a:lnTo>
                        <a:pt x="102" y="192"/>
                      </a:lnTo>
                      <a:lnTo>
                        <a:pt x="90" y="192"/>
                      </a:lnTo>
                      <a:lnTo>
                        <a:pt x="78" y="186"/>
                      </a:lnTo>
                      <a:lnTo>
                        <a:pt x="72" y="186"/>
                      </a:lnTo>
                      <a:lnTo>
                        <a:pt x="54" y="204"/>
                      </a:lnTo>
                      <a:lnTo>
                        <a:pt x="30" y="222"/>
                      </a:lnTo>
                      <a:lnTo>
                        <a:pt x="24" y="216"/>
                      </a:lnTo>
                      <a:lnTo>
                        <a:pt x="18" y="204"/>
                      </a:lnTo>
                      <a:lnTo>
                        <a:pt x="18" y="198"/>
                      </a:lnTo>
                      <a:lnTo>
                        <a:pt x="12" y="198"/>
                      </a:lnTo>
                      <a:lnTo>
                        <a:pt x="6" y="198"/>
                      </a:lnTo>
                      <a:lnTo>
                        <a:pt x="0" y="210"/>
                      </a:lnTo>
                      <a:close/>
                      <a:moveTo>
                        <a:pt x="306" y="535"/>
                      </a:moveTo>
                      <a:lnTo>
                        <a:pt x="306" y="529"/>
                      </a:lnTo>
                      <a:lnTo>
                        <a:pt x="312" y="529"/>
                      </a:lnTo>
                      <a:lnTo>
                        <a:pt x="318" y="523"/>
                      </a:lnTo>
                      <a:lnTo>
                        <a:pt x="312" y="517"/>
                      </a:lnTo>
                      <a:lnTo>
                        <a:pt x="318" y="517"/>
                      </a:lnTo>
                      <a:lnTo>
                        <a:pt x="324" y="517"/>
                      </a:lnTo>
                      <a:lnTo>
                        <a:pt x="318" y="511"/>
                      </a:lnTo>
                      <a:lnTo>
                        <a:pt x="318" y="517"/>
                      </a:lnTo>
                      <a:lnTo>
                        <a:pt x="312" y="517"/>
                      </a:lnTo>
                      <a:lnTo>
                        <a:pt x="306" y="517"/>
                      </a:lnTo>
                      <a:lnTo>
                        <a:pt x="306" y="523"/>
                      </a:lnTo>
                      <a:lnTo>
                        <a:pt x="300" y="523"/>
                      </a:lnTo>
                      <a:lnTo>
                        <a:pt x="300" y="529"/>
                      </a:lnTo>
                      <a:lnTo>
                        <a:pt x="306" y="535"/>
                      </a:lnTo>
                      <a:close/>
                      <a:moveTo>
                        <a:pt x="715" y="252"/>
                      </a:moveTo>
                      <a:lnTo>
                        <a:pt x="721" y="246"/>
                      </a:lnTo>
                      <a:lnTo>
                        <a:pt x="727" y="252"/>
                      </a:lnTo>
                      <a:lnTo>
                        <a:pt x="733" y="246"/>
                      </a:lnTo>
                      <a:lnTo>
                        <a:pt x="733" y="240"/>
                      </a:lnTo>
                      <a:lnTo>
                        <a:pt x="733" y="234"/>
                      </a:lnTo>
                      <a:lnTo>
                        <a:pt x="727" y="228"/>
                      </a:lnTo>
                      <a:lnTo>
                        <a:pt x="727" y="234"/>
                      </a:lnTo>
                      <a:lnTo>
                        <a:pt x="715" y="246"/>
                      </a:lnTo>
                      <a:lnTo>
                        <a:pt x="715" y="252"/>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2" name="Freeform 16"/>
                <p:cNvSpPr>
                  <a:spLocks noEditPoints="1"/>
                </p:cNvSpPr>
                <p:nvPr/>
              </p:nvSpPr>
              <p:spPr bwMode="auto">
                <a:xfrm>
                  <a:off x="6582957" y="2651789"/>
                  <a:ext cx="335596" cy="194770"/>
                </a:xfrm>
                <a:custGeom>
                  <a:avLst/>
                  <a:gdLst/>
                  <a:ahLst/>
                  <a:cxnLst>
                    <a:cxn ang="0">
                      <a:pos x="277" y="342"/>
                    </a:cxn>
                    <a:cxn ang="0">
                      <a:pos x="319" y="336"/>
                    </a:cxn>
                    <a:cxn ang="0">
                      <a:pos x="313" y="312"/>
                    </a:cxn>
                    <a:cxn ang="0">
                      <a:pos x="301" y="294"/>
                    </a:cxn>
                    <a:cxn ang="0">
                      <a:pos x="313" y="270"/>
                    </a:cxn>
                    <a:cxn ang="0">
                      <a:pos x="367" y="282"/>
                    </a:cxn>
                    <a:cxn ang="0">
                      <a:pos x="421" y="276"/>
                    </a:cxn>
                    <a:cxn ang="0">
                      <a:pos x="433" y="252"/>
                    </a:cxn>
                    <a:cxn ang="0">
                      <a:pos x="445" y="270"/>
                    </a:cxn>
                    <a:cxn ang="0">
                      <a:pos x="469" y="282"/>
                    </a:cxn>
                    <a:cxn ang="0">
                      <a:pos x="487" y="276"/>
                    </a:cxn>
                    <a:cxn ang="0">
                      <a:pos x="541" y="282"/>
                    </a:cxn>
                    <a:cxn ang="0">
                      <a:pos x="565" y="264"/>
                    </a:cxn>
                    <a:cxn ang="0">
                      <a:pos x="559" y="264"/>
                    </a:cxn>
                    <a:cxn ang="0">
                      <a:pos x="559" y="246"/>
                    </a:cxn>
                    <a:cxn ang="0">
                      <a:pos x="547" y="252"/>
                    </a:cxn>
                    <a:cxn ang="0">
                      <a:pos x="523" y="240"/>
                    </a:cxn>
                    <a:cxn ang="0">
                      <a:pos x="535" y="234"/>
                    </a:cxn>
                    <a:cxn ang="0">
                      <a:pos x="577" y="222"/>
                    </a:cxn>
                    <a:cxn ang="0">
                      <a:pos x="601" y="240"/>
                    </a:cxn>
                    <a:cxn ang="0">
                      <a:pos x="613" y="258"/>
                    </a:cxn>
                    <a:cxn ang="0">
                      <a:pos x="607" y="276"/>
                    </a:cxn>
                    <a:cxn ang="0">
                      <a:pos x="619" y="276"/>
                    </a:cxn>
                    <a:cxn ang="0">
                      <a:pos x="631" y="288"/>
                    </a:cxn>
                    <a:cxn ang="0">
                      <a:pos x="655" y="252"/>
                    </a:cxn>
                    <a:cxn ang="0">
                      <a:pos x="661" y="234"/>
                    </a:cxn>
                    <a:cxn ang="0">
                      <a:pos x="619" y="180"/>
                    </a:cxn>
                    <a:cxn ang="0">
                      <a:pos x="565" y="120"/>
                    </a:cxn>
                    <a:cxn ang="0">
                      <a:pos x="385" y="36"/>
                    </a:cxn>
                    <a:cxn ang="0">
                      <a:pos x="283" y="36"/>
                    </a:cxn>
                    <a:cxn ang="0">
                      <a:pos x="229" y="66"/>
                    </a:cxn>
                    <a:cxn ang="0">
                      <a:pos x="181" y="54"/>
                    </a:cxn>
                    <a:cxn ang="0">
                      <a:pos x="162" y="54"/>
                    </a:cxn>
                    <a:cxn ang="0">
                      <a:pos x="120" y="24"/>
                    </a:cxn>
                    <a:cxn ang="0">
                      <a:pos x="30" y="0"/>
                    </a:cxn>
                    <a:cxn ang="0">
                      <a:pos x="6" y="30"/>
                    </a:cxn>
                    <a:cxn ang="0">
                      <a:pos x="24" y="66"/>
                    </a:cxn>
                    <a:cxn ang="0">
                      <a:pos x="78" y="60"/>
                    </a:cxn>
                    <a:cxn ang="0">
                      <a:pos x="114" y="48"/>
                    </a:cxn>
                    <a:cxn ang="0">
                      <a:pos x="138" y="72"/>
                    </a:cxn>
                    <a:cxn ang="0">
                      <a:pos x="126" y="102"/>
                    </a:cxn>
                    <a:cxn ang="0">
                      <a:pos x="108" y="114"/>
                    </a:cxn>
                    <a:cxn ang="0">
                      <a:pos x="60" y="114"/>
                    </a:cxn>
                    <a:cxn ang="0">
                      <a:pos x="108" y="144"/>
                    </a:cxn>
                    <a:cxn ang="0">
                      <a:pos x="156" y="174"/>
                    </a:cxn>
                    <a:cxn ang="0">
                      <a:pos x="138" y="180"/>
                    </a:cxn>
                    <a:cxn ang="0">
                      <a:pos x="168" y="216"/>
                    </a:cxn>
                    <a:cxn ang="0">
                      <a:pos x="193" y="228"/>
                    </a:cxn>
                    <a:cxn ang="0">
                      <a:pos x="187" y="294"/>
                    </a:cxn>
                    <a:cxn ang="0">
                      <a:pos x="199" y="300"/>
                    </a:cxn>
                    <a:cxn ang="0">
                      <a:pos x="223" y="336"/>
                    </a:cxn>
                    <a:cxn ang="0">
                      <a:pos x="211" y="348"/>
                    </a:cxn>
                    <a:cxn ang="0">
                      <a:pos x="217" y="396"/>
                    </a:cxn>
                    <a:cxn ang="0">
                      <a:pos x="265" y="378"/>
                    </a:cxn>
                    <a:cxn ang="0">
                      <a:pos x="697" y="264"/>
                    </a:cxn>
                    <a:cxn ang="0">
                      <a:pos x="685" y="276"/>
                    </a:cxn>
                  </a:cxnLst>
                  <a:rect l="0" t="0" r="r" b="b"/>
                  <a:pathLst>
                    <a:path w="703" h="408">
                      <a:moveTo>
                        <a:pt x="283" y="354"/>
                      </a:moveTo>
                      <a:lnTo>
                        <a:pt x="277" y="354"/>
                      </a:lnTo>
                      <a:lnTo>
                        <a:pt x="277" y="348"/>
                      </a:lnTo>
                      <a:lnTo>
                        <a:pt x="277" y="342"/>
                      </a:lnTo>
                      <a:lnTo>
                        <a:pt x="295" y="342"/>
                      </a:lnTo>
                      <a:lnTo>
                        <a:pt x="307" y="336"/>
                      </a:lnTo>
                      <a:lnTo>
                        <a:pt x="313" y="330"/>
                      </a:lnTo>
                      <a:lnTo>
                        <a:pt x="319" y="336"/>
                      </a:lnTo>
                      <a:lnTo>
                        <a:pt x="331" y="330"/>
                      </a:lnTo>
                      <a:lnTo>
                        <a:pt x="343" y="330"/>
                      </a:lnTo>
                      <a:lnTo>
                        <a:pt x="325" y="318"/>
                      </a:lnTo>
                      <a:lnTo>
                        <a:pt x="313" y="312"/>
                      </a:lnTo>
                      <a:lnTo>
                        <a:pt x="307" y="312"/>
                      </a:lnTo>
                      <a:lnTo>
                        <a:pt x="307" y="306"/>
                      </a:lnTo>
                      <a:lnTo>
                        <a:pt x="313" y="300"/>
                      </a:lnTo>
                      <a:lnTo>
                        <a:pt x="301" y="294"/>
                      </a:lnTo>
                      <a:lnTo>
                        <a:pt x="295" y="294"/>
                      </a:lnTo>
                      <a:lnTo>
                        <a:pt x="295" y="282"/>
                      </a:lnTo>
                      <a:lnTo>
                        <a:pt x="301" y="276"/>
                      </a:lnTo>
                      <a:lnTo>
                        <a:pt x="313" y="270"/>
                      </a:lnTo>
                      <a:lnTo>
                        <a:pt x="325" y="264"/>
                      </a:lnTo>
                      <a:lnTo>
                        <a:pt x="343" y="258"/>
                      </a:lnTo>
                      <a:lnTo>
                        <a:pt x="361" y="264"/>
                      </a:lnTo>
                      <a:lnTo>
                        <a:pt x="367" y="282"/>
                      </a:lnTo>
                      <a:lnTo>
                        <a:pt x="367" y="276"/>
                      </a:lnTo>
                      <a:lnTo>
                        <a:pt x="385" y="276"/>
                      </a:lnTo>
                      <a:lnTo>
                        <a:pt x="409" y="276"/>
                      </a:lnTo>
                      <a:lnTo>
                        <a:pt x="421" y="276"/>
                      </a:lnTo>
                      <a:lnTo>
                        <a:pt x="421" y="270"/>
                      </a:lnTo>
                      <a:lnTo>
                        <a:pt x="427" y="258"/>
                      </a:lnTo>
                      <a:lnTo>
                        <a:pt x="427" y="252"/>
                      </a:lnTo>
                      <a:lnTo>
                        <a:pt x="433" y="252"/>
                      </a:lnTo>
                      <a:lnTo>
                        <a:pt x="433" y="258"/>
                      </a:lnTo>
                      <a:lnTo>
                        <a:pt x="439" y="258"/>
                      </a:lnTo>
                      <a:lnTo>
                        <a:pt x="439" y="264"/>
                      </a:lnTo>
                      <a:lnTo>
                        <a:pt x="445" y="270"/>
                      </a:lnTo>
                      <a:lnTo>
                        <a:pt x="457" y="276"/>
                      </a:lnTo>
                      <a:lnTo>
                        <a:pt x="463" y="270"/>
                      </a:lnTo>
                      <a:lnTo>
                        <a:pt x="469" y="276"/>
                      </a:lnTo>
                      <a:lnTo>
                        <a:pt x="469" y="282"/>
                      </a:lnTo>
                      <a:lnTo>
                        <a:pt x="475" y="288"/>
                      </a:lnTo>
                      <a:lnTo>
                        <a:pt x="475" y="282"/>
                      </a:lnTo>
                      <a:lnTo>
                        <a:pt x="481" y="276"/>
                      </a:lnTo>
                      <a:lnTo>
                        <a:pt x="487" y="276"/>
                      </a:lnTo>
                      <a:lnTo>
                        <a:pt x="499" y="282"/>
                      </a:lnTo>
                      <a:lnTo>
                        <a:pt x="505" y="288"/>
                      </a:lnTo>
                      <a:lnTo>
                        <a:pt x="523" y="288"/>
                      </a:lnTo>
                      <a:lnTo>
                        <a:pt x="541" y="282"/>
                      </a:lnTo>
                      <a:lnTo>
                        <a:pt x="553" y="276"/>
                      </a:lnTo>
                      <a:lnTo>
                        <a:pt x="559" y="276"/>
                      </a:lnTo>
                      <a:lnTo>
                        <a:pt x="565" y="270"/>
                      </a:lnTo>
                      <a:lnTo>
                        <a:pt x="565" y="264"/>
                      </a:lnTo>
                      <a:lnTo>
                        <a:pt x="565" y="258"/>
                      </a:lnTo>
                      <a:lnTo>
                        <a:pt x="559" y="252"/>
                      </a:lnTo>
                      <a:lnTo>
                        <a:pt x="559" y="258"/>
                      </a:lnTo>
                      <a:lnTo>
                        <a:pt x="559" y="264"/>
                      </a:lnTo>
                      <a:lnTo>
                        <a:pt x="559" y="258"/>
                      </a:lnTo>
                      <a:lnTo>
                        <a:pt x="559" y="252"/>
                      </a:lnTo>
                      <a:lnTo>
                        <a:pt x="565" y="246"/>
                      </a:lnTo>
                      <a:lnTo>
                        <a:pt x="559" y="246"/>
                      </a:lnTo>
                      <a:lnTo>
                        <a:pt x="553" y="240"/>
                      </a:lnTo>
                      <a:lnTo>
                        <a:pt x="547" y="240"/>
                      </a:lnTo>
                      <a:lnTo>
                        <a:pt x="547" y="246"/>
                      </a:lnTo>
                      <a:lnTo>
                        <a:pt x="547" y="252"/>
                      </a:lnTo>
                      <a:lnTo>
                        <a:pt x="541" y="252"/>
                      </a:lnTo>
                      <a:lnTo>
                        <a:pt x="523" y="252"/>
                      </a:lnTo>
                      <a:lnTo>
                        <a:pt x="523" y="246"/>
                      </a:lnTo>
                      <a:lnTo>
                        <a:pt x="523" y="240"/>
                      </a:lnTo>
                      <a:lnTo>
                        <a:pt x="529" y="240"/>
                      </a:lnTo>
                      <a:lnTo>
                        <a:pt x="529" y="246"/>
                      </a:lnTo>
                      <a:lnTo>
                        <a:pt x="535" y="240"/>
                      </a:lnTo>
                      <a:lnTo>
                        <a:pt x="535" y="234"/>
                      </a:lnTo>
                      <a:lnTo>
                        <a:pt x="547" y="222"/>
                      </a:lnTo>
                      <a:lnTo>
                        <a:pt x="559" y="216"/>
                      </a:lnTo>
                      <a:lnTo>
                        <a:pt x="571" y="216"/>
                      </a:lnTo>
                      <a:lnTo>
                        <a:pt x="577" y="222"/>
                      </a:lnTo>
                      <a:lnTo>
                        <a:pt x="583" y="228"/>
                      </a:lnTo>
                      <a:lnTo>
                        <a:pt x="589" y="228"/>
                      </a:lnTo>
                      <a:lnTo>
                        <a:pt x="601" y="234"/>
                      </a:lnTo>
                      <a:lnTo>
                        <a:pt x="601" y="240"/>
                      </a:lnTo>
                      <a:lnTo>
                        <a:pt x="589" y="240"/>
                      </a:lnTo>
                      <a:lnTo>
                        <a:pt x="583" y="246"/>
                      </a:lnTo>
                      <a:lnTo>
                        <a:pt x="583" y="258"/>
                      </a:lnTo>
                      <a:lnTo>
                        <a:pt x="613" y="258"/>
                      </a:lnTo>
                      <a:lnTo>
                        <a:pt x="613" y="270"/>
                      </a:lnTo>
                      <a:lnTo>
                        <a:pt x="607" y="270"/>
                      </a:lnTo>
                      <a:lnTo>
                        <a:pt x="613" y="276"/>
                      </a:lnTo>
                      <a:lnTo>
                        <a:pt x="607" y="276"/>
                      </a:lnTo>
                      <a:lnTo>
                        <a:pt x="607" y="282"/>
                      </a:lnTo>
                      <a:lnTo>
                        <a:pt x="607" y="276"/>
                      </a:lnTo>
                      <a:lnTo>
                        <a:pt x="613" y="276"/>
                      </a:lnTo>
                      <a:lnTo>
                        <a:pt x="619" y="276"/>
                      </a:lnTo>
                      <a:lnTo>
                        <a:pt x="625" y="282"/>
                      </a:lnTo>
                      <a:lnTo>
                        <a:pt x="631" y="288"/>
                      </a:lnTo>
                      <a:lnTo>
                        <a:pt x="631" y="294"/>
                      </a:lnTo>
                      <a:lnTo>
                        <a:pt x="631" y="288"/>
                      </a:lnTo>
                      <a:lnTo>
                        <a:pt x="637" y="282"/>
                      </a:lnTo>
                      <a:lnTo>
                        <a:pt x="643" y="276"/>
                      </a:lnTo>
                      <a:lnTo>
                        <a:pt x="643" y="270"/>
                      </a:lnTo>
                      <a:lnTo>
                        <a:pt x="655" y="252"/>
                      </a:lnTo>
                      <a:lnTo>
                        <a:pt x="667" y="246"/>
                      </a:lnTo>
                      <a:lnTo>
                        <a:pt x="673" y="240"/>
                      </a:lnTo>
                      <a:lnTo>
                        <a:pt x="667" y="234"/>
                      </a:lnTo>
                      <a:lnTo>
                        <a:pt x="661" y="234"/>
                      </a:lnTo>
                      <a:lnTo>
                        <a:pt x="643" y="222"/>
                      </a:lnTo>
                      <a:lnTo>
                        <a:pt x="631" y="210"/>
                      </a:lnTo>
                      <a:lnTo>
                        <a:pt x="619" y="192"/>
                      </a:lnTo>
                      <a:lnTo>
                        <a:pt x="619" y="180"/>
                      </a:lnTo>
                      <a:lnTo>
                        <a:pt x="613" y="168"/>
                      </a:lnTo>
                      <a:lnTo>
                        <a:pt x="607" y="156"/>
                      </a:lnTo>
                      <a:lnTo>
                        <a:pt x="589" y="138"/>
                      </a:lnTo>
                      <a:lnTo>
                        <a:pt x="565" y="120"/>
                      </a:lnTo>
                      <a:lnTo>
                        <a:pt x="517" y="90"/>
                      </a:lnTo>
                      <a:lnTo>
                        <a:pt x="469" y="66"/>
                      </a:lnTo>
                      <a:lnTo>
                        <a:pt x="409" y="48"/>
                      </a:lnTo>
                      <a:lnTo>
                        <a:pt x="385" y="36"/>
                      </a:lnTo>
                      <a:lnTo>
                        <a:pt x="355" y="36"/>
                      </a:lnTo>
                      <a:lnTo>
                        <a:pt x="331" y="30"/>
                      </a:lnTo>
                      <a:lnTo>
                        <a:pt x="307" y="30"/>
                      </a:lnTo>
                      <a:lnTo>
                        <a:pt x="283" y="36"/>
                      </a:lnTo>
                      <a:lnTo>
                        <a:pt x="259" y="42"/>
                      </a:lnTo>
                      <a:lnTo>
                        <a:pt x="241" y="48"/>
                      </a:lnTo>
                      <a:lnTo>
                        <a:pt x="235" y="54"/>
                      </a:lnTo>
                      <a:lnTo>
                        <a:pt x="229" y="66"/>
                      </a:lnTo>
                      <a:lnTo>
                        <a:pt x="223" y="66"/>
                      </a:lnTo>
                      <a:lnTo>
                        <a:pt x="211" y="66"/>
                      </a:lnTo>
                      <a:lnTo>
                        <a:pt x="199" y="60"/>
                      </a:lnTo>
                      <a:lnTo>
                        <a:pt x="181" y="54"/>
                      </a:lnTo>
                      <a:lnTo>
                        <a:pt x="174" y="54"/>
                      </a:lnTo>
                      <a:lnTo>
                        <a:pt x="168" y="60"/>
                      </a:lnTo>
                      <a:lnTo>
                        <a:pt x="162" y="60"/>
                      </a:lnTo>
                      <a:lnTo>
                        <a:pt x="162" y="54"/>
                      </a:lnTo>
                      <a:lnTo>
                        <a:pt x="162" y="42"/>
                      </a:lnTo>
                      <a:lnTo>
                        <a:pt x="138" y="24"/>
                      </a:lnTo>
                      <a:lnTo>
                        <a:pt x="132" y="18"/>
                      </a:lnTo>
                      <a:lnTo>
                        <a:pt x="120" y="24"/>
                      </a:lnTo>
                      <a:lnTo>
                        <a:pt x="108" y="30"/>
                      </a:lnTo>
                      <a:lnTo>
                        <a:pt x="90" y="18"/>
                      </a:lnTo>
                      <a:lnTo>
                        <a:pt x="60" y="6"/>
                      </a:lnTo>
                      <a:lnTo>
                        <a:pt x="30" y="0"/>
                      </a:lnTo>
                      <a:lnTo>
                        <a:pt x="18" y="0"/>
                      </a:lnTo>
                      <a:lnTo>
                        <a:pt x="6" y="12"/>
                      </a:lnTo>
                      <a:lnTo>
                        <a:pt x="0" y="18"/>
                      </a:lnTo>
                      <a:lnTo>
                        <a:pt x="6" y="30"/>
                      </a:lnTo>
                      <a:lnTo>
                        <a:pt x="12" y="48"/>
                      </a:lnTo>
                      <a:lnTo>
                        <a:pt x="18" y="48"/>
                      </a:lnTo>
                      <a:lnTo>
                        <a:pt x="18" y="60"/>
                      </a:lnTo>
                      <a:lnTo>
                        <a:pt x="24" y="66"/>
                      </a:lnTo>
                      <a:lnTo>
                        <a:pt x="36" y="66"/>
                      </a:lnTo>
                      <a:lnTo>
                        <a:pt x="60" y="72"/>
                      </a:lnTo>
                      <a:lnTo>
                        <a:pt x="72" y="66"/>
                      </a:lnTo>
                      <a:lnTo>
                        <a:pt x="78" y="60"/>
                      </a:lnTo>
                      <a:lnTo>
                        <a:pt x="96" y="48"/>
                      </a:lnTo>
                      <a:lnTo>
                        <a:pt x="108" y="42"/>
                      </a:lnTo>
                      <a:lnTo>
                        <a:pt x="114" y="42"/>
                      </a:lnTo>
                      <a:lnTo>
                        <a:pt x="114" y="48"/>
                      </a:lnTo>
                      <a:lnTo>
                        <a:pt x="120" y="60"/>
                      </a:lnTo>
                      <a:lnTo>
                        <a:pt x="126" y="60"/>
                      </a:lnTo>
                      <a:lnTo>
                        <a:pt x="138" y="66"/>
                      </a:lnTo>
                      <a:lnTo>
                        <a:pt x="138" y="72"/>
                      </a:lnTo>
                      <a:lnTo>
                        <a:pt x="138" y="78"/>
                      </a:lnTo>
                      <a:lnTo>
                        <a:pt x="138" y="84"/>
                      </a:lnTo>
                      <a:lnTo>
                        <a:pt x="132" y="90"/>
                      </a:lnTo>
                      <a:lnTo>
                        <a:pt x="126" y="102"/>
                      </a:lnTo>
                      <a:lnTo>
                        <a:pt x="120" y="120"/>
                      </a:lnTo>
                      <a:lnTo>
                        <a:pt x="108" y="120"/>
                      </a:lnTo>
                      <a:lnTo>
                        <a:pt x="102" y="120"/>
                      </a:lnTo>
                      <a:lnTo>
                        <a:pt x="108" y="114"/>
                      </a:lnTo>
                      <a:lnTo>
                        <a:pt x="72" y="102"/>
                      </a:lnTo>
                      <a:lnTo>
                        <a:pt x="66" y="102"/>
                      </a:lnTo>
                      <a:lnTo>
                        <a:pt x="60" y="108"/>
                      </a:lnTo>
                      <a:lnTo>
                        <a:pt x="60" y="114"/>
                      </a:lnTo>
                      <a:lnTo>
                        <a:pt x="66" y="120"/>
                      </a:lnTo>
                      <a:lnTo>
                        <a:pt x="84" y="132"/>
                      </a:lnTo>
                      <a:lnTo>
                        <a:pt x="102" y="138"/>
                      </a:lnTo>
                      <a:lnTo>
                        <a:pt x="108" y="144"/>
                      </a:lnTo>
                      <a:lnTo>
                        <a:pt x="120" y="144"/>
                      </a:lnTo>
                      <a:lnTo>
                        <a:pt x="126" y="150"/>
                      </a:lnTo>
                      <a:lnTo>
                        <a:pt x="138" y="162"/>
                      </a:lnTo>
                      <a:lnTo>
                        <a:pt x="156" y="174"/>
                      </a:lnTo>
                      <a:lnTo>
                        <a:pt x="162" y="174"/>
                      </a:lnTo>
                      <a:lnTo>
                        <a:pt x="150" y="174"/>
                      </a:lnTo>
                      <a:lnTo>
                        <a:pt x="144" y="180"/>
                      </a:lnTo>
                      <a:lnTo>
                        <a:pt x="138" y="180"/>
                      </a:lnTo>
                      <a:lnTo>
                        <a:pt x="144" y="192"/>
                      </a:lnTo>
                      <a:lnTo>
                        <a:pt x="150" y="210"/>
                      </a:lnTo>
                      <a:lnTo>
                        <a:pt x="156" y="216"/>
                      </a:lnTo>
                      <a:lnTo>
                        <a:pt x="168" y="216"/>
                      </a:lnTo>
                      <a:lnTo>
                        <a:pt x="181" y="210"/>
                      </a:lnTo>
                      <a:lnTo>
                        <a:pt x="187" y="216"/>
                      </a:lnTo>
                      <a:lnTo>
                        <a:pt x="193" y="216"/>
                      </a:lnTo>
                      <a:lnTo>
                        <a:pt x="193" y="228"/>
                      </a:lnTo>
                      <a:lnTo>
                        <a:pt x="199" y="252"/>
                      </a:lnTo>
                      <a:lnTo>
                        <a:pt x="187" y="258"/>
                      </a:lnTo>
                      <a:lnTo>
                        <a:pt x="187" y="270"/>
                      </a:lnTo>
                      <a:lnTo>
                        <a:pt x="187" y="294"/>
                      </a:lnTo>
                      <a:lnTo>
                        <a:pt x="187" y="288"/>
                      </a:lnTo>
                      <a:lnTo>
                        <a:pt x="193" y="294"/>
                      </a:lnTo>
                      <a:lnTo>
                        <a:pt x="193" y="300"/>
                      </a:lnTo>
                      <a:lnTo>
                        <a:pt x="199" y="300"/>
                      </a:lnTo>
                      <a:lnTo>
                        <a:pt x="199" y="312"/>
                      </a:lnTo>
                      <a:lnTo>
                        <a:pt x="205" y="318"/>
                      </a:lnTo>
                      <a:lnTo>
                        <a:pt x="205" y="336"/>
                      </a:lnTo>
                      <a:lnTo>
                        <a:pt x="223" y="336"/>
                      </a:lnTo>
                      <a:lnTo>
                        <a:pt x="229" y="336"/>
                      </a:lnTo>
                      <a:lnTo>
                        <a:pt x="223" y="336"/>
                      </a:lnTo>
                      <a:lnTo>
                        <a:pt x="205" y="342"/>
                      </a:lnTo>
                      <a:lnTo>
                        <a:pt x="211" y="348"/>
                      </a:lnTo>
                      <a:lnTo>
                        <a:pt x="205" y="360"/>
                      </a:lnTo>
                      <a:lnTo>
                        <a:pt x="205" y="372"/>
                      </a:lnTo>
                      <a:lnTo>
                        <a:pt x="205" y="384"/>
                      </a:lnTo>
                      <a:lnTo>
                        <a:pt x="217" y="396"/>
                      </a:lnTo>
                      <a:lnTo>
                        <a:pt x="235" y="402"/>
                      </a:lnTo>
                      <a:lnTo>
                        <a:pt x="241" y="408"/>
                      </a:lnTo>
                      <a:lnTo>
                        <a:pt x="253" y="402"/>
                      </a:lnTo>
                      <a:lnTo>
                        <a:pt x="265" y="378"/>
                      </a:lnTo>
                      <a:lnTo>
                        <a:pt x="283" y="354"/>
                      </a:lnTo>
                      <a:close/>
                      <a:moveTo>
                        <a:pt x="703" y="276"/>
                      </a:moveTo>
                      <a:lnTo>
                        <a:pt x="703" y="270"/>
                      </a:lnTo>
                      <a:lnTo>
                        <a:pt x="697" y="264"/>
                      </a:lnTo>
                      <a:lnTo>
                        <a:pt x="685" y="264"/>
                      </a:lnTo>
                      <a:lnTo>
                        <a:pt x="679" y="258"/>
                      </a:lnTo>
                      <a:lnTo>
                        <a:pt x="679" y="270"/>
                      </a:lnTo>
                      <a:lnTo>
                        <a:pt x="685" y="276"/>
                      </a:lnTo>
                      <a:lnTo>
                        <a:pt x="691" y="276"/>
                      </a:lnTo>
                      <a:lnTo>
                        <a:pt x="691" y="282"/>
                      </a:lnTo>
                      <a:lnTo>
                        <a:pt x="703" y="27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3" name="Freeform 17"/>
                <p:cNvSpPr>
                  <a:spLocks/>
                </p:cNvSpPr>
                <p:nvPr/>
              </p:nvSpPr>
              <p:spPr bwMode="auto">
                <a:xfrm>
                  <a:off x="6448336" y="3311047"/>
                  <a:ext cx="327003" cy="499337"/>
                </a:xfrm>
                <a:custGeom>
                  <a:avLst/>
                  <a:gdLst/>
                  <a:ahLst/>
                  <a:cxnLst>
                    <a:cxn ang="0">
                      <a:pos x="72" y="235"/>
                    </a:cxn>
                    <a:cxn ang="0">
                      <a:pos x="72" y="307"/>
                    </a:cxn>
                    <a:cxn ang="0">
                      <a:pos x="48" y="403"/>
                    </a:cxn>
                    <a:cxn ang="0">
                      <a:pos x="48" y="463"/>
                    </a:cxn>
                    <a:cxn ang="0">
                      <a:pos x="66" y="493"/>
                    </a:cxn>
                    <a:cxn ang="0">
                      <a:pos x="132" y="523"/>
                    </a:cxn>
                    <a:cxn ang="0">
                      <a:pos x="168" y="595"/>
                    </a:cxn>
                    <a:cxn ang="0">
                      <a:pos x="192" y="607"/>
                    </a:cxn>
                    <a:cxn ang="0">
                      <a:pos x="204" y="649"/>
                    </a:cxn>
                    <a:cxn ang="0">
                      <a:pos x="288" y="673"/>
                    </a:cxn>
                    <a:cxn ang="0">
                      <a:pos x="342" y="673"/>
                    </a:cxn>
                    <a:cxn ang="0">
                      <a:pos x="402" y="703"/>
                    </a:cxn>
                    <a:cxn ang="0">
                      <a:pos x="384" y="757"/>
                    </a:cxn>
                    <a:cxn ang="0">
                      <a:pos x="348" y="823"/>
                    </a:cxn>
                    <a:cxn ang="0">
                      <a:pos x="396" y="835"/>
                    </a:cxn>
                    <a:cxn ang="0">
                      <a:pos x="438" y="865"/>
                    </a:cxn>
                    <a:cxn ang="0">
                      <a:pos x="469" y="932"/>
                    </a:cxn>
                    <a:cxn ang="0">
                      <a:pos x="487" y="980"/>
                    </a:cxn>
                    <a:cxn ang="0">
                      <a:pos x="463" y="1010"/>
                    </a:cxn>
                    <a:cxn ang="0">
                      <a:pos x="469" y="1028"/>
                    </a:cxn>
                    <a:cxn ang="0">
                      <a:pos x="505" y="1022"/>
                    </a:cxn>
                    <a:cxn ang="0">
                      <a:pos x="529" y="1028"/>
                    </a:cxn>
                    <a:cxn ang="0">
                      <a:pos x="565" y="1046"/>
                    </a:cxn>
                    <a:cxn ang="0">
                      <a:pos x="589" y="980"/>
                    </a:cxn>
                    <a:cxn ang="0">
                      <a:pos x="607" y="932"/>
                    </a:cxn>
                    <a:cxn ang="0">
                      <a:pos x="553" y="883"/>
                    </a:cxn>
                    <a:cxn ang="0">
                      <a:pos x="541" y="847"/>
                    </a:cxn>
                    <a:cxn ang="0">
                      <a:pos x="571" y="787"/>
                    </a:cxn>
                    <a:cxn ang="0">
                      <a:pos x="577" y="739"/>
                    </a:cxn>
                    <a:cxn ang="0">
                      <a:pos x="625" y="697"/>
                    </a:cxn>
                    <a:cxn ang="0">
                      <a:pos x="631" y="649"/>
                    </a:cxn>
                    <a:cxn ang="0">
                      <a:pos x="685" y="601"/>
                    </a:cxn>
                    <a:cxn ang="0">
                      <a:pos x="643" y="541"/>
                    </a:cxn>
                    <a:cxn ang="0">
                      <a:pos x="619" y="505"/>
                    </a:cxn>
                    <a:cxn ang="0">
                      <a:pos x="607" y="391"/>
                    </a:cxn>
                    <a:cxn ang="0">
                      <a:pos x="631" y="331"/>
                    </a:cxn>
                    <a:cxn ang="0">
                      <a:pos x="637" y="265"/>
                    </a:cxn>
                    <a:cxn ang="0">
                      <a:pos x="601" y="187"/>
                    </a:cxn>
                    <a:cxn ang="0">
                      <a:pos x="577" y="163"/>
                    </a:cxn>
                    <a:cxn ang="0">
                      <a:pos x="577" y="72"/>
                    </a:cxn>
                    <a:cxn ang="0">
                      <a:pos x="583" y="36"/>
                    </a:cxn>
                    <a:cxn ang="0">
                      <a:pos x="523" y="36"/>
                    </a:cxn>
                    <a:cxn ang="0">
                      <a:pos x="475" y="12"/>
                    </a:cxn>
                    <a:cxn ang="0">
                      <a:pos x="438" y="72"/>
                    </a:cxn>
                    <a:cxn ang="0">
                      <a:pos x="402" y="84"/>
                    </a:cxn>
                    <a:cxn ang="0">
                      <a:pos x="306" y="66"/>
                    </a:cxn>
                    <a:cxn ang="0">
                      <a:pos x="246" y="66"/>
                    </a:cxn>
                    <a:cxn ang="0">
                      <a:pos x="210" y="60"/>
                    </a:cxn>
                    <a:cxn ang="0">
                      <a:pos x="150" y="48"/>
                    </a:cxn>
                    <a:cxn ang="0">
                      <a:pos x="114" y="90"/>
                    </a:cxn>
                    <a:cxn ang="0">
                      <a:pos x="66" y="145"/>
                    </a:cxn>
                    <a:cxn ang="0">
                      <a:pos x="6" y="181"/>
                    </a:cxn>
                    <a:cxn ang="0">
                      <a:pos x="6" y="223"/>
                    </a:cxn>
                  </a:cxnLst>
                  <a:rect l="0" t="0" r="r" b="b"/>
                  <a:pathLst>
                    <a:path w="685" h="1046">
                      <a:moveTo>
                        <a:pt x="36" y="205"/>
                      </a:moveTo>
                      <a:lnTo>
                        <a:pt x="54" y="205"/>
                      </a:lnTo>
                      <a:lnTo>
                        <a:pt x="66" y="211"/>
                      </a:lnTo>
                      <a:lnTo>
                        <a:pt x="66" y="217"/>
                      </a:lnTo>
                      <a:lnTo>
                        <a:pt x="66" y="223"/>
                      </a:lnTo>
                      <a:lnTo>
                        <a:pt x="72" y="235"/>
                      </a:lnTo>
                      <a:lnTo>
                        <a:pt x="66" y="265"/>
                      </a:lnTo>
                      <a:lnTo>
                        <a:pt x="72" y="277"/>
                      </a:lnTo>
                      <a:lnTo>
                        <a:pt x="78" y="295"/>
                      </a:lnTo>
                      <a:lnTo>
                        <a:pt x="72" y="295"/>
                      </a:lnTo>
                      <a:lnTo>
                        <a:pt x="72" y="301"/>
                      </a:lnTo>
                      <a:lnTo>
                        <a:pt x="72" y="307"/>
                      </a:lnTo>
                      <a:lnTo>
                        <a:pt x="72" y="331"/>
                      </a:lnTo>
                      <a:lnTo>
                        <a:pt x="72" y="325"/>
                      </a:lnTo>
                      <a:lnTo>
                        <a:pt x="72" y="331"/>
                      </a:lnTo>
                      <a:lnTo>
                        <a:pt x="72" y="349"/>
                      </a:lnTo>
                      <a:lnTo>
                        <a:pt x="60" y="385"/>
                      </a:lnTo>
                      <a:lnTo>
                        <a:pt x="48" y="403"/>
                      </a:lnTo>
                      <a:lnTo>
                        <a:pt x="42" y="415"/>
                      </a:lnTo>
                      <a:lnTo>
                        <a:pt x="42" y="421"/>
                      </a:lnTo>
                      <a:lnTo>
                        <a:pt x="42" y="433"/>
                      </a:lnTo>
                      <a:lnTo>
                        <a:pt x="48" y="445"/>
                      </a:lnTo>
                      <a:lnTo>
                        <a:pt x="60" y="463"/>
                      </a:lnTo>
                      <a:lnTo>
                        <a:pt x="48" y="463"/>
                      </a:lnTo>
                      <a:lnTo>
                        <a:pt x="48" y="469"/>
                      </a:lnTo>
                      <a:lnTo>
                        <a:pt x="42" y="469"/>
                      </a:lnTo>
                      <a:lnTo>
                        <a:pt x="42" y="475"/>
                      </a:lnTo>
                      <a:lnTo>
                        <a:pt x="48" y="481"/>
                      </a:lnTo>
                      <a:lnTo>
                        <a:pt x="66" y="487"/>
                      </a:lnTo>
                      <a:lnTo>
                        <a:pt x="66" y="493"/>
                      </a:lnTo>
                      <a:lnTo>
                        <a:pt x="72" y="505"/>
                      </a:lnTo>
                      <a:lnTo>
                        <a:pt x="96" y="511"/>
                      </a:lnTo>
                      <a:lnTo>
                        <a:pt x="108" y="517"/>
                      </a:lnTo>
                      <a:lnTo>
                        <a:pt x="114" y="517"/>
                      </a:lnTo>
                      <a:lnTo>
                        <a:pt x="120" y="517"/>
                      </a:lnTo>
                      <a:lnTo>
                        <a:pt x="132" y="523"/>
                      </a:lnTo>
                      <a:lnTo>
                        <a:pt x="132" y="541"/>
                      </a:lnTo>
                      <a:lnTo>
                        <a:pt x="138" y="541"/>
                      </a:lnTo>
                      <a:lnTo>
                        <a:pt x="144" y="553"/>
                      </a:lnTo>
                      <a:lnTo>
                        <a:pt x="150" y="571"/>
                      </a:lnTo>
                      <a:lnTo>
                        <a:pt x="162" y="595"/>
                      </a:lnTo>
                      <a:lnTo>
                        <a:pt x="168" y="595"/>
                      </a:lnTo>
                      <a:lnTo>
                        <a:pt x="174" y="595"/>
                      </a:lnTo>
                      <a:lnTo>
                        <a:pt x="180" y="601"/>
                      </a:lnTo>
                      <a:lnTo>
                        <a:pt x="174" y="601"/>
                      </a:lnTo>
                      <a:lnTo>
                        <a:pt x="180" y="601"/>
                      </a:lnTo>
                      <a:lnTo>
                        <a:pt x="180" y="607"/>
                      </a:lnTo>
                      <a:lnTo>
                        <a:pt x="192" y="607"/>
                      </a:lnTo>
                      <a:lnTo>
                        <a:pt x="186" y="601"/>
                      </a:lnTo>
                      <a:lnTo>
                        <a:pt x="186" y="607"/>
                      </a:lnTo>
                      <a:lnTo>
                        <a:pt x="180" y="619"/>
                      </a:lnTo>
                      <a:lnTo>
                        <a:pt x="192" y="637"/>
                      </a:lnTo>
                      <a:lnTo>
                        <a:pt x="198" y="643"/>
                      </a:lnTo>
                      <a:lnTo>
                        <a:pt x="204" y="649"/>
                      </a:lnTo>
                      <a:lnTo>
                        <a:pt x="228" y="649"/>
                      </a:lnTo>
                      <a:lnTo>
                        <a:pt x="240" y="661"/>
                      </a:lnTo>
                      <a:lnTo>
                        <a:pt x="252" y="667"/>
                      </a:lnTo>
                      <a:lnTo>
                        <a:pt x="276" y="673"/>
                      </a:lnTo>
                      <a:lnTo>
                        <a:pt x="288" y="685"/>
                      </a:lnTo>
                      <a:lnTo>
                        <a:pt x="288" y="673"/>
                      </a:lnTo>
                      <a:lnTo>
                        <a:pt x="294" y="667"/>
                      </a:lnTo>
                      <a:lnTo>
                        <a:pt x="312" y="655"/>
                      </a:lnTo>
                      <a:lnTo>
                        <a:pt x="318" y="661"/>
                      </a:lnTo>
                      <a:lnTo>
                        <a:pt x="324" y="673"/>
                      </a:lnTo>
                      <a:lnTo>
                        <a:pt x="330" y="667"/>
                      </a:lnTo>
                      <a:lnTo>
                        <a:pt x="342" y="673"/>
                      </a:lnTo>
                      <a:lnTo>
                        <a:pt x="360" y="691"/>
                      </a:lnTo>
                      <a:lnTo>
                        <a:pt x="366" y="685"/>
                      </a:lnTo>
                      <a:lnTo>
                        <a:pt x="372" y="685"/>
                      </a:lnTo>
                      <a:lnTo>
                        <a:pt x="384" y="685"/>
                      </a:lnTo>
                      <a:lnTo>
                        <a:pt x="390" y="691"/>
                      </a:lnTo>
                      <a:lnTo>
                        <a:pt x="402" y="703"/>
                      </a:lnTo>
                      <a:lnTo>
                        <a:pt x="408" y="715"/>
                      </a:lnTo>
                      <a:lnTo>
                        <a:pt x="414" y="733"/>
                      </a:lnTo>
                      <a:lnTo>
                        <a:pt x="402" y="745"/>
                      </a:lnTo>
                      <a:lnTo>
                        <a:pt x="390" y="745"/>
                      </a:lnTo>
                      <a:lnTo>
                        <a:pt x="384" y="751"/>
                      </a:lnTo>
                      <a:lnTo>
                        <a:pt x="384" y="757"/>
                      </a:lnTo>
                      <a:lnTo>
                        <a:pt x="384" y="775"/>
                      </a:lnTo>
                      <a:lnTo>
                        <a:pt x="378" y="781"/>
                      </a:lnTo>
                      <a:lnTo>
                        <a:pt x="372" y="781"/>
                      </a:lnTo>
                      <a:lnTo>
                        <a:pt x="360" y="793"/>
                      </a:lnTo>
                      <a:lnTo>
                        <a:pt x="354" y="805"/>
                      </a:lnTo>
                      <a:lnTo>
                        <a:pt x="348" y="823"/>
                      </a:lnTo>
                      <a:lnTo>
                        <a:pt x="354" y="817"/>
                      </a:lnTo>
                      <a:lnTo>
                        <a:pt x="360" y="817"/>
                      </a:lnTo>
                      <a:lnTo>
                        <a:pt x="372" y="817"/>
                      </a:lnTo>
                      <a:lnTo>
                        <a:pt x="390" y="823"/>
                      </a:lnTo>
                      <a:lnTo>
                        <a:pt x="390" y="829"/>
                      </a:lnTo>
                      <a:lnTo>
                        <a:pt x="396" y="835"/>
                      </a:lnTo>
                      <a:lnTo>
                        <a:pt x="402" y="835"/>
                      </a:lnTo>
                      <a:lnTo>
                        <a:pt x="402" y="841"/>
                      </a:lnTo>
                      <a:lnTo>
                        <a:pt x="414" y="847"/>
                      </a:lnTo>
                      <a:lnTo>
                        <a:pt x="414" y="853"/>
                      </a:lnTo>
                      <a:lnTo>
                        <a:pt x="426" y="859"/>
                      </a:lnTo>
                      <a:lnTo>
                        <a:pt x="438" y="865"/>
                      </a:lnTo>
                      <a:lnTo>
                        <a:pt x="450" y="871"/>
                      </a:lnTo>
                      <a:lnTo>
                        <a:pt x="450" y="883"/>
                      </a:lnTo>
                      <a:lnTo>
                        <a:pt x="444" y="889"/>
                      </a:lnTo>
                      <a:lnTo>
                        <a:pt x="444" y="901"/>
                      </a:lnTo>
                      <a:lnTo>
                        <a:pt x="469" y="925"/>
                      </a:lnTo>
                      <a:lnTo>
                        <a:pt x="469" y="932"/>
                      </a:lnTo>
                      <a:lnTo>
                        <a:pt x="469" y="944"/>
                      </a:lnTo>
                      <a:lnTo>
                        <a:pt x="481" y="962"/>
                      </a:lnTo>
                      <a:lnTo>
                        <a:pt x="481" y="974"/>
                      </a:lnTo>
                      <a:lnTo>
                        <a:pt x="481" y="980"/>
                      </a:lnTo>
                      <a:lnTo>
                        <a:pt x="487" y="986"/>
                      </a:lnTo>
                      <a:lnTo>
                        <a:pt x="487" y="980"/>
                      </a:lnTo>
                      <a:lnTo>
                        <a:pt x="493" y="980"/>
                      </a:lnTo>
                      <a:lnTo>
                        <a:pt x="487" y="986"/>
                      </a:lnTo>
                      <a:lnTo>
                        <a:pt x="475" y="992"/>
                      </a:lnTo>
                      <a:lnTo>
                        <a:pt x="469" y="998"/>
                      </a:lnTo>
                      <a:lnTo>
                        <a:pt x="469" y="1010"/>
                      </a:lnTo>
                      <a:lnTo>
                        <a:pt x="463" y="1010"/>
                      </a:lnTo>
                      <a:lnTo>
                        <a:pt x="463" y="1016"/>
                      </a:lnTo>
                      <a:lnTo>
                        <a:pt x="463" y="1022"/>
                      </a:lnTo>
                      <a:lnTo>
                        <a:pt x="463" y="1028"/>
                      </a:lnTo>
                      <a:lnTo>
                        <a:pt x="463" y="1034"/>
                      </a:lnTo>
                      <a:lnTo>
                        <a:pt x="463" y="1028"/>
                      </a:lnTo>
                      <a:lnTo>
                        <a:pt x="469" y="1028"/>
                      </a:lnTo>
                      <a:lnTo>
                        <a:pt x="475" y="1022"/>
                      </a:lnTo>
                      <a:lnTo>
                        <a:pt x="481" y="1022"/>
                      </a:lnTo>
                      <a:lnTo>
                        <a:pt x="487" y="1022"/>
                      </a:lnTo>
                      <a:lnTo>
                        <a:pt x="487" y="1016"/>
                      </a:lnTo>
                      <a:lnTo>
                        <a:pt x="499" y="1016"/>
                      </a:lnTo>
                      <a:lnTo>
                        <a:pt x="505" y="1022"/>
                      </a:lnTo>
                      <a:lnTo>
                        <a:pt x="511" y="1028"/>
                      </a:lnTo>
                      <a:lnTo>
                        <a:pt x="517" y="1028"/>
                      </a:lnTo>
                      <a:lnTo>
                        <a:pt x="517" y="1022"/>
                      </a:lnTo>
                      <a:lnTo>
                        <a:pt x="523" y="1016"/>
                      </a:lnTo>
                      <a:lnTo>
                        <a:pt x="529" y="1022"/>
                      </a:lnTo>
                      <a:lnTo>
                        <a:pt x="529" y="1028"/>
                      </a:lnTo>
                      <a:lnTo>
                        <a:pt x="541" y="1028"/>
                      </a:lnTo>
                      <a:lnTo>
                        <a:pt x="535" y="1028"/>
                      </a:lnTo>
                      <a:lnTo>
                        <a:pt x="529" y="1034"/>
                      </a:lnTo>
                      <a:lnTo>
                        <a:pt x="541" y="1046"/>
                      </a:lnTo>
                      <a:lnTo>
                        <a:pt x="559" y="1046"/>
                      </a:lnTo>
                      <a:lnTo>
                        <a:pt x="565" y="1046"/>
                      </a:lnTo>
                      <a:lnTo>
                        <a:pt x="571" y="1046"/>
                      </a:lnTo>
                      <a:lnTo>
                        <a:pt x="571" y="1034"/>
                      </a:lnTo>
                      <a:lnTo>
                        <a:pt x="577" y="1028"/>
                      </a:lnTo>
                      <a:lnTo>
                        <a:pt x="583" y="1010"/>
                      </a:lnTo>
                      <a:lnTo>
                        <a:pt x="583" y="992"/>
                      </a:lnTo>
                      <a:lnTo>
                        <a:pt x="589" y="980"/>
                      </a:lnTo>
                      <a:lnTo>
                        <a:pt x="595" y="968"/>
                      </a:lnTo>
                      <a:lnTo>
                        <a:pt x="601" y="962"/>
                      </a:lnTo>
                      <a:lnTo>
                        <a:pt x="619" y="956"/>
                      </a:lnTo>
                      <a:lnTo>
                        <a:pt x="619" y="944"/>
                      </a:lnTo>
                      <a:lnTo>
                        <a:pt x="619" y="938"/>
                      </a:lnTo>
                      <a:lnTo>
                        <a:pt x="607" y="932"/>
                      </a:lnTo>
                      <a:lnTo>
                        <a:pt x="595" y="919"/>
                      </a:lnTo>
                      <a:lnTo>
                        <a:pt x="577" y="907"/>
                      </a:lnTo>
                      <a:lnTo>
                        <a:pt x="571" y="907"/>
                      </a:lnTo>
                      <a:lnTo>
                        <a:pt x="559" y="907"/>
                      </a:lnTo>
                      <a:lnTo>
                        <a:pt x="565" y="895"/>
                      </a:lnTo>
                      <a:lnTo>
                        <a:pt x="553" y="883"/>
                      </a:lnTo>
                      <a:lnTo>
                        <a:pt x="553" y="877"/>
                      </a:lnTo>
                      <a:lnTo>
                        <a:pt x="559" y="877"/>
                      </a:lnTo>
                      <a:lnTo>
                        <a:pt x="559" y="865"/>
                      </a:lnTo>
                      <a:lnTo>
                        <a:pt x="553" y="865"/>
                      </a:lnTo>
                      <a:lnTo>
                        <a:pt x="553" y="859"/>
                      </a:lnTo>
                      <a:lnTo>
                        <a:pt x="541" y="847"/>
                      </a:lnTo>
                      <a:lnTo>
                        <a:pt x="541" y="835"/>
                      </a:lnTo>
                      <a:lnTo>
                        <a:pt x="547" y="829"/>
                      </a:lnTo>
                      <a:lnTo>
                        <a:pt x="565" y="817"/>
                      </a:lnTo>
                      <a:lnTo>
                        <a:pt x="571" y="805"/>
                      </a:lnTo>
                      <a:lnTo>
                        <a:pt x="571" y="793"/>
                      </a:lnTo>
                      <a:lnTo>
                        <a:pt x="571" y="787"/>
                      </a:lnTo>
                      <a:lnTo>
                        <a:pt x="565" y="781"/>
                      </a:lnTo>
                      <a:lnTo>
                        <a:pt x="559" y="775"/>
                      </a:lnTo>
                      <a:lnTo>
                        <a:pt x="553" y="775"/>
                      </a:lnTo>
                      <a:lnTo>
                        <a:pt x="553" y="763"/>
                      </a:lnTo>
                      <a:lnTo>
                        <a:pt x="565" y="751"/>
                      </a:lnTo>
                      <a:lnTo>
                        <a:pt x="577" y="739"/>
                      </a:lnTo>
                      <a:lnTo>
                        <a:pt x="589" y="733"/>
                      </a:lnTo>
                      <a:lnTo>
                        <a:pt x="613" y="733"/>
                      </a:lnTo>
                      <a:lnTo>
                        <a:pt x="613" y="721"/>
                      </a:lnTo>
                      <a:lnTo>
                        <a:pt x="613" y="715"/>
                      </a:lnTo>
                      <a:lnTo>
                        <a:pt x="619" y="703"/>
                      </a:lnTo>
                      <a:lnTo>
                        <a:pt x="625" y="697"/>
                      </a:lnTo>
                      <a:lnTo>
                        <a:pt x="619" y="685"/>
                      </a:lnTo>
                      <a:lnTo>
                        <a:pt x="613" y="673"/>
                      </a:lnTo>
                      <a:lnTo>
                        <a:pt x="613" y="667"/>
                      </a:lnTo>
                      <a:lnTo>
                        <a:pt x="613" y="661"/>
                      </a:lnTo>
                      <a:lnTo>
                        <a:pt x="619" y="649"/>
                      </a:lnTo>
                      <a:lnTo>
                        <a:pt x="631" y="649"/>
                      </a:lnTo>
                      <a:lnTo>
                        <a:pt x="649" y="643"/>
                      </a:lnTo>
                      <a:lnTo>
                        <a:pt x="655" y="643"/>
                      </a:lnTo>
                      <a:lnTo>
                        <a:pt x="661" y="619"/>
                      </a:lnTo>
                      <a:lnTo>
                        <a:pt x="673" y="607"/>
                      </a:lnTo>
                      <a:lnTo>
                        <a:pt x="685" y="607"/>
                      </a:lnTo>
                      <a:lnTo>
                        <a:pt x="685" y="601"/>
                      </a:lnTo>
                      <a:lnTo>
                        <a:pt x="685" y="595"/>
                      </a:lnTo>
                      <a:lnTo>
                        <a:pt x="679" y="583"/>
                      </a:lnTo>
                      <a:lnTo>
                        <a:pt x="661" y="559"/>
                      </a:lnTo>
                      <a:lnTo>
                        <a:pt x="655" y="553"/>
                      </a:lnTo>
                      <a:lnTo>
                        <a:pt x="649" y="553"/>
                      </a:lnTo>
                      <a:lnTo>
                        <a:pt x="643" y="541"/>
                      </a:lnTo>
                      <a:lnTo>
                        <a:pt x="631" y="535"/>
                      </a:lnTo>
                      <a:lnTo>
                        <a:pt x="619" y="535"/>
                      </a:lnTo>
                      <a:lnTo>
                        <a:pt x="613" y="523"/>
                      </a:lnTo>
                      <a:lnTo>
                        <a:pt x="619" y="511"/>
                      </a:lnTo>
                      <a:lnTo>
                        <a:pt x="613" y="511"/>
                      </a:lnTo>
                      <a:lnTo>
                        <a:pt x="619" y="505"/>
                      </a:lnTo>
                      <a:lnTo>
                        <a:pt x="619" y="475"/>
                      </a:lnTo>
                      <a:lnTo>
                        <a:pt x="601" y="451"/>
                      </a:lnTo>
                      <a:lnTo>
                        <a:pt x="601" y="427"/>
                      </a:lnTo>
                      <a:lnTo>
                        <a:pt x="607" y="415"/>
                      </a:lnTo>
                      <a:lnTo>
                        <a:pt x="607" y="409"/>
                      </a:lnTo>
                      <a:lnTo>
                        <a:pt x="607" y="391"/>
                      </a:lnTo>
                      <a:lnTo>
                        <a:pt x="613" y="379"/>
                      </a:lnTo>
                      <a:lnTo>
                        <a:pt x="613" y="367"/>
                      </a:lnTo>
                      <a:lnTo>
                        <a:pt x="619" y="361"/>
                      </a:lnTo>
                      <a:lnTo>
                        <a:pt x="631" y="361"/>
                      </a:lnTo>
                      <a:lnTo>
                        <a:pt x="631" y="337"/>
                      </a:lnTo>
                      <a:lnTo>
                        <a:pt x="631" y="331"/>
                      </a:lnTo>
                      <a:lnTo>
                        <a:pt x="631" y="325"/>
                      </a:lnTo>
                      <a:lnTo>
                        <a:pt x="637" y="331"/>
                      </a:lnTo>
                      <a:lnTo>
                        <a:pt x="631" y="313"/>
                      </a:lnTo>
                      <a:lnTo>
                        <a:pt x="631" y="307"/>
                      </a:lnTo>
                      <a:lnTo>
                        <a:pt x="631" y="301"/>
                      </a:lnTo>
                      <a:lnTo>
                        <a:pt x="637" y="265"/>
                      </a:lnTo>
                      <a:lnTo>
                        <a:pt x="637" y="235"/>
                      </a:lnTo>
                      <a:lnTo>
                        <a:pt x="637" y="223"/>
                      </a:lnTo>
                      <a:lnTo>
                        <a:pt x="637" y="217"/>
                      </a:lnTo>
                      <a:lnTo>
                        <a:pt x="625" y="199"/>
                      </a:lnTo>
                      <a:lnTo>
                        <a:pt x="613" y="193"/>
                      </a:lnTo>
                      <a:lnTo>
                        <a:pt x="601" y="187"/>
                      </a:lnTo>
                      <a:lnTo>
                        <a:pt x="595" y="193"/>
                      </a:lnTo>
                      <a:lnTo>
                        <a:pt x="595" y="181"/>
                      </a:lnTo>
                      <a:lnTo>
                        <a:pt x="589" y="181"/>
                      </a:lnTo>
                      <a:lnTo>
                        <a:pt x="583" y="175"/>
                      </a:lnTo>
                      <a:lnTo>
                        <a:pt x="583" y="163"/>
                      </a:lnTo>
                      <a:lnTo>
                        <a:pt x="577" y="163"/>
                      </a:lnTo>
                      <a:lnTo>
                        <a:pt x="571" y="157"/>
                      </a:lnTo>
                      <a:lnTo>
                        <a:pt x="571" y="138"/>
                      </a:lnTo>
                      <a:lnTo>
                        <a:pt x="571" y="102"/>
                      </a:lnTo>
                      <a:lnTo>
                        <a:pt x="571" y="96"/>
                      </a:lnTo>
                      <a:lnTo>
                        <a:pt x="577" y="84"/>
                      </a:lnTo>
                      <a:lnTo>
                        <a:pt x="577" y="72"/>
                      </a:lnTo>
                      <a:lnTo>
                        <a:pt x="583" y="66"/>
                      </a:lnTo>
                      <a:lnTo>
                        <a:pt x="589" y="60"/>
                      </a:lnTo>
                      <a:lnTo>
                        <a:pt x="589" y="54"/>
                      </a:lnTo>
                      <a:lnTo>
                        <a:pt x="595" y="54"/>
                      </a:lnTo>
                      <a:lnTo>
                        <a:pt x="589" y="42"/>
                      </a:lnTo>
                      <a:lnTo>
                        <a:pt x="583" y="36"/>
                      </a:lnTo>
                      <a:lnTo>
                        <a:pt x="571" y="30"/>
                      </a:lnTo>
                      <a:lnTo>
                        <a:pt x="571" y="36"/>
                      </a:lnTo>
                      <a:lnTo>
                        <a:pt x="565" y="24"/>
                      </a:lnTo>
                      <a:lnTo>
                        <a:pt x="541" y="24"/>
                      </a:lnTo>
                      <a:lnTo>
                        <a:pt x="529" y="24"/>
                      </a:lnTo>
                      <a:lnTo>
                        <a:pt x="523" y="36"/>
                      </a:lnTo>
                      <a:lnTo>
                        <a:pt x="517" y="24"/>
                      </a:lnTo>
                      <a:lnTo>
                        <a:pt x="517" y="18"/>
                      </a:lnTo>
                      <a:lnTo>
                        <a:pt x="523" y="12"/>
                      </a:lnTo>
                      <a:lnTo>
                        <a:pt x="517" y="0"/>
                      </a:lnTo>
                      <a:lnTo>
                        <a:pt x="499" y="6"/>
                      </a:lnTo>
                      <a:lnTo>
                        <a:pt x="475" y="12"/>
                      </a:lnTo>
                      <a:lnTo>
                        <a:pt x="475" y="24"/>
                      </a:lnTo>
                      <a:lnTo>
                        <a:pt x="469" y="36"/>
                      </a:lnTo>
                      <a:lnTo>
                        <a:pt x="463" y="54"/>
                      </a:lnTo>
                      <a:lnTo>
                        <a:pt x="456" y="66"/>
                      </a:lnTo>
                      <a:lnTo>
                        <a:pt x="444" y="72"/>
                      </a:lnTo>
                      <a:lnTo>
                        <a:pt x="438" y="72"/>
                      </a:lnTo>
                      <a:lnTo>
                        <a:pt x="426" y="72"/>
                      </a:lnTo>
                      <a:lnTo>
                        <a:pt x="420" y="84"/>
                      </a:lnTo>
                      <a:lnTo>
                        <a:pt x="420" y="78"/>
                      </a:lnTo>
                      <a:lnTo>
                        <a:pt x="414" y="78"/>
                      </a:lnTo>
                      <a:lnTo>
                        <a:pt x="408" y="78"/>
                      </a:lnTo>
                      <a:lnTo>
                        <a:pt x="402" y="84"/>
                      </a:lnTo>
                      <a:lnTo>
                        <a:pt x="402" y="78"/>
                      </a:lnTo>
                      <a:lnTo>
                        <a:pt x="402" y="72"/>
                      </a:lnTo>
                      <a:lnTo>
                        <a:pt x="378" y="84"/>
                      </a:lnTo>
                      <a:lnTo>
                        <a:pt x="342" y="66"/>
                      </a:lnTo>
                      <a:lnTo>
                        <a:pt x="318" y="60"/>
                      </a:lnTo>
                      <a:lnTo>
                        <a:pt x="306" y="66"/>
                      </a:lnTo>
                      <a:lnTo>
                        <a:pt x="306" y="72"/>
                      </a:lnTo>
                      <a:lnTo>
                        <a:pt x="288" y="60"/>
                      </a:lnTo>
                      <a:lnTo>
                        <a:pt x="266" y="56"/>
                      </a:lnTo>
                      <a:lnTo>
                        <a:pt x="258" y="60"/>
                      </a:lnTo>
                      <a:lnTo>
                        <a:pt x="252" y="60"/>
                      </a:lnTo>
                      <a:lnTo>
                        <a:pt x="246" y="66"/>
                      </a:lnTo>
                      <a:lnTo>
                        <a:pt x="240" y="78"/>
                      </a:lnTo>
                      <a:lnTo>
                        <a:pt x="228" y="78"/>
                      </a:lnTo>
                      <a:lnTo>
                        <a:pt x="228" y="72"/>
                      </a:lnTo>
                      <a:lnTo>
                        <a:pt x="222" y="66"/>
                      </a:lnTo>
                      <a:lnTo>
                        <a:pt x="222" y="60"/>
                      </a:lnTo>
                      <a:lnTo>
                        <a:pt x="210" y="60"/>
                      </a:lnTo>
                      <a:lnTo>
                        <a:pt x="204" y="66"/>
                      </a:lnTo>
                      <a:lnTo>
                        <a:pt x="192" y="60"/>
                      </a:lnTo>
                      <a:lnTo>
                        <a:pt x="180" y="54"/>
                      </a:lnTo>
                      <a:lnTo>
                        <a:pt x="168" y="48"/>
                      </a:lnTo>
                      <a:lnTo>
                        <a:pt x="168" y="54"/>
                      </a:lnTo>
                      <a:lnTo>
                        <a:pt x="150" y="48"/>
                      </a:lnTo>
                      <a:lnTo>
                        <a:pt x="144" y="48"/>
                      </a:lnTo>
                      <a:lnTo>
                        <a:pt x="138" y="48"/>
                      </a:lnTo>
                      <a:lnTo>
                        <a:pt x="126" y="60"/>
                      </a:lnTo>
                      <a:lnTo>
                        <a:pt x="126" y="72"/>
                      </a:lnTo>
                      <a:lnTo>
                        <a:pt x="120" y="78"/>
                      </a:lnTo>
                      <a:lnTo>
                        <a:pt x="114" y="90"/>
                      </a:lnTo>
                      <a:lnTo>
                        <a:pt x="114" y="102"/>
                      </a:lnTo>
                      <a:lnTo>
                        <a:pt x="114" y="114"/>
                      </a:lnTo>
                      <a:lnTo>
                        <a:pt x="93" y="115"/>
                      </a:lnTo>
                      <a:lnTo>
                        <a:pt x="86" y="122"/>
                      </a:lnTo>
                      <a:lnTo>
                        <a:pt x="78" y="132"/>
                      </a:lnTo>
                      <a:lnTo>
                        <a:pt x="66" y="145"/>
                      </a:lnTo>
                      <a:lnTo>
                        <a:pt x="60" y="151"/>
                      </a:lnTo>
                      <a:lnTo>
                        <a:pt x="54" y="163"/>
                      </a:lnTo>
                      <a:lnTo>
                        <a:pt x="30" y="163"/>
                      </a:lnTo>
                      <a:lnTo>
                        <a:pt x="12" y="169"/>
                      </a:lnTo>
                      <a:lnTo>
                        <a:pt x="6" y="175"/>
                      </a:lnTo>
                      <a:lnTo>
                        <a:pt x="6" y="181"/>
                      </a:lnTo>
                      <a:lnTo>
                        <a:pt x="6" y="187"/>
                      </a:lnTo>
                      <a:lnTo>
                        <a:pt x="6" y="199"/>
                      </a:lnTo>
                      <a:lnTo>
                        <a:pt x="6" y="205"/>
                      </a:lnTo>
                      <a:lnTo>
                        <a:pt x="0" y="205"/>
                      </a:lnTo>
                      <a:lnTo>
                        <a:pt x="6" y="217"/>
                      </a:lnTo>
                      <a:lnTo>
                        <a:pt x="6" y="223"/>
                      </a:lnTo>
                      <a:lnTo>
                        <a:pt x="12" y="217"/>
                      </a:lnTo>
                      <a:lnTo>
                        <a:pt x="24" y="211"/>
                      </a:lnTo>
                      <a:lnTo>
                        <a:pt x="36" y="211"/>
                      </a:lnTo>
                      <a:lnTo>
                        <a:pt x="36" y="205"/>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4" name="Freeform 18"/>
                <p:cNvSpPr>
                  <a:spLocks noEditPoints="1"/>
                </p:cNvSpPr>
                <p:nvPr/>
              </p:nvSpPr>
              <p:spPr bwMode="auto">
                <a:xfrm>
                  <a:off x="5461121" y="3073313"/>
                  <a:ext cx="507929" cy="487403"/>
                </a:xfrm>
                <a:custGeom>
                  <a:avLst/>
                  <a:gdLst/>
                  <a:ahLst/>
                  <a:cxnLst>
                    <a:cxn ang="0">
                      <a:pos x="127" y="793"/>
                    </a:cxn>
                    <a:cxn ang="0">
                      <a:pos x="97" y="751"/>
                    </a:cxn>
                    <a:cxn ang="0">
                      <a:pos x="187" y="727"/>
                    </a:cxn>
                    <a:cxn ang="0">
                      <a:pos x="271" y="630"/>
                    </a:cxn>
                    <a:cxn ang="0">
                      <a:pos x="409" y="576"/>
                    </a:cxn>
                    <a:cxn ang="0">
                      <a:pos x="643" y="636"/>
                    </a:cxn>
                    <a:cxn ang="0">
                      <a:pos x="746" y="739"/>
                    </a:cxn>
                    <a:cxn ang="0">
                      <a:pos x="728" y="805"/>
                    </a:cxn>
                    <a:cxn ang="0">
                      <a:pos x="818" y="943"/>
                    </a:cxn>
                    <a:cxn ang="0">
                      <a:pos x="866" y="1015"/>
                    </a:cxn>
                    <a:cxn ang="0">
                      <a:pos x="998" y="889"/>
                    </a:cxn>
                    <a:cxn ang="0">
                      <a:pos x="1022" y="775"/>
                    </a:cxn>
                    <a:cxn ang="0">
                      <a:pos x="1010" y="697"/>
                    </a:cxn>
                    <a:cxn ang="0">
                      <a:pos x="1040" y="667"/>
                    </a:cxn>
                    <a:cxn ang="0">
                      <a:pos x="1052" y="552"/>
                    </a:cxn>
                    <a:cxn ang="0">
                      <a:pos x="1004" y="564"/>
                    </a:cxn>
                    <a:cxn ang="0">
                      <a:pos x="926" y="636"/>
                    </a:cxn>
                    <a:cxn ang="0">
                      <a:pos x="854" y="661"/>
                    </a:cxn>
                    <a:cxn ang="0">
                      <a:pos x="830" y="679"/>
                    </a:cxn>
                    <a:cxn ang="0">
                      <a:pos x="764" y="594"/>
                    </a:cxn>
                    <a:cxn ang="0">
                      <a:pos x="692" y="600"/>
                    </a:cxn>
                    <a:cxn ang="0">
                      <a:pos x="716" y="558"/>
                    </a:cxn>
                    <a:cxn ang="0">
                      <a:pos x="734" y="552"/>
                    </a:cxn>
                    <a:cxn ang="0">
                      <a:pos x="716" y="504"/>
                    </a:cxn>
                    <a:cxn ang="0">
                      <a:pos x="667" y="480"/>
                    </a:cxn>
                    <a:cxn ang="0">
                      <a:pos x="734" y="384"/>
                    </a:cxn>
                    <a:cxn ang="0">
                      <a:pos x="776" y="330"/>
                    </a:cxn>
                    <a:cxn ang="0">
                      <a:pos x="788" y="276"/>
                    </a:cxn>
                    <a:cxn ang="0">
                      <a:pos x="824" y="222"/>
                    </a:cxn>
                    <a:cxn ang="0">
                      <a:pos x="842" y="144"/>
                    </a:cxn>
                    <a:cxn ang="0">
                      <a:pos x="818" y="132"/>
                    </a:cxn>
                    <a:cxn ang="0">
                      <a:pos x="770" y="102"/>
                    </a:cxn>
                    <a:cxn ang="0">
                      <a:pos x="764" y="138"/>
                    </a:cxn>
                    <a:cxn ang="0">
                      <a:pos x="782" y="174"/>
                    </a:cxn>
                    <a:cxn ang="0">
                      <a:pos x="782" y="234"/>
                    </a:cxn>
                    <a:cxn ang="0">
                      <a:pos x="746" y="246"/>
                    </a:cxn>
                    <a:cxn ang="0">
                      <a:pos x="667" y="228"/>
                    </a:cxn>
                    <a:cxn ang="0">
                      <a:pos x="601" y="210"/>
                    </a:cxn>
                    <a:cxn ang="0">
                      <a:pos x="631" y="138"/>
                    </a:cxn>
                    <a:cxn ang="0">
                      <a:pos x="583" y="54"/>
                    </a:cxn>
                    <a:cxn ang="0">
                      <a:pos x="439" y="138"/>
                    </a:cxn>
                    <a:cxn ang="0">
                      <a:pos x="367" y="216"/>
                    </a:cxn>
                    <a:cxn ang="0">
                      <a:pos x="151" y="390"/>
                    </a:cxn>
                    <a:cxn ang="0">
                      <a:pos x="60" y="546"/>
                    </a:cxn>
                    <a:cxn ang="0">
                      <a:pos x="18" y="655"/>
                    </a:cxn>
                    <a:cxn ang="0">
                      <a:pos x="66" y="721"/>
                    </a:cxn>
                    <a:cxn ang="0">
                      <a:pos x="661" y="300"/>
                    </a:cxn>
                    <a:cxn ang="0">
                      <a:pos x="734" y="306"/>
                    </a:cxn>
                    <a:cxn ang="0">
                      <a:pos x="728" y="264"/>
                    </a:cxn>
                    <a:cxn ang="0">
                      <a:pos x="673" y="300"/>
                    </a:cxn>
                    <a:cxn ang="0">
                      <a:pos x="722" y="318"/>
                    </a:cxn>
                    <a:cxn ang="0">
                      <a:pos x="97" y="775"/>
                    </a:cxn>
                    <a:cxn ang="0">
                      <a:pos x="866" y="126"/>
                    </a:cxn>
                    <a:cxn ang="0">
                      <a:pos x="920" y="138"/>
                    </a:cxn>
                    <a:cxn ang="0">
                      <a:pos x="926" y="102"/>
                    </a:cxn>
                    <a:cxn ang="0">
                      <a:pos x="932" y="84"/>
                    </a:cxn>
                    <a:cxn ang="0">
                      <a:pos x="896" y="6"/>
                    </a:cxn>
                    <a:cxn ang="0">
                      <a:pos x="854" y="90"/>
                    </a:cxn>
                  </a:cxnLst>
                  <a:rect l="0" t="0" r="r" b="b"/>
                  <a:pathLst>
                    <a:path w="1064" h="1021">
                      <a:moveTo>
                        <a:pt x="54" y="811"/>
                      </a:moveTo>
                      <a:lnTo>
                        <a:pt x="66" y="829"/>
                      </a:lnTo>
                      <a:lnTo>
                        <a:pt x="91" y="847"/>
                      </a:lnTo>
                      <a:lnTo>
                        <a:pt x="91" y="841"/>
                      </a:lnTo>
                      <a:lnTo>
                        <a:pt x="103" y="835"/>
                      </a:lnTo>
                      <a:lnTo>
                        <a:pt x="103" y="823"/>
                      </a:lnTo>
                      <a:lnTo>
                        <a:pt x="115" y="805"/>
                      </a:lnTo>
                      <a:lnTo>
                        <a:pt x="121" y="799"/>
                      </a:lnTo>
                      <a:lnTo>
                        <a:pt x="127" y="793"/>
                      </a:lnTo>
                      <a:lnTo>
                        <a:pt x="127" y="787"/>
                      </a:lnTo>
                      <a:lnTo>
                        <a:pt x="121" y="787"/>
                      </a:lnTo>
                      <a:lnTo>
                        <a:pt x="115" y="787"/>
                      </a:lnTo>
                      <a:lnTo>
                        <a:pt x="109" y="775"/>
                      </a:lnTo>
                      <a:lnTo>
                        <a:pt x="103" y="769"/>
                      </a:lnTo>
                      <a:lnTo>
                        <a:pt x="97" y="769"/>
                      </a:lnTo>
                      <a:lnTo>
                        <a:pt x="97" y="763"/>
                      </a:lnTo>
                      <a:lnTo>
                        <a:pt x="97" y="757"/>
                      </a:lnTo>
                      <a:lnTo>
                        <a:pt x="97" y="751"/>
                      </a:lnTo>
                      <a:lnTo>
                        <a:pt x="103" y="757"/>
                      </a:lnTo>
                      <a:lnTo>
                        <a:pt x="109" y="763"/>
                      </a:lnTo>
                      <a:lnTo>
                        <a:pt x="115" y="763"/>
                      </a:lnTo>
                      <a:lnTo>
                        <a:pt x="127" y="763"/>
                      </a:lnTo>
                      <a:lnTo>
                        <a:pt x="133" y="763"/>
                      </a:lnTo>
                      <a:lnTo>
                        <a:pt x="145" y="757"/>
                      </a:lnTo>
                      <a:lnTo>
                        <a:pt x="175" y="721"/>
                      </a:lnTo>
                      <a:lnTo>
                        <a:pt x="181" y="721"/>
                      </a:lnTo>
                      <a:lnTo>
                        <a:pt x="187" y="727"/>
                      </a:lnTo>
                      <a:lnTo>
                        <a:pt x="193" y="727"/>
                      </a:lnTo>
                      <a:lnTo>
                        <a:pt x="193" y="715"/>
                      </a:lnTo>
                      <a:lnTo>
                        <a:pt x="199" y="703"/>
                      </a:lnTo>
                      <a:lnTo>
                        <a:pt x="199" y="691"/>
                      </a:lnTo>
                      <a:lnTo>
                        <a:pt x="199" y="685"/>
                      </a:lnTo>
                      <a:lnTo>
                        <a:pt x="205" y="685"/>
                      </a:lnTo>
                      <a:lnTo>
                        <a:pt x="259" y="636"/>
                      </a:lnTo>
                      <a:lnTo>
                        <a:pt x="259" y="630"/>
                      </a:lnTo>
                      <a:lnTo>
                        <a:pt x="271" y="630"/>
                      </a:lnTo>
                      <a:lnTo>
                        <a:pt x="283" y="636"/>
                      </a:lnTo>
                      <a:lnTo>
                        <a:pt x="295" y="636"/>
                      </a:lnTo>
                      <a:lnTo>
                        <a:pt x="307" y="636"/>
                      </a:lnTo>
                      <a:lnTo>
                        <a:pt x="313" y="636"/>
                      </a:lnTo>
                      <a:lnTo>
                        <a:pt x="325" y="630"/>
                      </a:lnTo>
                      <a:lnTo>
                        <a:pt x="349" y="630"/>
                      </a:lnTo>
                      <a:lnTo>
                        <a:pt x="379" y="594"/>
                      </a:lnTo>
                      <a:lnTo>
                        <a:pt x="397" y="582"/>
                      </a:lnTo>
                      <a:lnTo>
                        <a:pt x="409" y="576"/>
                      </a:lnTo>
                      <a:lnTo>
                        <a:pt x="421" y="576"/>
                      </a:lnTo>
                      <a:lnTo>
                        <a:pt x="427" y="588"/>
                      </a:lnTo>
                      <a:lnTo>
                        <a:pt x="439" y="582"/>
                      </a:lnTo>
                      <a:lnTo>
                        <a:pt x="457" y="576"/>
                      </a:lnTo>
                      <a:lnTo>
                        <a:pt x="469" y="576"/>
                      </a:lnTo>
                      <a:lnTo>
                        <a:pt x="481" y="576"/>
                      </a:lnTo>
                      <a:lnTo>
                        <a:pt x="529" y="594"/>
                      </a:lnTo>
                      <a:lnTo>
                        <a:pt x="571" y="612"/>
                      </a:lnTo>
                      <a:lnTo>
                        <a:pt x="643" y="636"/>
                      </a:lnTo>
                      <a:lnTo>
                        <a:pt x="673" y="655"/>
                      </a:lnTo>
                      <a:lnTo>
                        <a:pt x="704" y="667"/>
                      </a:lnTo>
                      <a:lnTo>
                        <a:pt x="740" y="691"/>
                      </a:lnTo>
                      <a:lnTo>
                        <a:pt x="776" y="727"/>
                      </a:lnTo>
                      <a:lnTo>
                        <a:pt x="776" y="733"/>
                      </a:lnTo>
                      <a:lnTo>
                        <a:pt x="764" y="745"/>
                      </a:lnTo>
                      <a:lnTo>
                        <a:pt x="758" y="745"/>
                      </a:lnTo>
                      <a:lnTo>
                        <a:pt x="758" y="751"/>
                      </a:lnTo>
                      <a:lnTo>
                        <a:pt x="746" y="739"/>
                      </a:lnTo>
                      <a:lnTo>
                        <a:pt x="734" y="739"/>
                      </a:lnTo>
                      <a:lnTo>
                        <a:pt x="728" y="739"/>
                      </a:lnTo>
                      <a:lnTo>
                        <a:pt x="722" y="739"/>
                      </a:lnTo>
                      <a:lnTo>
                        <a:pt x="722" y="745"/>
                      </a:lnTo>
                      <a:lnTo>
                        <a:pt x="722" y="763"/>
                      </a:lnTo>
                      <a:lnTo>
                        <a:pt x="734" y="769"/>
                      </a:lnTo>
                      <a:lnTo>
                        <a:pt x="734" y="775"/>
                      </a:lnTo>
                      <a:lnTo>
                        <a:pt x="728" y="793"/>
                      </a:lnTo>
                      <a:lnTo>
                        <a:pt x="728" y="805"/>
                      </a:lnTo>
                      <a:lnTo>
                        <a:pt x="734" y="817"/>
                      </a:lnTo>
                      <a:lnTo>
                        <a:pt x="746" y="823"/>
                      </a:lnTo>
                      <a:lnTo>
                        <a:pt x="758" y="817"/>
                      </a:lnTo>
                      <a:lnTo>
                        <a:pt x="770" y="829"/>
                      </a:lnTo>
                      <a:lnTo>
                        <a:pt x="770" y="853"/>
                      </a:lnTo>
                      <a:lnTo>
                        <a:pt x="782" y="883"/>
                      </a:lnTo>
                      <a:lnTo>
                        <a:pt x="806" y="931"/>
                      </a:lnTo>
                      <a:lnTo>
                        <a:pt x="812" y="931"/>
                      </a:lnTo>
                      <a:lnTo>
                        <a:pt x="818" y="943"/>
                      </a:lnTo>
                      <a:lnTo>
                        <a:pt x="818" y="949"/>
                      </a:lnTo>
                      <a:lnTo>
                        <a:pt x="830" y="967"/>
                      </a:lnTo>
                      <a:lnTo>
                        <a:pt x="836" y="979"/>
                      </a:lnTo>
                      <a:lnTo>
                        <a:pt x="836" y="997"/>
                      </a:lnTo>
                      <a:lnTo>
                        <a:pt x="842" y="997"/>
                      </a:lnTo>
                      <a:lnTo>
                        <a:pt x="842" y="1003"/>
                      </a:lnTo>
                      <a:lnTo>
                        <a:pt x="854" y="1015"/>
                      </a:lnTo>
                      <a:lnTo>
                        <a:pt x="854" y="1021"/>
                      </a:lnTo>
                      <a:lnTo>
                        <a:pt x="866" y="1015"/>
                      </a:lnTo>
                      <a:lnTo>
                        <a:pt x="884" y="1009"/>
                      </a:lnTo>
                      <a:lnTo>
                        <a:pt x="926" y="979"/>
                      </a:lnTo>
                      <a:lnTo>
                        <a:pt x="962" y="943"/>
                      </a:lnTo>
                      <a:lnTo>
                        <a:pt x="974" y="931"/>
                      </a:lnTo>
                      <a:lnTo>
                        <a:pt x="986" y="919"/>
                      </a:lnTo>
                      <a:lnTo>
                        <a:pt x="998" y="913"/>
                      </a:lnTo>
                      <a:lnTo>
                        <a:pt x="998" y="901"/>
                      </a:lnTo>
                      <a:lnTo>
                        <a:pt x="998" y="895"/>
                      </a:lnTo>
                      <a:lnTo>
                        <a:pt x="998" y="889"/>
                      </a:lnTo>
                      <a:lnTo>
                        <a:pt x="998" y="877"/>
                      </a:lnTo>
                      <a:lnTo>
                        <a:pt x="1010" y="865"/>
                      </a:lnTo>
                      <a:lnTo>
                        <a:pt x="1022" y="847"/>
                      </a:lnTo>
                      <a:lnTo>
                        <a:pt x="1028" y="829"/>
                      </a:lnTo>
                      <a:lnTo>
                        <a:pt x="1034" y="817"/>
                      </a:lnTo>
                      <a:lnTo>
                        <a:pt x="1028" y="805"/>
                      </a:lnTo>
                      <a:lnTo>
                        <a:pt x="1028" y="799"/>
                      </a:lnTo>
                      <a:lnTo>
                        <a:pt x="1028" y="787"/>
                      </a:lnTo>
                      <a:lnTo>
                        <a:pt x="1022" y="775"/>
                      </a:lnTo>
                      <a:lnTo>
                        <a:pt x="1016" y="775"/>
                      </a:lnTo>
                      <a:lnTo>
                        <a:pt x="1016" y="781"/>
                      </a:lnTo>
                      <a:lnTo>
                        <a:pt x="1004" y="781"/>
                      </a:lnTo>
                      <a:lnTo>
                        <a:pt x="1016" y="757"/>
                      </a:lnTo>
                      <a:lnTo>
                        <a:pt x="1016" y="739"/>
                      </a:lnTo>
                      <a:lnTo>
                        <a:pt x="1022" y="727"/>
                      </a:lnTo>
                      <a:lnTo>
                        <a:pt x="1010" y="709"/>
                      </a:lnTo>
                      <a:lnTo>
                        <a:pt x="1010" y="703"/>
                      </a:lnTo>
                      <a:lnTo>
                        <a:pt x="1010" y="697"/>
                      </a:lnTo>
                      <a:lnTo>
                        <a:pt x="1016" y="697"/>
                      </a:lnTo>
                      <a:lnTo>
                        <a:pt x="1022" y="703"/>
                      </a:lnTo>
                      <a:lnTo>
                        <a:pt x="1028" y="703"/>
                      </a:lnTo>
                      <a:lnTo>
                        <a:pt x="1034" y="697"/>
                      </a:lnTo>
                      <a:lnTo>
                        <a:pt x="1034" y="691"/>
                      </a:lnTo>
                      <a:lnTo>
                        <a:pt x="1040" y="685"/>
                      </a:lnTo>
                      <a:lnTo>
                        <a:pt x="1046" y="685"/>
                      </a:lnTo>
                      <a:lnTo>
                        <a:pt x="1040" y="673"/>
                      </a:lnTo>
                      <a:lnTo>
                        <a:pt x="1040" y="667"/>
                      </a:lnTo>
                      <a:lnTo>
                        <a:pt x="1046" y="667"/>
                      </a:lnTo>
                      <a:lnTo>
                        <a:pt x="1040" y="655"/>
                      </a:lnTo>
                      <a:lnTo>
                        <a:pt x="1040" y="643"/>
                      </a:lnTo>
                      <a:lnTo>
                        <a:pt x="1046" y="624"/>
                      </a:lnTo>
                      <a:lnTo>
                        <a:pt x="1052" y="612"/>
                      </a:lnTo>
                      <a:lnTo>
                        <a:pt x="1058" y="600"/>
                      </a:lnTo>
                      <a:lnTo>
                        <a:pt x="1064" y="570"/>
                      </a:lnTo>
                      <a:lnTo>
                        <a:pt x="1052" y="564"/>
                      </a:lnTo>
                      <a:lnTo>
                        <a:pt x="1052" y="552"/>
                      </a:lnTo>
                      <a:lnTo>
                        <a:pt x="1046" y="552"/>
                      </a:lnTo>
                      <a:lnTo>
                        <a:pt x="1040" y="558"/>
                      </a:lnTo>
                      <a:lnTo>
                        <a:pt x="1034" y="564"/>
                      </a:lnTo>
                      <a:lnTo>
                        <a:pt x="1028" y="582"/>
                      </a:lnTo>
                      <a:lnTo>
                        <a:pt x="1022" y="576"/>
                      </a:lnTo>
                      <a:lnTo>
                        <a:pt x="1022" y="570"/>
                      </a:lnTo>
                      <a:lnTo>
                        <a:pt x="1016" y="564"/>
                      </a:lnTo>
                      <a:lnTo>
                        <a:pt x="1010" y="564"/>
                      </a:lnTo>
                      <a:lnTo>
                        <a:pt x="1004" y="564"/>
                      </a:lnTo>
                      <a:lnTo>
                        <a:pt x="1004" y="570"/>
                      </a:lnTo>
                      <a:lnTo>
                        <a:pt x="1004" y="576"/>
                      </a:lnTo>
                      <a:lnTo>
                        <a:pt x="992" y="576"/>
                      </a:lnTo>
                      <a:lnTo>
                        <a:pt x="986" y="588"/>
                      </a:lnTo>
                      <a:lnTo>
                        <a:pt x="974" y="582"/>
                      </a:lnTo>
                      <a:lnTo>
                        <a:pt x="962" y="600"/>
                      </a:lnTo>
                      <a:lnTo>
                        <a:pt x="950" y="624"/>
                      </a:lnTo>
                      <a:lnTo>
                        <a:pt x="938" y="630"/>
                      </a:lnTo>
                      <a:lnTo>
                        <a:pt x="926" y="636"/>
                      </a:lnTo>
                      <a:lnTo>
                        <a:pt x="908" y="636"/>
                      </a:lnTo>
                      <a:lnTo>
                        <a:pt x="896" y="630"/>
                      </a:lnTo>
                      <a:lnTo>
                        <a:pt x="896" y="636"/>
                      </a:lnTo>
                      <a:lnTo>
                        <a:pt x="884" y="643"/>
                      </a:lnTo>
                      <a:lnTo>
                        <a:pt x="878" y="649"/>
                      </a:lnTo>
                      <a:lnTo>
                        <a:pt x="872" y="649"/>
                      </a:lnTo>
                      <a:lnTo>
                        <a:pt x="866" y="655"/>
                      </a:lnTo>
                      <a:lnTo>
                        <a:pt x="860" y="655"/>
                      </a:lnTo>
                      <a:lnTo>
                        <a:pt x="854" y="661"/>
                      </a:lnTo>
                      <a:lnTo>
                        <a:pt x="854" y="667"/>
                      </a:lnTo>
                      <a:lnTo>
                        <a:pt x="860" y="673"/>
                      </a:lnTo>
                      <a:lnTo>
                        <a:pt x="854" y="685"/>
                      </a:lnTo>
                      <a:lnTo>
                        <a:pt x="836" y="691"/>
                      </a:lnTo>
                      <a:lnTo>
                        <a:pt x="824" y="691"/>
                      </a:lnTo>
                      <a:lnTo>
                        <a:pt x="824" y="697"/>
                      </a:lnTo>
                      <a:lnTo>
                        <a:pt x="824" y="691"/>
                      </a:lnTo>
                      <a:lnTo>
                        <a:pt x="824" y="685"/>
                      </a:lnTo>
                      <a:lnTo>
                        <a:pt x="830" y="679"/>
                      </a:lnTo>
                      <a:lnTo>
                        <a:pt x="824" y="667"/>
                      </a:lnTo>
                      <a:lnTo>
                        <a:pt x="818" y="667"/>
                      </a:lnTo>
                      <a:lnTo>
                        <a:pt x="818" y="655"/>
                      </a:lnTo>
                      <a:lnTo>
                        <a:pt x="824" y="655"/>
                      </a:lnTo>
                      <a:lnTo>
                        <a:pt x="818" y="643"/>
                      </a:lnTo>
                      <a:lnTo>
                        <a:pt x="818" y="630"/>
                      </a:lnTo>
                      <a:lnTo>
                        <a:pt x="794" y="612"/>
                      </a:lnTo>
                      <a:lnTo>
                        <a:pt x="776" y="600"/>
                      </a:lnTo>
                      <a:lnTo>
                        <a:pt x="764" y="594"/>
                      </a:lnTo>
                      <a:lnTo>
                        <a:pt x="752" y="588"/>
                      </a:lnTo>
                      <a:lnTo>
                        <a:pt x="746" y="588"/>
                      </a:lnTo>
                      <a:lnTo>
                        <a:pt x="734" y="594"/>
                      </a:lnTo>
                      <a:lnTo>
                        <a:pt x="722" y="600"/>
                      </a:lnTo>
                      <a:lnTo>
                        <a:pt x="722" y="606"/>
                      </a:lnTo>
                      <a:lnTo>
                        <a:pt x="722" y="618"/>
                      </a:lnTo>
                      <a:lnTo>
                        <a:pt x="704" y="618"/>
                      </a:lnTo>
                      <a:lnTo>
                        <a:pt x="704" y="612"/>
                      </a:lnTo>
                      <a:lnTo>
                        <a:pt x="692" y="600"/>
                      </a:lnTo>
                      <a:lnTo>
                        <a:pt x="692" y="594"/>
                      </a:lnTo>
                      <a:lnTo>
                        <a:pt x="686" y="582"/>
                      </a:lnTo>
                      <a:lnTo>
                        <a:pt x="673" y="576"/>
                      </a:lnTo>
                      <a:lnTo>
                        <a:pt x="679" y="552"/>
                      </a:lnTo>
                      <a:lnTo>
                        <a:pt x="686" y="552"/>
                      </a:lnTo>
                      <a:lnTo>
                        <a:pt x="686" y="558"/>
                      </a:lnTo>
                      <a:lnTo>
                        <a:pt x="698" y="558"/>
                      </a:lnTo>
                      <a:lnTo>
                        <a:pt x="710" y="558"/>
                      </a:lnTo>
                      <a:lnTo>
                        <a:pt x="716" y="558"/>
                      </a:lnTo>
                      <a:lnTo>
                        <a:pt x="716" y="564"/>
                      </a:lnTo>
                      <a:lnTo>
                        <a:pt x="722" y="564"/>
                      </a:lnTo>
                      <a:lnTo>
                        <a:pt x="716" y="564"/>
                      </a:lnTo>
                      <a:lnTo>
                        <a:pt x="710" y="564"/>
                      </a:lnTo>
                      <a:lnTo>
                        <a:pt x="716" y="570"/>
                      </a:lnTo>
                      <a:lnTo>
                        <a:pt x="716" y="564"/>
                      </a:lnTo>
                      <a:lnTo>
                        <a:pt x="722" y="558"/>
                      </a:lnTo>
                      <a:lnTo>
                        <a:pt x="728" y="552"/>
                      </a:lnTo>
                      <a:lnTo>
                        <a:pt x="734" y="552"/>
                      </a:lnTo>
                      <a:lnTo>
                        <a:pt x="746" y="534"/>
                      </a:lnTo>
                      <a:lnTo>
                        <a:pt x="752" y="528"/>
                      </a:lnTo>
                      <a:lnTo>
                        <a:pt x="758" y="522"/>
                      </a:lnTo>
                      <a:lnTo>
                        <a:pt x="746" y="522"/>
                      </a:lnTo>
                      <a:lnTo>
                        <a:pt x="740" y="528"/>
                      </a:lnTo>
                      <a:lnTo>
                        <a:pt x="734" y="522"/>
                      </a:lnTo>
                      <a:lnTo>
                        <a:pt x="728" y="516"/>
                      </a:lnTo>
                      <a:lnTo>
                        <a:pt x="728" y="510"/>
                      </a:lnTo>
                      <a:lnTo>
                        <a:pt x="716" y="504"/>
                      </a:lnTo>
                      <a:lnTo>
                        <a:pt x="704" y="504"/>
                      </a:lnTo>
                      <a:lnTo>
                        <a:pt x="698" y="504"/>
                      </a:lnTo>
                      <a:lnTo>
                        <a:pt x="692" y="510"/>
                      </a:lnTo>
                      <a:lnTo>
                        <a:pt x="686" y="498"/>
                      </a:lnTo>
                      <a:lnTo>
                        <a:pt x="679" y="498"/>
                      </a:lnTo>
                      <a:lnTo>
                        <a:pt x="673" y="510"/>
                      </a:lnTo>
                      <a:lnTo>
                        <a:pt x="661" y="510"/>
                      </a:lnTo>
                      <a:lnTo>
                        <a:pt x="661" y="492"/>
                      </a:lnTo>
                      <a:lnTo>
                        <a:pt x="667" y="480"/>
                      </a:lnTo>
                      <a:lnTo>
                        <a:pt x="673" y="480"/>
                      </a:lnTo>
                      <a:lnTo>
                        <a:pt x="673" y="426"/>
                      </a:lnTo>
                      <a:lnTo>
                        <a:pt x="679" y="414"/>
                      </a:lnTo>
                      <a:lnTo>
                        <a:pt x="698" y="402"/>
                      </a:lnTo>
                      <a:lnTo>
                        <a:pt x="734" y="408"/>
                      </a:lnTo>
                      <a:lnTo>
                        <a:pt x="734" y="402"/>
                      </a:lnTo>
                      <a:lnTo>
                        <a:pt x="728" y="396"/>
                      </a:lnTo>
                      <a:lnTo>
                        <a:pt x="728" y="390"/>
                      </a:lnTo>
                      <a:lnTo>
                        <a:pt x="734" y="384"/>
                      </a:lnTo>
                      <a:lnTo>
                        <a:pt x="734" y="378"/>
                      </a:lnTo>
                      <a:lnTo>
                        <a:pt x="728" y="372"/>
                      </a:lnTo>
                      <a:lnTo>
                        <a:pt x="734" y="372"/>
                      </a:lnTo>
                      <a:lnTo>
                        <a:pt x="740" y="378"/>
                      </a:lnTo>
                      <a:lnTo>
                        <a:pt x="746" y="372"/>
                      </a:lnTo>
                      <a:lnTo>
                        <a:pt x="752" y="354"/>
                      </a:lnTo>
                      <a:lnTo>
                        <a:pt x="764" y="336"/>
                      </a:lnTo>
                      <a:lnTo>
                        <a:pt x="770" y="330"/>
                      </a:lnTo>
                      <a:lnTo>
                        <a:pt x="776" y="330"/>
                      </a:lnTo>
                      <a:lnTo>
                        <a:pt x="782" y="324"/>
                      </a:lnTo>
                      <a:lnTo>
                        <a:pt x="794" y="312"/>
                      </a:lnTo>
                      <a:lnTo>
                        <a:pt x="800" y="300"/>
                      </a:lnTo>
                      <a:lnTo>
                        <a:pt x="800" y="294"/>
                      </a:lnTo>
                      <a:lnTo>
                        <a:pt x="800" y="288"/>
                      </a:lnTo>
                      <a:lnTo>
                        <a:pt x="782" y="288"/>
                      </a:lnTo>
                      <a:lnTo>
                        <a:pt x="776" y="282"/>
                      </a:lnTo>
                      <a:lnTo>
                        <a:pt x="776" y="276"/>
                      </a:lnTo>
                      <a:lnTo>
                        <a:pt x="788" y="276"/>
                      </a:lnTo>
                      <a:lnTo>
                        <a:pt x="794" y="264"/>
                      </a:lnTo>
                      <a:lnTo>
                        <a:pt x="794" y="258"/>
                      </a:lnTo>
                      <a:lnTo>
                        <a:pt x="800" y="252"/>
                      </a:lnTo>
                      <a:lnTo>
                        <a:pt x="800" y="258"/>
                      </a:lnTo>
                      <a:lnTo>
                        <a:pt x="806" y="246"/>
                      </a:lnTo>
                      <a:lnTo>
                        <a:pt x="818" y="240"/>
                      </a:lnTo>
                      <a:lnTo>
                        <a:pt x="818" y="234"/>
                      </a:lnTo>
                      <a:lnTo>
                        <a:pt x="830" y="222"/>
                      </a:lnTo>
                      <a:lnTo>
                        <a:pt x="824" y="222"/>
                      </a:lnTo>
                      <a:lnTo>
                        <a:pt x="818" y="216"/>
                      </a:lnTo>
                      <a:lnTo>
                        <a:pt x="818" y="204"/>
                      </a:lnTo>
                      <a:lnTo>
                        <a:pt x="824" y="198"/>
                      </a:lnTo>
                      <a:lnTo>
                        <a:pt x="824" y="192"/>
                      </a:lnTo>
                      <a:lnTo>
                        <a:pt x="830" y="192"/>
                      </a:lnTo>
                      <a:lnTo>
                        <a:pt x="848" y="198"/>
                      </a:lnTo>
                      <a:lnTo>
                        <a:pt x="854" y="186"/>
                      </a:lnTo>
                      <a:lnTo>
                        <a:pt x="848" y="162"/>
                      </a:lnTo>
                      <a:lnTo>
                        <a:pt x="842" y="144"/>
                      </a:lnTo>
                      <a:lnTo>
                        <a:pt x="842" y="126"/>
                      </a:lnTo>
                      <a:lnTo>
                        <a:pt x="836" y="114"/>
                      </a:lnTo>
                      <a:lnTo>
                        <a:pt x="830" y="120"/>
                      </a:lnTo>
                      <a:lnTo>
                        <a:pt x="824" y="120"/>
                      </a:lnTo>
                      <a:lnTo>
                        <a:pt x="824" y="126"/>
                      </a:lnTo>
                      <a:lnTo>
                        <a:pt x="830" y="132"/>
                      </a:lnTo>
                      <a:lnTo>
                        <a:pt x="830" y="138"/>
                      </a:lnTo>
                      <a:lnTo>
                        <a:pt x="824" y="138"/>
                      </a:lnTo>
                      <a:lnTo>
                        <a:pt x="818" y="132"/>
                      </a:lnTo>
                      <a:lnTo>
                        <a:pt x="818" y="120"/>
                      </a:lnTo>
                      <a:lnTo>
                        <a:pt x="812" y="120"/>
                      </a:lnTo>
                      <a:lnTo>
                        <a:pt x="800" y="114"/>
                      </a:lnTo>
                      <a:lnTo>
                        <a:pt x="794" y="108"/>
                      </a:lnTo>
                      <a:lnTo>
                        <a:pt x="794" y="102"/>
                      </a:lnTo>
                      <a:lnTo>
                        <a:pt x="800" y="96"/>
                      </a:lnTo>
                      <a:lnTo>
                        <a:pt x="794" y="90"/>
                      </a:lnTo>
                      <a:lnTo>
                        <a:pt x="782" y="90"/>
                      </a:lnTo>
                      <a:lnTo>
                        <a:pt x="770" y="102"/>
                      </a:lnTo>
                      <a:lnTo>
                        <a:pt x="770" y="108"/>
                      </a:lnTo>
                      <a:lnTo>
                        <a:pt x="770" y="114"/>
                      </a:lnTo>
                      <a:lnTo>
                        <a:pt x="782" y="120"/>
                      </a:lnTo>
                      <a:lnTo>
                        <a:pt x="788" y="126"/>
                      </a:lnTo>
                      <a:lnTo>
                        <a:pt x="788" y="132"/>
                      </a:lnTo>
                      <a:lnTo>
                        <a:pt x="782" y="138"/>
                      </a:lnTo>
                      <a:lnTo>
                        <a:pt x="776" y="138"/>
                      </a:lnTo>
                      <a:lnTo>
                        <a:pt x="770" y="138"/>
                      </a:lnTo>
                      <a:lnTo>
                        <a:pt x="764" y="138"/>
                      </a:lnTo>
                      <a:lnTo>
                        <a:pt x="770" y="144"/>
                      </a:lnTo>
                      <a:lnTo>
                        <a:pt x="782" y="138"/>
                      </a:lnTo>
                      <a:lnTo>
                        <a:pt x="782" y="144"/>
                      </a:lnTo>
                      <a:lnTo>
                        <a:pt x="794" y="150"/>
                      </a:lnTo>
                      <a:lnTo>
                        <a:pt x="794" y="156"/>
                      </a:lnTo>
                      <a:lnTo>
                        <a:pt x="800" y="156"/>
                      </a:lnTo>
                      <a:lnTo>
                        <a:pt x="794" y="162"/>
                      </a:lnTo>
                      <a:lnTo>
                        <a:pt x="788" y="168"/>
                      </a:lnTo>
                      <a:lnTo>
                        <a:pt x="782" y="174"/>
                      </a:lnTo>
                      <a:lnTo>
                        <a:pt x="776" y="180"/>
                      </a:lnTo>
                      <a:lnTo>
                        <a:pt x="776" y="204"/>
                      </a:lnTo>
                      <a:lnTo>
                        <a:pt x="776" y="216"/>
                      </a:lnTo>
                      <a:lnTo>
                        <a:pt x="776" y="222"/>
                      </a:lnTo>
                      <a:lnTo>
                        <a:pt x="782" y="216"/>
                      </a:lnTo>
                      <a:lnTo>
                        <a:pt x="788" y="210"/>
                      </a:lnTo>
                      <a:lnTo>
                        <a:pt x="788" y="222"/>
                      </a:lnTo>
                      <a:lnTo>
                        <a:pt x="788" y="228"/>
                      </a:lnTo>
                      <a:lnTo>
                        <a:pt x="782" y="234"/>
                      </a:lnTo>
                      <a:lnTo>
                        <a:pt x="782" y="246"/>
                      </a:lnTo>
                      <a:lnTo>
                        <a:pt x="776" y="252"/>
                      </a:lnTo>
                      <a:lnTo>
                        <a:pt x="776" y="246"/>
                      </a:lnTo>
                      <a:lnTo>
                        <a:pt x="770" y="246"/>
                      </a:lnTo>
                      <a:lnTo>
                        <a:pt x="770" y="252"/>
                      </a:lnTo>
                      <a:lnTo>
                        <a:pt x="764" y="252"/>
                      </a:lnTo>
                      <a:lnTo>
                        <a:pt x="758" y="252"/>
                      </a:lnTo>
                      <a:lnTo>
                        <a:pt x="746" y="252"/>
                      </a:lnTo>
                      <a:lnTo>
                        <a:pt x="746" y="246"/>
                      </a:lnTo>
                      <a:lnTo>
                        <a:pt x="740" y="252"/>
                      </a:lnTo>
                      <a:lnTo>
                        <a:pt x="734" y="246"/>
                      </a:lnTo>
                      <a:lnTo>
                        <a:pt x="728" y="240"/>
                      </a:lnTo>
                      <a:lnTo>
                        <a:pt x="722" y="240"/>
                      </a:lnTo>
                      <a:lnTo>
                        <a:pt x="716" y="252"/>
                      </a:lnTo>
                      <a:lnTo>
                        <a:pt x="710" y="252"/>
                      </a:lnTo>
                      <a:lnTo>
                        <a:pt x="704" y="252"/>
                      </a:lnTo>
                      <a:lnTo>
                        <a:pt x="686" y="240"/>
                      </a:lnTo>
                      <a:lnTo>
                        <a:pt x="667" y="228"/>
                      </a:lnTo>
                      <a:lnTo>
                        <a:pt x="655" y="228"/>
                      </a:lnTo>
                      <a:lnTo>
                        <a:pt x="667" y="222"/>
                      </a:lnTo>
                      <a:lnTo>
                        <a:pt x="667" y="216"/>
                      </a:lnTo>
                      <a:lnTo>
                        <a:pt x="661" y="210"/>
                      </a:lnTo>
                      <a:lnTo>
                        <a:pt x="649" y="210"/>
                      </a:lnTo>
                      <a:lnTo>
                        <a:pt x="637" y="210"/>
                      </a:lnTo>
                      <a:lnTo>
                        <a:pt x="625" y="210"/>
                      </a:lnTo>
                      <a:lnTo>
                        <a:pt x="613" y="204"/>
                      </a:lnTo>
                      <a:lnTo>
                        <a:pt x="601" y="210"/>
                      </a:lnTo>
                      <a:lnTo>
                        <a:pt x="583" y="216"/>
                      </a:lnTo>
                      <a:lnTo>
                        <a:pt x="565" y="228"/>
                      </a:lnTo>
                      <a:lnTo>
                        <a:pt x="547" y="228"/>
                      </a:lnTo>
                      <a:lnTo>
                        <a:pt x="535" y="228"/>
                      </a:lnTo>
                      <a:lnTo>
                        <a:pt x="529" y="216"/>
                      </a:lnTo>
                      <a:lnTo>
                        <a:pt x="535" y="210"/>
                      </a:lnTo>
                      <a:lnTo>
                        <a:pt x="553" y="192"/>
                      </a:lnTo>
                      <a:lnTo>
                        <a:pt x="595" y="174"/>
                      </a:lnTo>
                      <a:lnTo>
                        <a:pt x="631" y="138"/>
                      </a:lnTo>
                      <a:lnTo>
                        <a:pt x="637" y="132"/>
                      </a:lnTo>
                      <a:lnTo>
                        <a:pt x="631" y="126"/>
                      </a:lnTo>
                      <a:lnTo>
                        <a:pt x="631" y="114"/>
                      </a:lnTo>
                      <a:lnTo>
                        <a:pt x="631" y="96"/>
                      </a:lnTo>
                      <a:lnTo>
                        <a:pt x="613" y="78"/>
                      </a:lnTo>
                      <a:lnTo>
                        <a:pt x="613" y="60"/>
                      </a:lnTo>
                      <a:lnTo>
                        <a:pt x="619" y="42"/>
                      </a:lnTo>
                      <a:lnTo>
                        <a:pt x="607" y="42"/>
                      </a:lnTo>
                      <a:lnTo>
                        <a:pt x="583" y="54"/>
                      </a:lnTo>
                      <a:lnTo>
                        <a:pt x="565" y="60"/>
                      </a:lnTo>
                      <a:lnTo>
                        <a:pt x="535" y="84"/>
                      </a:lnTo>
                      <a:lnTo>
                        <a:pt x="517" y="102"/>
                      </a:lnTo>
                      <a:lnTo>
                        <a:pt x="493" y="102"/>
                      </a:lnTo>
                      <a:lnTo>
                        <a:pt x="493" y="108"/>
                      </a:lnTo>
                      <a:lnTo>
                        <a:pt x="481" y="108"/>
                      </a:lnTo>
                      <a:lnTo>
                        <a:pt x="457" y="120"/>
                      </a:lnTo>
                      <a:lnTo>
                        <a:pt x="445" y="126"/>
                      </a:lnTo>
                      <a:lnTo>
                        <a:pt x="439" y="138"/>
                      </a:lnTo>
                      <a:lnTo>
                        <a:pt x="415" y="138"/>
                      </a:lnTo>
                      <a:lnTo>
                        <a:pt x="391" y="144"/>
                      </a:lnTo>
                      <a:lnTo>
                        <a:pt x="379" y="144"/>
                      </a:lnTo>
                      <a:lnTo>
                        <a:pt x="373" y="150"/>
                      </a:lnTo>
                      <a:lnTo>
                        <a:pt x="367" y="162"/>
                      </a:lnTo>
                      <a:lnTo>
                        <a:pt x="367" y="180"/>
                      </a:lnTo>
                      <a:lnTo>
                        <a:pt x="361" y="180"/>
                      </a:lnTo>
                      <a:lnTo>
                        <a:pt x="355" y="198"/>
                      </a:lnTo>
                      <a:lnTo>
                        <a:pt x="367" y="216"/>
                      </a:lnTo>
                      <a:lnTo>
                        <a:pt x="373" y="228"/>
                      </a:lnTo>
                      <a:lnTo>
                        <a:pt x="373" y="234"/>
                      </a:lnTo>
                      <a:lnTo>
                        <a:pt x="373" y="240"/>
                      </a:lnTo>
                      <a:lnTo>
                        <a:pt x="355" y="252"/>
                      </a:lnTo>
                      <a:lnTo>
                        <a:pt x="337" y="264"/>
                      </a:lnTo>
                      <a:lnTo>
                        <a:pt x="283" y="294"/>
                      </a:lnTo>
                      <a:lnTo>
                        <a:pt x="217" y="336"/>
                      </a:lnTo>
                      <a:lnTo>
                        <a:pt x="181" y="366"/>
                      </a:lnTo>
                      <a:lnTo>
                        <a:pt x="151" y="390"/>
                      </a:lnTo>
                      <a:lnTo>
                        <a:pt x="91" y="450"/>
                      </a:lnTo>
                      <a:lnTo>
                        <a:pt x="60" y="468"/>
                      </a:lnTo>
                      <a:lnTo>
                        <a:pt x="54" y="474"/>
                      </a:lnTo>
                      <a:lnTo>
                        <a:pt x="97" y="522"/>
                      </a:lnTo>
                      <a:lnTo>
                        <a:pt x="91" y="522"/>
                      </a:lnTo>
                      <a:lnTo>
                        <a:pt x="85" y="528"/>
                      </a:lnTo>
                      <a:lnTo>
                        <a:pt x="85" y="540"/>
                      </a:lnTo>
                      <a:lnTo>
                        <a:pt x="73" y="540"/>
                      </a:lnTo>
                      <a:lnTo>
                        <a:pt x="60" y="546"/>
                      </a:lnTo>
                      <a:lnTo>
                        <a:pt x="60" y="552"/>
                      </a:lnTo>
                      <a:lnTo>
                        <a:pt x="48" y="570"/>
                      </a:lnTo>
                      <a:lnTo>
                        <a:pt x="30" y="588"/>
                      </a:lnTo>
                      <a:lnTo>
                        <a:pt x="18" y="600"/>
                      </a:lnTo>
                      <a:lnTo>
                        <a:pt x="12" y="618"/>
                      </a:lnTo>
                      <a:lnTo>
                        <a:pt x="12" y="630"/>
                      </a:lnTo>
                      <a:lnTo>
                        <a:pt x="24" y="643"/>
                      </a:lnTo>
                      <a:lnTo>
                        <a:pt x="18" y="643"/>
                      </a:lnTo>
                      <a:lnTo>
                        <a:pt x="18" y="655"/>
                      </a:lnTo>
                      <a:lnTo>
                        <a:pt x="6" y="673"/>
                      </a:lnTo>
                      <a:lnTo>
                        <a:pt x="0" y="679"/>
                      </a:lnTo>
                      <a:lnTo>
                        <a:pt x="6" y="691"/>
                      </a:lnTo>
                      <a:lnTo>
                        <a:pt x="12" y="691"/>
                      </a:lnTo>
                      <a:lnTo>
                        <a:pt x="30" y="691"/>
                      </a:lnTo>
                      <a:lnTo>
                        <a:pt x="30" y="697"/>
                      </a:lnTo>
                      <a:lnTo>
                        <a:pt x="36" y="703"/>
                      </a:lnTo>
                      <a:lnTo>
                        <a:pt x="54" y="709"/>
                      </a:lnTo>
                      <a:lnTo>
                        <a:pt x="66" y="721"/>
                      </a:lnTo>
                      <a:lnTo>
                        <a:pt x="79" y="739"/>
                      </a:lnTo>
                      <a:lnTo>
                        <a:pt x="79" y="733"/>
                      </a:lnTo>
                      <a:lnTo>
                        <a:pt x="85" y="739"/>
                      </a:lnTo>
                      <a:lnTo>
                        <a:pt x="91" y="745"/>
                      </a:lnTo>
                      <a:lnTo>
                        <a:pt x="97" y="751"/>
                      </a:lnTo>
                      <a:lnTo>
                        <a:pt x="54" y="811"/>
                      </a:lnTo>
                      <a:close/>
                      <a:moveTo>
                        <a:pt x="655" y="318"/>
                      </a:moveTo>
                      <a:lnTo>
                        <a:pt x="655" y="306"/>
                      </a:lnTo>
                      <a:lnTo>
                        <a:pt x="661" y="300"/>
                      </a:lnTo>
                      <a:lnTo>
                        <a:pt x="661" y="288"/>
                      </a:lnTo>
                      <a:lnTo>
                        <a:pt x="655" y="282"/>
                      </a:lnTo>
                      <a:lnTo>
                        <a:pt x="649" y="276"/>
                      </a:lnTo>
                      <a:lnTo>
                        <a:pt x="649" y="282"/>
                      </a:lnTo>
                      <a:lnTo>
                        <a:pt x="631" y="300"/>
                      </a:lnTo>
                      <a:lnTo>
                        <a:pt x="631" y="306"/>
                      </a:lnTo>
                      <a:lnTo>
                        <a:pt x="643" y="312"/>
                      </a:lnTo>
                      <a:lnTo>
                        <a:pt x="655" y="318"/>
                      </a:lnTo>
                      <a:close/>
                      <a:moveTo>
                        <a:pt x="734" y="306"/>
                      </a:moveTo>
                      <a:lnTo>
                        <a:pt x="752" y="288"/>
                      </a:lnTo>
                      <a:lnTo>
                        <a:pt x="746" y="288"/>
                      </a:lnTo>
                      <a:lnTo>
                        <a:pt x="746" y="282"/>
                      </a:lnTo>
                      <a:lnTo>
                        <a:pt x="740" y="276"/>
                      </a:lnTo>
                      <a:lnTo>
                        <a:pt x="734" y="270"/>
                      </a:lnTo>
                      <a:lnTo>
                        <a:pt x="728" y="270"/>
                      </a:lnTo>
                      <a:lnTo>
                        <a:pt x="734" y="270"/>
                      </a:lnTo>
                      <a:lnTo>
                        <a:pt x="734" y="264"/>
                      </a:lnTo>
                      <a:lnTo>
                        <a:pt x="728" y="264"/>
                      </a:lnTo>
                      <a:lnTo>
                        <a:pt x="728" y="258"/>
                      </a:lnTo>
                      <a:lnTo>
                        <a:pt x="722" y="252"/>
                      </a:lnTo>
                      <a:lnTo>
                        <a:pt x="722" y="258"/>
                      </a:lnTo>
                      <a:lnTo>
                        <a:pt x="716" y="270"/>
                      </a:lnTo>
                      <a:lnTo>
                        <a:pt x="710" y="270"/>
                      </a:lnTo>
                      <a:lnTo>
                        <a:pt x="698" y="276"/>
                      </a:lnTo>
                      <a:lnTo>
                        <a:pt x="692" y="294"/>
                      </a:lnTo>
                      <a:lnTo>
                        <a:pt x="679" y="294"/>
                      </a:lnTo>
                      <a:lnTo>
                        <a:pt x="673" y="300"/>
                      </a:lnTo>
                      <a:lnTo>
                        <a:pt x="661" y="300"/>
                      </a:lnTo>
                      <a:lnTo>
                        <a:pt x="661" y="306"/>
                      </a:lnTo>
                      <a:lnTo>
                        <a:pt x="661" y="312"/>
                      </a:lnTo>
                      <a:lnTo>
                        <a:pt x="673" y="312"/>
                      </a:lnTo>
                      <a:lnTo>
                        <a:pt x="679" y="312"/>
                      </a:lnTo>
                      <a:lnTo>
                        <a:pt x="686" y="312"/>
                      </a:lnTo>
                      <a:lnTo>
                        <a:pt x="698" y="300"/>
                      </a:lnTo>
                      <a:lnTo>
                        <a:pt x="716" y="312"/>
                      </a:lnTo>
                      <a:lnTo>
                        <a:pt x="722" y="318"/>
                      </a:lnTo>
                      <a:lnTo>
                        <a:pt x="728" y="318"/>
                      </a:lnTo>
                      <a:lnTo>
                        <a:pt x="728" y="312"/>
                      </a:lnTo>
                      <a:lnTo>
                        <a:pt x="734" y="306"/>
                      </a:lnTo>
                      <a:close/>
                      <a:moveTo>
                        <a:pt x="91" y="787"/>
                      </a:moveTo>
                      <a:lnTo>
                        <a:pt x="97" y="787"/>
                      </a:lnTo>
                      <a:lnTo>
                        <a:pt x="97" y="781"/>
                      </a:lnTo>
                      <a:lnTo>
                        <a:pt x="103" y="781"/>
                      </a:lnTo>
                      <a:lnTo>
                        <a:pt x="103" y="775"/>
                      </a:lnTo>
                      <a:lnTo>
                        <a:pt x="97" y="775"/>
                      </a:lnTo>
                      <a:lnTo>
                        <a:pt x="91" y="781"/>
                      </a:lnTo>
                      <a:lnTo>
                        <a:pt x="91" y="787"/>
                      </a:lnTo>
                      <a:close/>
                      <a:moveTo>
                        <a:pt x="854" y="96"/>
                      </a:moveTo>
                      <a:lnTo>
                        <a:pt x="872" y="114"/>
                      </a:lnTo>
                      <a:lnTo>
                        <a:pt x="866" y="114"/>
                      </a:lnTo>
                      <a:lnTo>
                        <a:pt x="866" y="120"/>
                      </a:lnTo>
                      <a:lnTo>
                        <a:pt x="854" y="126"/>
                      </a:lnTo>
                      <a:lnTo>
                        <a:pt x="860" y="132"/>
                      </a:lnTo>
                      <a:lnTo>
                        <a:pt x="866" y="126"/>
                      </a:lnTo>
                      <a:lnTo>
                        <a:pt x="878" y="126"/>
                      </a:lnTo>
                      <a:lnTo>
                        <a:pt x="890" y="144"/>
                      </a:lnTo>
                      <a:lnTo>
                        <a:pt x="890" y="156"/>
                      </a:lnTo>
                      <a:lnTo>
                        <a:pt x="890" y="162"/>
                      </a:lnTo>
                      <a:lnTo>
                        <a:pt x="890" y="174"/>
                      </a:lnTo>
                      <a:lnTo>
                        <a:pt x="902" y="162"/>
                      </a:lnTo>
                      <a:lnTo>
                        <a:pt x="902" y="156"/>
                      </a:lnTo>
                      <a:lnTo>
                        <a:pt x="908" y="144"/>
                      </a:lnTo>
                      <a:lnTo>
                        <a:pt x="920" y="138"/>
                      </a:lnTo>
                      <a:lnTo>
                        <a:pt x="926" y="132"/>
                      </a:lnTo>
                      <a:lnTo>
                        <a:pt x="920" y="132"/>
                      </a:lnTo>
                      <a:lnTo>
                        <a:pt x="914" y="126"/>
                      </a:lnTo>
                      <a:lnTo>
                        <a:pt x="914" y="120"/>
                      </a:lnTo>
                      <a:lnTo>
                        <a:pt x="920" y="120"/>
                      </a:lnTo>
                      <a:lnTo>
                        <a:pt x="920" y="114"/>
                      </a:lnTo>
                      <a:lnTo>
                        <a:pt x="926" y="108"/>
                      </a:lnTo>
                      <a:lnTo>
                        <a:pt x="932" y="108"/>
                      </a:lnTo>
                      <a:lnTo>
                        <a:pt x="926" y="102"/>
                      </a:lnTo>
                      <a:lnTo>
                        <a:pt x="926" y="108"/>
                      </a:lnTo>
                      <a:lnTo>
                        <a:pt x="932" y="108"/>
                      </a:lnTo>
                      <a:lnTo>
                        <a:pt x="938" y="108"/>
                      </a:lnTo>
                      <a:lnTo>
                        <a:pt x="938" y="96"/>
                      </a:lnTo>
                      <a:lnTo>
                        <a:pt x="938" y="90"/>
                      </a:lnTo>
                      <a:lnTo>
                        <a:pt x="938" y="84"/>
                      </a:lnTo>
                      <a:lnTo>
                        <a:pt x="938" y="78"/>
                      </a:lnTo>
                      <a:lnTo>
                        <a:pt x="932" y="78"/>
                      </a:lnTo>
                      <a:lnTo>
                        <a:pt x="932" y="84"/>
                      </a:lnTo>
                      <a:lnTo>
                        <a:pt x="926" y="72"/>
                      </a:lnTo>
                      <a:lnTo>
                        <a:pt x="920" y="66"/>
                      </a:lnTo>
                      <a:lnTo>
                        <a:pt x="914" y="54"/>
                      </a:lnTo>
                      <a:lnTo>
                        <a:pt x="914" y="48"/>
                      </a:lnTo>
                      <a:lnTo>
                        <a:pt x="920" y="24"/>
                      </a:lnTo>
                      <a:lnTo>
                        <a:pt x="920" y="12"/>
                      </a:lnTo>
                      <a:lnTo>
                        <a:pt x="914" y="0"/>
                      </a:lnTo>
                      <a:lnTo>
                        <a:pt x="902" y="0"/>
                      </a:lnTo>
                      <a:lnTo>
                        <a:pt x="896" y="6"/>
                      </a:lnTo>
                      <a:lnTo>
                        <a:pt x="896" y="12"/>
                      </a:lnTo>
                      <a:lnTo>
                        <a:pt x="878" y="18"/>
                      </a:lnTo>
                      <a:lnTo>
                        <a:pt x="860" y="30"/>
                      </a:lnTo>
                      <a:lnTo>
                        <a:pt x="830" y="60"/>
                      </a:lnTo>
                      <a:lnTo>
                        <a:pt x="830" y="66"/>
                      </a:lnTo>
                      <a:lnTo>
                        <a:pt x="842" y="72"/>
                      </a:lnTo>
                      <a:lnTo>
                        <a:pt x="848" y="72"/>
                      </a:lnTo>
                      <a:lnTo>
                        <a:pt x="854" y="78"/>
                      </a:lnTo>
                      <a:lnTo>
                        <a:pt x="854" y="90"/>
                      </a:lnTo>
                      <a:lnTo>
                        <a:pt x="854" y="9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5" name="Freeform 19"/>
                <p:cNvSpPr>
                  <a:spLocks/>
                </p:cNvSpPr>
                <p:nvPr/>
              </p:nvSpPr>
              <p:spPr bwMode="auto">
                <a:xfrm>
                  <a:off x="5762346" y="3290997"/>
                  <a:ext cx="728954" cy="473558"/>
                </a:xfrm>
                <a:custGeom>
                  <a:avLst/>
                  <a:gdLst/>
                  <a:ahLst/>
                  <a:cxnLst>
                    <a:cxn ang="0">
                      <a:pos x="1497" y="193"/>
                    </a:cxn>
                    <a:cxn ang="0">
                      <a:pos x="1509" y="150"/>
                    </a:cxn>
                    <a:cxn ang="0">
                      <a:pos x="1473" y="108"/>
                    </a:cxn>
                    <a:cxn ang="0">
                      <a:pos x="1461" y="0"/>
                    </a:cxn>
                    <a:cxn ang="0">
                      <a:pos x="1425" y="72"/>
                    </a:cxn>
                    <a:cxn ang="0">
                      <a:pos x="1371" y="132"/>
                    </a:cxn>
                    <a:cxn ang="0">
                      <a:pos x="1335" y="150"/>
                    </a:cxn>
                    <a:cxn ang="0">
                      <a:pos x="1190" y="132"/>
                    </a:cxn>
                    <a:cxn ang="0">
                      <a:pos x="1118" y="102"/>
                    </a:cxn>
                    <a:cxn ang="0">
                      <a:pos x="1076" y="156"/>
                    </a:cxn>
                    <a:cxn ang="0">
                      <a:pos x="1022" y="199"/>
                    </a:cxn>
                    <a:cxn ang="0">
                      <a:pos x="962" y="217"/>
                    </a:cxn>
                    <a:cxn ang="0">
                      <a:pos x="914" y="241"/>
                    </a:cxn>
                    <a:cxn ang="0">
                      <a:pos x="824" y="283"/>
                    </a:cxn>
                    <a:cxn ang="0">
                      <a:pos x="746" y="265"/>
                    </a:cxn>
                    <a:cxn ang="0">
                      <a:pos x="674" y="307"/>
                    </a:cxn>
                    <a:cxn ang="0">
                      <a:pos x="637" y="343"/>
                    </a:cxn>
                    <a:cxn ang="0">
                      <a:pos x="595" y="319"/>
                    </a:cxn>
                    <a:cxn ang="0">
                      <a:pos x="535" y="349"/>
                    </a:cxn>
                    <a:cxn ang="0">
                      <a:pos x="475" y="355"/>
                    </a:cxn>
                    <a:cxn ang="0">
                      <a:pos x="451" y="343"/>
                    </a:cxn>
                    <a:cxn ang="0">
                      <a:pos x="379" y="403"/>
                    </a:cxn>
                    <a:cxn ang="0">
                      <a:pos x="331" y="487"/>
                    </a:cxn>
                    <a:cxn ang="0">
                      <a:pos x="211" y="547"/>
                    </a:cxn>
                    <a:cxn ang="0">
                      <a:pos x="175" y="475"/>
                    </a:cxn>
                    <a:cxn ang="0">
                      <a:pos x="97" y="349"/>
                    </a:cxn>
                    <a:cxn ang="0">
                      <a:pos x="42" y="289"/>
                    </a:cxn>
                    <a:cxn ang="0">
                      <a:pos x="12" y="367"/>
                    </a:cxn>
                    <a:cxn ang="0">
                      <a:pos x="73" y="439"/>
                    </a:cxn>
                    <a:cxn ang="0">
                      <a:pos x="48" y="493"/>
                    </a:cxn>
                    <a:cxn ang="0">
                      <a:pos x="24" y="553"/>
                    </a:cxn>
                    <a:cxn ang="0">
                      <a:pos x="18" y="625"/>
                    </a:cxn>
                    <a:cxn ang="0">
                      <a:pos x="91" y="661"/>
                    </a:cxn>
                    <a:cxn ang="0">
                      <a:pos x="73" y="733"/>
                    </a:cxn>
                    <a:cxn ang="0">
                      <a:pos x="145" y="739"/>
                    </a:cxn>
                    <a:cxn ang="0">
                      <a:pos x="175" y="805"/>
                    </a:cxn>
                    <a:cxn ang="0">
                      <a:pos x="211" y="865"/>
                    </a:cxn>
                    <a:cxn ang="0">
                      <a:pos x="223" y="913"/>
                    </a:cxn>
                    <a:cxn ang="0">
                      <a:pos x="265" y="967"/>
                    </a:cxn>
                    <a:cxn ang="0">
                      <a:pos x="283" y="992"/>
                    </a:cxn>
                    <a:cxn ang="0">
                      <a:pos x="343" y="986"/>
                    </a:cxn>
                    <a:cxn ang="0">
                      <a:pos x="373" y="955"/>
                    </a:cxn>
                    <a:cxn ang="0">
                      <a:pos x="397" y="949"/>
                    </a:cxn>
                    <a:cxn ang="0">
                      <a:pos x="433" y="931"/>
                    </a:cxn>
                    <a:cxn ang="0">
                      <a:pos x="535" y="931"/>
                    </a:cxn>
                    <a:cxn ang="0">
                      <a:pos x="595" y="907"/>
                    </a:cxn>
                    <a:cxn ang="0">
                      <a:pos x="674" y="871"/>
                    </a:cxn>
                    <a:cxn ang="0">
                      <a:pos x="734" y="859"/>
                    </a:cxn>
                    <a:cxn ang="0">
                      <a:pos x="818" y="919"/>
                    </a:cxn>
                    <a:cxn ang="0">
                      <a:pos x="872" y="919"/>
                    </a:cxn>
                    <a:cxn ang="0">
                      <a:pos x="962" y="937"/>
                    </a:cxn>
                    <a:cxn ang="0">
                      <a:pos x="968" y="877"/>
                    </a:cxn>
                    <a:cxn ang="0">
                      <a:pos x="1040" y="835"/>
                    </a:cxn>
                    <a:cxn ang="0">
                      <a:pos x="1118" y="709"/>
                    </a:cxn>
                    <a:cxn ang="0">
                      <a:pos x="1184" y="679"/>
                    </a:cxn>
                    <a:cxn ang="0">
                      <a:pos x="1226" y="655"/>
                    </a:cxn>
                    <a:cxn ang="0">
                      <a:pos x="1232" y="601"/>
                    </a:cxn>
                    <a:cxn ang="0">
                      <a:pos x="1202" y="541"/>
                    </a:cxn>
                    <a:cxn ang="0">
                      <a:pos x="1226" y="451"/>
                    </a:cxn>
                    <a:cxn ang="0">
                      <a:pos x="1359" y="361"/>
                    </a:cxn>
                    <a:cxn ang="0">
                      <a:pos x="1359" y="313"/>
                    </a:cxn>
                    <a:cxn ang="0">
                      <a:pos x="1413" y="265"/>
                    </a:cxn>
                  </a:cxnLst>
                  <a:rect l="0" t="0" r="r" b="b"/>
                  <a:pathLst>
                    <a:path w="1527" h="992">
                      <a:moveTo>
                        <a:pt x="1443" y="229"/>
                      </a:moveTo>
                      <a:lnTo>
                        <a:pt x="1443" y="223"/>
                      </a:lnTo>
                      <a:lnTo>
                        <a:pt x="1443" y="217"/>
                      </a:lnTo>
                      <a:lnTo>
                        <a:pt x="1449" y="211"/>
                      </a:lnTo>
                      <a:lnTo>
                        <a:pt x="1467" y="205"/>
                      </a:lnTo>
                      <a:lnTo>
                        <a:pt x="1491" y="205"/>
                      </a:lnTo>
                      <a:lnTo>
                        <a:pt x="1497" y="193"/>
                      </a:lnTo>
                      <a:lnTo>
                        <a:pt x="1503" y="193"/>
                      </a:lnTo>
                      <a:lnTo>
                        <a:pt x="1509" y="187"/>
                      </a:lnTo>
                      <a:lnTo>
                        <a:pt x="1515" y="168"/>
                      </a:lnTo>
                      <a:lnTo>
                        <a:pt x="1527" y="162"/>
                      </a:lnTo>
                      <a:lnTo>
                        <a:pt x="1521" y="162"/>
                      </a:lnTo>
                      <a:lnTo>
                        <a:pt x="1515" y="150"/>
                      </a:lnTo>
                      <a:lnTo>
                        <a:pt x="1509" y="150"/>
                      </a:lnTo>
                      <a:lnTo>
                        <a:pt x="1503" y="150"/>
                      </a:lnTo>
                      <a:lnTo>
                        <a:pt x="1491" y="144"/>
                      </a:lnTo>
                      <a:lnTo>
                        <a:pt x="1479" y="138"/>
                      </a:lnTo>
                      <a:lnTo>
                        <a:pt x="1479" y="132"/>
                      </a:lnTo>
                      <a:lnTo>
                        <a:pt x="1479" y="120"/>
                      </a:lnTo>
                      <a:lnTo>
                        <a:pt x="1473" y="120"/>
                      </a:lnTo>
                      <a:lnTo>
                        <a:pt x="1473" y="108"/>
                      </a:lnTo>
                      <a:lnTo>
                        <a:pt x="1467" y="96"/>
                      </a:lnTo>
                      <a:lnTo>
                        <a:pt x="1467" y="84"/>
                      </a:lnTo>
                      <a:lnTo>
                        <a:pt x="1467" y="60"/>
                      </a:lnTo>
                      <a:lnTo>
                        <a:pt x="1473" y="42"/>
                      </a:lnTo>
                      <a:lnTo>
                        <a:pt x="1473" y="18"/>
                      </a:lnTo>
                      <a:lnTo>
                        <a:pt x="1479" y="0"/>
                      </a:lnTo>
                      <a:lnTo>
                        <a:pt x="1461" y="0"/>
                      </a:lnTo>
                      <a:lnTo>
                        <a:pt x="1455" y="0"/>
                      </a:lnTo>
                      <a:lnTo>
                        <a:pt x="1443" y="24"/>
                      </a:lnTo>
                      <a:lnTo>
                        <a:pt x="1431" y="24"/>
                      </a:lnTo>
                      <a:lnTo>
                        <a:pt x="1431" y="30"/>
                      </a:lnTo>
                      <a:lnTo>
                        <a:pt x="1425" y="42"/>
                      </a:lnTo>
                      <a:lnTo>
                        <a:pt x="1425" y="48"/>
                      </a:lnTo>
                      <a:lnTo>
                        <a:pt x="1425" y="72"/>
                      </a:lnTo>
                      <a:lnTo>
                        <a:pt x="1419" y="90"/>
                      </a:lnTo>
                      <a:lnTo>
                        <a:pt x="1413" y="102"/>
                      </a:lnTo>
                      <a:lnTo>
                        <a:pt x="1401" y="120"/>
                      </a:lnTo>
                      <a:lnTo>
                        <a:pt x="1383" y="120"/>
                      </a:lnTo>
                      <a:lnTo>
                        <a:pt x="1377" y="120"/>
                      </a:lnTo>
                      <a:lnTo>
                        <a:pt x="1377" y="126"/>
                      </a:lnTo>
                      <a:lnTo>
                        <a:pt x="1371" y="132"/>
                      </a:lnTo>
                      <a:lnTo>
                        <a:pt x="1371" y="138"/>
                      </a:lnTo>
                      <a:lnTo>
                        <a:pt x="1359" y="138"/>
                      </a:lnTo>
                      <a:lnTo>
                        <a:pt x="1353" y="138"/>
                      </a:lnTo>
                      <a:lnTo>
                        <a:pt x="1353" y="144"/>
                      </a:lnTo>
                      <a:lnTo>
                        <a:pt x="1347" y="144"/>
                      </a:lnTo>
                      <a:lnTo>
                        <a:pt x="1341" y="150"/>
                      </a:lnTo>
                      <a:lnTo>
                        <a:pt x="1335" y="150"/>
                      </a:lnTo>
                      <a:lnTo>
                        <a:pt x="1329" y="156"/>
                      </a:lnTo>
                      <a:lnTo>
                        <a:pt x="1293" y="156"/>
                      </a:lnTo>
                      <a:lnTo>
                        <a:pt x="1262" y="168"/>
                      </a:lnTo>
                      <a:lnTo>
                        <a:pt x="1232" y="150"/>
                      </a:lnTo>
                      <a:lnTo>
                        <a:pt x="1214" y="138"/>
                      </a:lnTo>
                      <a:lnTo>
                        <a:pt x="1202" y="132"/>
                      </a:lnTo>
                      <a:lnTo>
                        <a:pt x="1190" y="132"/>
                      </a:lnTo>
                      <a:lnTo>
                        <a:pt x="1184" y="120"/>
                      </a:lnTo>
                      <a:lnTo>
                        <a:pt x="1172" y="120"/>
                      </a:lnTo>
                      <a:lnTo>
                        <a:pt x="1160" y="120"/>
                      </a:lnTo>
                      <a:lnTo>
                        <a:pt x="1154" y="126"/>
                      </a:lnTo>
                      <a:lnTo>
                        <a:pt x="1136" y="108"/>
                      </a:lnTo>
                      <a:lnTo>
                        <a:pt x="1124" y="102"/>
                      </a:lnTo>
                      <a:lnTo>
                        <a:pt x="1118" y="102"/>
                      </a:lnTo>
                      <a:lnTo>
                        <a:pt x="1106" y="108"/>
                      </a:lnTo>
                      <a:lnTo>
                        <a:pt x="1088" y="120"/>
                      </a:lnTo>
                      <a:lnTo>
                        <a:pt x="1082" y="126"/>
                      </a:lnTo>
                      <a:lnTo>
                        <a:pt x="1070" y="132"/>
                      </a:lnTo>
                      <a:lnTo>
                        <a:pt x="1070" y="138"/>
                      </a:lnTo>
                      <a:lnTo>
                        <a:pt x="1070" y="144"/>
                      </a:lnTo>
                      <a:lnTo>
                        <a:pt x="1076" y="156"/>
                      </a:lnTo>
                      <a:lnTo>
                        <a:pt x="1076" y="162"/>
                      </a:lnTo>
                      <a:lnTo>
                        <a:pt x="1070" y="162"/>
                      </a:lnTo>
                      <a:lnTo>
                        <a:pt x="1070" y="168"/>
                      </a:lnTo>
                      <a:lnTo>
                        <a:pt x="1070" y="174"/>
                      </a:lnTo>
                      <a:lnTo>
                        <a:pt x="1034" y="187"/>
                      </a:lnTo>
                      <a:lnTo>
                        <a:pt x="1022" y="193"/>
                      </a:lnTo>
                      <a:lnTo>
                        <a:pt x="1022" y="199"/>
                      </a:lnTo>
                      <a:lnTo>
                        <a:pt x="1022" y="205"/>
                      </a:lnTo>
                      <a:lnTo>
                        <a:pt x="1010" y="205"/>
                      </a:lnTo>
                      <a:lnTo>
                        <a:pt x="1004" y="205"/>
                      </a:lnTo>
                      <a:lnTo>
                        <a:pt x="998" y="211"/>
                      </a:lnTo>
                      <a:lnTo>
                        <a:pt x="992" y="211"/>
                      </a:lnTo>
                      <a:lnTo>
                        <a:pt x="992" y="217"/>
                      </a:lnTo>
                      <a:lnTo>
                        <a:pt x="962" y="217"/>
                      </a:lnTo>
                      <a:lnTo>
                        <a:pt x="962" y="211"/>
                      </a:lnTo>
                      <a:lnTo>
                        <a:pt x="962" y="217"/>
                      </a:lnTo>
                      <a:lnTo>
                        <a:pt x="944" y="223"/>
                      </a:lnTo>
                      <a:lnTo>
                        <a:pt x="944" y="229"/>
                      </a:lnTo>
                      <a:lnTo>
                        <a:pt x="938" y="229"/>
                      </a:lnTo>
                      <a:lnTo>
                        <a:pt x="920" y="241"/>
                      </a:lnTo>
                      <a:lnTo>
                        <a:pt x="914" y="241"/>
                      </a:lnTo>
                      <a:lnTo>
                        <a:pt x="896" y="259"/>
                      </a:lnTo>
                      <a:lnTo>
                        <a:pt x="884" y="265"/>
                      </a:lnTo>
                      <a:lnTo>
                        <a:pt x="872" y="277"/>
                      </a:lnTo>
                      <a:lnTo>
                        <a:pt x="848" y="289"/>
                      </a:lnTo>
                      <a:lnTo>
                        <a:pt x="830" y="289"/>
                      </a:lnTo>
                      <a:lnTo>
                        <a:pt x="836" y="289"/>
                      </a:lnTo>
                      <a:lnTo>
                        <a:pt x="824" y="283"/>
                      </a:lnTo>
                      <a:lnTo>
                        <a:pt x="824" y="277"/>
                      </a:lnTo>
                      <a:lnTo>
                        <a:pt x="818" y="277"/>
                      </a:lnTo>
                      <a:lnTo>
                        <a:pt x="806" y="271"/>
                      </a:lnTo>
                      <a:lnTo>
                        <a:pt x="770" y="259"/>
                      </a:lnTo>
                      <a:lnTo>
                        <a:pt x="758" y="253"/>
                      </a:lnTo>
                      <a:lnTo>
                        <a:pt x="752" y="253"/>
                      </a:lnTo>
                      <a:lnTo>
                        <a:pt x="746" y="265"/>
                      </a:lnTo>
                      <a:lnTo>
                        <a:pt x="740" y="271"/>
                      </a:lnTo>
                      <a:lnTo>
                        <a:pt x="734" y="283"/>
                      </a:lnTo>
                      <a:lnTo>
                        <a:pt x="716" y="283"/>
                      </a:lnTo>
                      <a:lnTo>
                        <a:pt x="686" y="289"/>
                      </a:lnTo>
                      <a:lnTo>
                        <a:pt x="686" y="295"/>
                      </a:lnTo>
                      <a:lnTo>
                        <a:pt x="680" y="295"/>
                      </a:lnTo>
                      <a:lnTo>
                        <a:pt x="674" y="307"/>
                      </a:lnTo>
                      <a:lnTo>
                        <a:pt x="686" y="313"/>
                      </a:lnTo>
                      <a:lnTo>
                        <a:pt x="698" y="319"/>
                      </a:lnTo>
                      <a:lnTo>
                        <a:pt x="686" y="325"/>
                      </a:lnTo>
                      <a:lnTo>
                        <a:pt x="680" y="331"/>
                      </a:lnTo>
                      <a:lnTo>
                        <a:pt x="667" y="337"/>
                      </a:lnTo>
                      <a:lnTo>
                        <a:pt x="649" y="337"/>
                      </a:lnTo>
                      <a:lnTo>
                        <a:pt x="637" y="343"/>
                      </a:lnTo>
                      <a:lnTo>
                        <a:pt x="637" y="325"/>
                      </a:lnTo>
                      <a:lnTo>
                        <a:pt x="631" y="319"/>
                      </a:lnTo>
                      <a:lnTo>
                        <a:pt x="625" y="325"/>
                      </a:lnTo>
                      <a:lnTo>
                        <a:pt x="613" y="331"/>
                      </a:lnTo>
                      <a:lnTo>
                        <a:pt x="613" y="337"/>
                      </a:lnTo>
                      <a:lnTo>
                        <a:pt x="613" y="331"/>
                      </a:lnTo>
                      <a:lnTo>
                        <a:pt x="595" y="319"/>
                      </a:lnTo>
                      <a:lnTo>
                        <a:pt x="589" y="325"/>
                      </a:lnTo>
                      <a:lnTo>
                        <a:pt x="583" y="331"/>
                      </a:lnTo>
                      <a:lnTo>
                        <a:pt x="559" y="331"/>
                      </a:lnTo>
                      <a:lnTo>
                        <a:pt x="553" y="331"/>
                      </a:lnTo>
                      <a:lnTo>
                        <a:pt x="547" y="337"/>
                      </a:lnTo>
                      <a:lnTo>
                        <a:pt x="541" y="343"/>
                      </a:lnTo>
                      <a:lnTo>
                        <a:pt x="535" y="349"/>
                      </a:lnTo>
                      <a:lnTo>
                        <a:pt x="517" y="361"/>
                      </a:lnTo>
                      <a:lnTo>
                        <a:pt x="499" y="367"/>
                      </a:lnTo>
                      <a:lnTo>
                        <a:pt x="493" y="367"/>
                      </a:lnTo>
                      <a:lnTo>
                        <a:pt x="487" y="373"/>
                      </a:lnTo>
                      <a:lnTo>
                        <a:pt x="481" y="367"/>
                      </a:lnTo>
                      <a:lnTo>
                        <a:pt x="475" y="361"/>
                      </a:lnTo>
                      <a:lnTo>
                        <a:pt x="475" y="355"/>
                      </a:lnTo>
                      <a:lnTo>
                        <a:pt x="481" y="337"/>
                      </a:lnTo>
                      <a:lnTo>
                        <a:pt x="481" y="325"/>
                      </a:lnTo>
                      <a:lnTo>
                        <a:pt x="475" y="325"/>
                      </a:lnTo>
                      <a:lnTo>
                        <a:pt x="475" y="331"/>
                      </a:lnTo>
                      <a:lnTo>
                        <a:pt x="469" y="343"/>
                      </a:lnTo>
                      <a:lnTo>
                        <a:pt x="457" y="343"/>
                      </a:lnTo>
                      <a:lnTo>
                        <a:pt x="451" y="343"/>
                      </a:lnTo>
                      <a:lnTo>
                        <a:pt x="439" y="349"/>
                      </a:lnTo>
                      <a:lnTo>
                        <a:pt x="427" y="379"/>
                      </a:lnTo>
                      <a:lnTo>
                        <a:pt x="421" y="385"/>
                      </a:lnTo>
                      <a:lnTo>
                        <a:pt x="415" y="391"/>
                      </a:lnTo>
                      <a:lnTo>
                        <a:pt x="409" y="391"/>
                      </a:lnTo>
                      <a:lnTo>
                        <a:pt x="397" y="385"/>
                      </a:lnTo>
                      <a:lnTo>
                        <a:pt x="379" y="403"/>
                      </a:lnTo>
                      <a:lnTo>
                        <a:pt x="367" y="421"/>
                      </a:lnTo>
                      <a:lnTo>
                        <a:pt x="367" y="433"/>
                      </a:lnTo>
                      <a:lnTo>
                        <a:pt x="367" y="439"/>
                      </a:lnTo>
                      <a:lnTo>
                        <a:pt x="367" y="445"/>
                      </a:lnTo>
                      <a:lnTo>
                        <a:pt x="367" y="457"/>
                      </a:lnTo>
                      <a:lnTo>
                        <a:pt x="355" y="463"/>
                      </a:lnTo>
                      <a:lnTo>
                        <a:pt x="331" y="487"/>
                      </a:lnTo>
                      <a:lnTo>
                        <a:pt x="295" y="523"/>
                      </a:lnTo>
                      <a:lnTo>
                        <a:pt x="271" y="541"/>
                      </a:lnTo>
                      <a:lnTo>
                        <a:pt x="253" y="553"/>
                      </a:lnTo>
                      <a:lnTo>
                        <a:pt x="235" y="559"/>
                      </a:lnTo>
                      <a:lnTo>
                        <a:pt x="223" y="565"/>
                      </a:lnTo>
                      <a:lnTo>
                        <a:pt x="223" y="559"/>
                      </a:lnTo>
                      <a:lnTo>
                        <a:pt x="211" y="547"/>
                      </a:lnTo>
                      <a:lnTo>
                        <a:pt x="211" y="541"/>
                      </a:lnTo>
                      <a:lnTo>
                        <a:pt x="205" y="541"/>
                      </a:lnTo>
                      <a:lnTo>
                        <a:pt x="205" y="523"/>
                      </a:lnTo>
                      <a:lnTo>
                        <a:pt x="199" y="511"/>
                      </a:lnTo>
                      <a:lnTo>
                        <a:pt x="187" y="493"/>
                      </a:lnTo>
                      <a:lnTo>
                        <a:pt x="181" y="475"/>
                      </a:lnTo>
                      <a:lnTo>
                        <a:pt x="175" y="475"/>
                      </a:lnTo>
                      <a:lnTo>
                        <a:pt x="151" y="427"/>
                      </a:lnTo>
                      <a:lnTo>
                        <a:pt x="139" y="397"/>
                      </a:lnTo>
                      <a:lnTo>
                        <a:pt x="139" y="373"/>
                      </a:lnTo>
                      <a:lnTo>
                        <a:pt x="127" y="361"/>
                      </a:lnTo>
                      <a:lnTo>
                        <a:pt x="115" y="367"/>
                      </a:lnTo>
                      <a:lnTo>
                        <a:pt x="103" y="361"/>
                      </a:lnTo>
                      <a:lnTo>
                        <a:pt x="97" y="349"/>
                      </a:lnTo>
                      <a:lnTo>
                        <a:pt x="97" y="337"/>
                      </a:lnTo>
                      <a:lnTo>
                        <a:pt x="103" y="319"/>
                      </a:lnTo>
                      <a:lnTo>
                        <a:pt x="103" y="313"/>
                      </a:lnTo>
                      <a:lnTo>
                        <a:pt x="91" y="307"/>
                      </a:lnTo>
                      <a:lnTo>
                        <a:pt x="79" y="301"/>
                      </a:lnTo>
                      <a:lnTo>
                        <a:pt x="67" y="295"/>
                      </a:lnTo>
                      <a:lnTo>
                        <a:pt x="42" y="289"/>
                      </a:lnTo>
                      <a:lnTo>
                        <a:pt x="30" y="289"/>
                      </a:lnTo>
                      <a:lnTo>
                        <a:pt x="30" y="295"/>
                      </a:lnTo>
                      <a:lnTo>
                        <a:pt x="30" y="313"/>
                      </a:lnTo>
                      <a:lnTo>
                        <a:pt x="12" y="325"/>
                      </a:lnTo>
                      <a:lnTo>
                        <a:pt x="0" y="325"/>
                      </a:lnTo>
                      <a:lnTo>
                        <a:pt x="0" y="337"/>
                      </a:lnTo>
                      <a:lnTo>
                        <a:pt x="12" y="367"/>
                      </a:lnTo>
                      <a:lnTo>
                        <a:pt x="18" y="367"/>
                      </a:lnTo>
                      <a:lnTo>
                        <a:pt x="24" y="373"/>
                      </a:lnTo>
                      <a:lnTo>
                        <a:pt x="24" y="385"/>
                      </a:lnTo>
                      <a:lnTo>
                        <a:pt x="30" y="385"/>
                      </a:lnTo>
                      <a:lnTo>
                        <a:pt x="61" y="421"/>
                      </a:lnTo>
                      <a:lnTo>
                        <a:pt x="73" y="433"/>
                      </a:lnTo>
                      <a:lnTo>
                        <a:pt x="73" y="439"/>
                      </a:lnTo>
                      <a:lnTo>
                        <a:pt x="73" y="445"/>
                      </a:lnTo>
                      <a:lnTo>
                        <a:pt x="73" y="457"/>
                      </a:lnTo>
                      <a:lnTo>
                        <a:pt x="67" y="463"/>
                      </a:lnTo>
                      <a:lnTo>
                        <a:pt x="67" y="475"/>
                      </a:lnTo>
                      <a:lnTo>
                        <a:pt x="55" y="481"/>
                      </a:lnTo>
                      <a:lnTo>
                        <a:pt x="55" y="487"/>
                      </a:lnTo>
                      <a:lnTo>
                        <a:pt x="48" y="493"/>
                      </a:lnTo>
                      <a:lnTo>
                        <a:pt x="42" y="499"/>
                      </a:lnTo>
                      <a:lnTo>
                        <a:pt x="36" y="499"/>
                      </a:lnTo>
                      <a:lnTo>
                        <a:pt x="36" y="511"/>
                      </a:lnTo>
                      <a:lnTo>
                        <a:pt x="24" y="517"/>
                      </a:lnTo>
                      <a:lnTo>
                        <a:pt x="18" y="535"/>
                      </a:lnTo>
                      <a:lnTo>
                        <a:pt x="24" y="541"/>
                      </a:lnTo>
                      <a:lnTo>
                        <a:pt x="24" y="553"/>
                      </a:lnTo>
                      <a:lnTo>
                        <a:pt x="18" y="559"/>
                      </a:lnTo>
                      <a:lnTo>
                        <a:pt x="18" y="565"/>
                      </a:lnTo>
                      <a:lnTo>
                        <a:pt x="18" y="577"/>
                      </a:lnTo>
                      <a:lnTo>
                        <a:pt x="6" y="583"/>
                      </a:lnTo>
                      <a:lnTo>
                        <a:pt x="6" y="613"/>
                      </a:lnTo>
                      <a:lnTo>
                        <a:pt x="12" y="619"/>
                      </a:lnTo>
                      <a:lnTo>
                        <a:pt x="18" y="625"/>
                      </a:lnTo>
                      <a:lnTo>
                        <a:pt x="30" y="625"/>
                      </a:lnTo>
                      <a:lnTo>
                        <a:pt x="55" y="637"/>
                      </a:lnTo>
                      <a:lnTo>
                        <a:pt x="79" y="637"/>
                      </a:lnTo>
                      <a:lnTo>
                        <a:pt x="85" y="637"/>
                      </a:lnTo>
                      <a:lnTo>
                        <a:pt x="91" y="637"/>
                      </a:lnTo>
                      <a:lnTo>
                        <a:pt x="97" y="643"/>
                      </a:lnTo>
                      <a:lnTo>
                        <a:pt x="91" y="661"/>
                      </a:lnTo>
                      <a:lnTo>
                        <a:pt x="91" y="667"/>
                      </a:lnTo>
                      <a:lnTo>
                        <a:pt x="85" y="679"/>
                      </a:lnTo>
                      <a:lnTo>
                        <a:pt x="85" y="691"/>
                      </a:lnTo>
                      <a:lnTo>
                        <a:pt x="91" y="703"/>
                      </a:lnTo>
                      <a:lnTo>
                        <a:pt x="79" y="715"/>
                      </a:lnTo>
                      <a:lnTo>
                        <a:pt x="73" y="721"/>
                      </a:lnTo>
                      <a:lnTo>
                        <a:pt x="73" y="733"/>
                      </a:lnTo>
                      <a:lnTo>
                        <a:pt x="79" y="739"/>
                      </a:lnTo>
                      <a:lnTo>
                        <a:pt x="91" y="745"/>
                      </a:lnTo>
                      <a:lnTo>
                        <a:pt x="91" y="739"/>
                      </a:lnTo>
                      <a:lnTo>
                        <a:pt x="103" y="739"/>
                      </a:lnTo>
                      <a:lnTo>
                        <a:pt x="121" y="721"/>
                      </a:lnTo>
                      <a:lnTo>
                        <a:pt x="133" y="733"/>
                      </a:lnTo>
                      <a:lnTo>
                        <a:pt x="145" y="739"/>
                      </a:lnTo>
                      <a:lnTo>
                        <a:pt x="145" y="751"/>
                      </a:lnTo>
                      <a:lnTo>
                        <a:pt x="151" y="763"/>
                      </a:lnTo>
                      <a:lnTo>
                        <a:pt x="157" y="769"/>
                      </a:lnTo>
                      <a:lnTo>
                        <a:pt x="169" y="781"/>
                      </a:lnTo>
                      <a:lnTo>
                        <a:pt x="169" y="793"/>
                      </a:lnTo>
                      <a:lnTo>
                        <a:pt x="169" y="799"/>
                      </a:lnTo>
                      <a:lnTo>
                        <a:pt x="175" y="805"/>
                      </a:lnTo>
                      <a:lnTo>
                        <a:pt x="193" y="805"/>
                      </a:lnTo>
                      <a:lnTo>
                        <a:pt x="193" y="811"/>
                      </a:lnTo>
                      <a:lnTo>
                        <a:pt x="199" y="817"/>
                      </a:lnTo>
                      <a:lnTo>
                        <a:pt x="193" y="829"/>
                      </a:lnTo>
                      <a:lnTo>
                        <a:pt x="199" y="841"/>
                      </a:lnTo>
                      <a:lnTo>
                        <a:pt x="199" y="853"/>
                      </a:lnTo>
                      <a:lnTo>
                        <a:pt x="211" y="865"/>
                      </a:lnTo>
                      <a:lnTo>
                        <a:pt x="217" y="871"/>
                      </a:lnTo>
                      <a:lnTo>
                        <a:pt x="217" y="877"/>
                      </a:lnTo>
                      <a:lnTo>
                        <a:pt x="211" y="883"/>
                      </a:lnTo>
                      <a:lnTo>
                        <a:pt x="211" y="895"/>
                      </a:lnTo>
                      <a:lnTo>
                        <a:pt x="217" y="907"/>
                      </a:lnTo>
                      <a:lnTo>
                        <a:pt x="229" y="913"/>
                      </a:lnTo>
                      <a:lnTo>
                        <a:pt x="223" y="913"/>
                      </a:lnTo>
                      <a:lnTo>
                        <a:pt x="229" y="919"/>
                      </a:lnTo>
                      <a:lnTo>
                        <a:pt x="235" y="937"/>
                      </a:lnTo>
                      <a:lnTo>
                        <a:pt x="241" y="937"/>
                      </a:lnTo>
                      <a:lnTo>
                        <a:pt x="241" y="943"/>
                      </a:lnTo>
                      <a:lnTo>
                        <a:pt x="247" y="949"/>
                      </a:lnTo>
                      <a:lnTo>
                        <a:pt x="253" y="955"/>
                      </a:lnTo>
                      <a:lnTo>
                        <a:pt x="265" y="967"/>
                      </a:lnTo>
                      <a:lnTo>
                        <a:pt x="259" y="967"/>
                      </a:lnTo>
                      <a:lnTo>
                        <a:pt x="259" y="974"/>
                      </a:lnTo>
                      <a:lnTo>
                        <a:pt x="259" y="986"/>
                      </a:lnTo>
                      <a:lnTo>
                        <a:pt x="265" y="986"/>
                      </a:lnTo>
                      <a:lnTo>
                        <a:pt x="271" y="992"/>
                      </a:lnTo>
                      <a:lnTo>
                        <a:pt x="277" y="992"/>
                      </a:lnTo>
                      <a:lnTo>
                        <a:pt x="283" y="992"/>
                      </a:lnTo>
                      <a:lnTo>
                        <a:pt x="295" y="974"/>
                      </a:lnTo>
                      <a:lnTo>
                        <a:pt x="307" y="967"/>
                      </a:lnTo>
                      <a:lnTo>
                        <a:pt x="325" y="967"/>
                      </a:lnTo>
                      <a:lnTo>
                        <a:pt x="325" y="980"/>
                      </a:lnTo>
                      <a:lnTo>
                        <a:pt x="337" y="992"/>
                      </a:lnTo>
                      <a:lnTo>
                        <a:pt x="337" y="986"/>
                      </a:lnTo>
                      <a:lnTo>
                        <a:pt x="343" y="986"/>
                      </a:lnTo>
                      <a:lnTo>
                        <a:pt x="349" y="992"/>
                      </a:lnTo>
                      <a:lnTo>
                        <a:pt x="355" y="992"/>
                      </a:lnTo>
                      <a:lnTo>
                        <a:pt x="355" y="980"/>
                      </a:lnTo>
                      <a:lnTo>
                        <a:pt x="355" y="967"/>
                      </a:lnTo>
                      <a:lnTo>
                        <a:pt x="361" y="961"/>
                      </a:lnTo>
                      <a:lnTo>
                        <a:pt x="367" y="961"/>
                      </a:lnTo>
                      <a:lnTo>
                        <a:pt x="373" y="955"/>
                      </a:lnTo>
                      <a:lnTo>
                        <a:pt x="379" y="955"/>
                      </a:lnTo>
                      <a:lnTo>
                        <a:pt x="385" y="955"/>
                      </a:lnTo>
                      <a:lnTo>
                        <a:pt x="385" y="949"/>
                      </a:lnTo>
                      <a:lnTo>
                        <a:pt x="385" y="955"/>
                      </a:lnTo>
                      <a:lnTo>
                        <a:pt x="391" y="955"/>
                      </a:lnTo>
                      <a:lnTo>
                        <a:pt x="397" y="955"/>
                      </a:lnTo>
                      <a:lnTo>
                        <a:pt x="397" y="949"/>
                      </a:lnTo>
                      <a:lnTo>
                        <a:pt x="403" y="949"/>
                      </a:lnTo>
                      <a:lnTo>
                        <a:pt x="403" y="955"/>
                      </a:lnTo>
                      <a:lnTo>
                        <a:pt x="409" y="961"/>
                      </a:lnTo>
                      <a:lnTo>
                        <a:pt x="409" y="955"/>
                      </a:lnTo>
                      <a:lnTo>
                        <a:pt x="421" y="943"/>
                      </a:lnTo>
                      <a:lnTo>
                        <a:pt x="427" y="937"/>
                      </a:lnTo>
                      <a:lnTo>
                        <a:pt x="433" y="931"/>
                      </a:lnTo>
                      <a:lnTo>
                        <a:pt x="433" y="919"/>
                      </a:lnTo>
                      <a:lnTo>
                        <a:pt x="439" y="913"/>
                      </a:lnTo>
                      <a:lnTo>
                        <a:pt x="445" y="919"/>
                      </a:lnTo>
                      <a:lnTo>
                        <a:pt x="487" y="937"/>
                      </a:lnTo>
                      <a:lnTo>
                        <a:pt x="505" y="937"/>
                      </a:lnTo>
                      <a:lnTo>
                        <a:pt x="517" y="937"/>
                      </a:lnTo>
                      <a:lnTo>
                        <a:pt x="535" y="931"/>
                      </a:lnTo>
                      <a:lnTo>
                        <a:pt x="565" y="931"/>
                      </a:lnTo>
                      <a:lnTo>
                        <a:pt x="571" y="919"/>
                      </a:lnTo>
                      <a:lnTo>
                        <a:pt x="577" y="913"/>
                      </a:lnTo>
                      <a:lnTo>
                        <a:pt x="577" y="907"/>
                      </a:lnTo>
                      <a:lnTo>
                        <a:pt x="589" y="907"/>
                      </a:lnTo>
                      <a:lnTo>
                        <a:pt x="595" y="901"/>
                      </a:lnTo>
                      <a:lnTo>
                        <a:pt x="595" y="907"/>
                      </a:lnTo>
                      <a:lnTo>
                        <a:pt x="607" y="907"/>
                      </a:lnTo>
                      <a:lnTo>
                        <a:pt x="607" y="883"/>
                      </a:lnTo>
                      <a:lnTo>
                        <a:pt x="613" y="877"/>
                      </a:lnTo>
                      <a:lnTo>
                        <a:pt x="619" y="871"/>
                      </a:lnTo>
                      <a:lnTo>
                        <a:pt x="637" y="871"/>
                      </a:lnTo>
                      <a:lnTo>
                        <a:pt x="655" y="871"/>
                      </a:lnTo>
                      <a:lnTo>
                        <a:pt x="674" y="871"/>
                      </a:lnTo>
                      <a:lnTo>
                        <a:pt x="661" y="853"/>
                      </a:lnTo>
                      <a:lnTo>
                        <a:pt x="661" y="847"/>
                      </a:lnTo>
                      <a:lnTo>
                        <a:pt x="661" y="841"/>
                      </a:lnTo>
                      <a:lnTo>
                        <a:pt x="674" y="841"/>
                      </a:lnTo>
                      <a:lnTo>
                        <a:pt x="686" y="847"/>
                      </a:lnTo>
                      <a:lnTo>
                        <a:pt x="716" y="853"/>
                      </a:lnTo>
                      <a:lnTo>
                        <a:pt x="734" y="859"/>
                      </a:lnTo>
                      <a:lnTo>
                        <a:pt x="740" y="859"/>
                      </a:lnTo>
                      <a:lnTo>
                        <a:pt x="752" y="859"/>
                      </a:lnTo>
                      <a:lnTo>
                        <a:pt x="764" y="859"/>
                      </a:lnTo>
                      <a:lnTo>
                        <a:pt x="776" y="853"/>
                      </a:lnTo>
                      <a:lnTo>
                        <a:pt x="782" y="859"/>
                      </a:lnTo>
                      <a:lnTo>
                        <a:pt x="800" y="889"/>
                      </a:lnTo>
                      <a:lnTo>
                        <a:pt x="818" y="919"/>
                      </a:lnTo>
                      <a:lnTo>
                        <a:pt x="824" y="925"/>
                      </a:lnTo>
                      <a:lnTo>
                        <a:pt x="830" y="925"/>
                      </a:lnTo>
                      <a:lnTo>
                        <a:pt x="836" y="925"/>
                      </a:lnTo>
                      <a:lnTo>
                        <a:pt x="848" y="913"/>
                      </a:lnTo>
                      <a:lnTo>
                        <a:pt x="854" y="907"/>
                      </a:lnTo>
                      <a:lnTo>
                        <a:pt x="860" y="907"/>
                      </a:lnTo>
                      <a:lnTo>
                        <a:pt x="872" y="919"/>
                      </a:lnTo>
                      <a:lnTo>
                        <a:pt x="896" y="937"/>
                      </a:lnTo>
                      <a:lnTo>
                        <a:pt x="896" y="931"/>
                      </a:lnTo>
                      <a:lnTo>
                        <a:pt x="902" y="931"/>
                      </a:lnTo>
                      <a:lnTo>
                        <a:pt x="914" y="925"/>
                      </a:lnTo>
                      <a:lnTo>
                        <a:pt x="932" y="931"/>
                      </a:lnTo>
                      <a:lnTo>
                        <a:pt x="950" y="937"/>
                      </a:lnTo>
                      <a:lnTo>
                        <a:pt x="962" y="937"/>
                      </a:lnTo>
                      <a:lnTo>
                        <a:pt x="962" y="931"/>
                      </a:lnTo>
                      <a:lnTo>
                        <a:pt x="968" y="925"/>
                      </a:lnTo>
                      <a:lnTo>
                        <a:pt x="962" y="913"/>
                      </a:lnTo>
                      <a:lnTo>
                        <a:pt x="962" y="901"/>
                      </a:lnTo>
                      <a:lnTo>
                        <a:pt x="962" y="895"/>
                      </a:lnTo>
                      <a:lnTo>
                        <a:pt x="968" y="889"/>
                      </a:lnTo>
                      <a:lnTo>
                        <a:pt x="968" y="877"/>
                      </a:lnTo>
                      <a:lnTo>
                        <a:pt x="974" y="877"/>
                      </a:lnTo>
                      <a:lnTo>
                        <a:pt x="968" y="865"/>
                      </a:lnTo>
                      <a:lnTo>
                        <a:pt x="974" y="859"/>
                      </a:lnTo>
                      <a:lnTo>
                        <a:pt x="986" y="859"/>
                      </a:lnTo>
                      <a:lnTo>
                        <a:pt x="998" y="847"/>
                      </a:lnTo>
                      <a:lnTo>
                        <a:pt x="998" y="835"/>
                      </a:lnTo>
                      <a:lnTo>
                        <a:pt x="1040" y="835"/>
                      </a:lnTo>
                      <a:lnTo>
                        <a:pt x="1076" y="841"/>
                      </a:lnTo>
                      <a:lnTo>
                        <a:pt x="1088" y="823"/>
                      </a:lnTo>
                      <a:lnTo>
                        <a:pt x="1094" y="805"/>
                      </a:lnTo>
                      <a:lnTo>
                        <a:pt x="1100" y="763"/>
                      </a:lnTo>
                      <a:lnTo>
                        <a:pt x="1106" y="727"/>
                      </a:lnTo>
                      <a:lnTo>
                        <a:pt x="1112" y="715"/>
                      </a:lnTo>
                      <a:lnTo>
                        <a:pt x="1118" y="709"/>
                      </a:lnTo>
                      <a:lnTo>
                        <a:pt x="1124" y="703"/>
                      </a:lnTo>
                      <a:lnTo>
                        <a:pt x="1136" y="703"/>
                      </a:lnTo>
                      <a:lnTo>
                        <a:pt x="1148" y="703"/>
                      </a:lnTo>
                      <a:lnTo>
                        <a:pt x="1160" y="703"/>
                      </a:lnTo>
                      <a:lnTo>
                        <a:pt x="1178" y="685"/>
                      </a:lnTo>
                      <a:lnTo>
                        <a:pt x="1184" y="685"/>
                      </a:lnTo>
                      <a:lnTo>
                        <a:pt x="1184" y="679"/>
                      </a:lnTo>
                      <a:lnTo>
                        <a:pt x="1184" y="673"/>
                      </a:lnTo>
                      <a:lnTo>
                        <a:pt x="1184" y="667"/>
                      </a:lnTo>
                      <a:lnTo>
                        <a:pt x="1190" y="667"/>
                      </a:lnTo>
                      <a:lnTo>
                        <a:pt x="1196" y="661"/>
                      </a:lnTo>
                      <a:lnTo>
                        <a:pt x="1202" y="661"/>
                      </a:lnTo>
                      <a:lnTo>
                        <a:pt x="1214" y="661"/>
                      </a:lnTo>
                      <a:lnTo>
                        <a:pt x="1226" y="655"/>
                      </a:lnTo>
                      <a:lnTo>
                        <a:pt x="1226" y="649"/>
                      </a:lnTo>
                      <a:lnTo>
                        <a:pt x="1220" y="643"/>
                      </a:lnTo>
                      <a:lnTo>
                        <a:pt x="1220" y="631"/>
                      </a:lnTo>
                      <a:lnTo>
                        <a:pt x="1226" y="619"/>
                      </a:lnTo>
                      <a:lnTo>
                        <a:pt x="1238" y="613"/>
                      </a:lnTo>
                      <a:lnTo>
                        <a:pt x="1238" y="607"/>
                      </a:lnTo>
                      <a:lnTo>
                        <a:pt x="1232" y="601"/>
                      </a:lnTo>
                      <a:lnTo>
                        <a:pt x="1226" y="595"/>
                      </a:lnTo>
                      <a:lnTo>
                        <a:pt x="1220" y="577"/>
                      </a:lnTo>
                      <a:lnTo>
                        <a:pt x="1220" y="565"/>
                      </a:lnTo>
                      <a:lnTo>
                        <a:pt x="1214" y="559"/>
                      </a:lnTo>
                      <a:lnTo>
                        <a:pt x="1214" y="547"/>
                      </a:lnTo>
                      <a:lnTo>
                        <a:pt x="1208" y="547"/>
                      </a:lnTo>
                      <a:lnTo>
                        <a:pt x="1202" y="541"/>
                      </a:lnTo>
                      <a:lnTo>
                        <a:pt x="1190" y="529"/>
                      </a:lnTo>
                      <a:lnTo>
                        <a:pt x="1178" y="511"/>
                      </a:lnTo>
                      <a:lnTo>
                        <a:pt x="1166" y="493"/>
                      </a:lnTo>
                      <a:lnTo>
                        <a:pt x="1190" y="469"/>
                      </a:lnTo>
                      <a:lnTo>
                        <a:pt x="1196" y="457"/>
                      </a:lnTo>
                      <a:lnTo>
                        <a:pt x="1214" y="451"/>
                      </a:lnTo>
                      <a:lnTo>
                        <a:pt x="1226" y="451"/>
                      </a:lnTo>
                      <a:lnTo>
                        <a:pt x="1250" y="451"/>
                      </a:lnTo>
                      <a:lnTo>
                        <a:pt x="1268" y="451"/>
                      </a:lnTo>
                      <a:lnTo>
                        <a:pt x="1280" y="439"/>
                      </a:lnTo>
                      <a:lnTo>
                        <a:pt x="1287" y="427"/>
                      </a:lnTo>
                      <a:lnTo>
                        <a:pt x="1293" y="409"/>
                      </a:lnTo>
                      <a:lnTo>
                        <a:pt x="1347" y="373"/>
                      </a:lnTo>
                      <a:lnTo>
                        <a:pt x="1359" y="361"/>
                      </a:lnTo>
                      <a:lnTo>
                        <a:pt x="1371" y="349"/>
                      </a:lnTo>
                      <a:lnTo>
                        <a:pt x="1377" y="337"/>
                      </a:lnTo>
                      <a:lnTo>
                        <a:pt x="1383" y="331"/>
                      </a:lnTo>
                      <a:lnTo>
                        <a:pt x="1377" y="325"/>
                      </a:lnTo>
                      <a:lnTo>
                        <a:pt x="1365" y="319"/>
                      </a:lnTo>
                      <a:lnTo>
                        <a:pt x="1353" y="313"/>
                      </a:lnTo>
                      <a:lnTo>
                        <a:pt x="1359" y="313"/>
                      </a:lnTo>
                      <a:lnTo>
                        <a:pt x="1365" y="307"/>
                      </a:lnTo>
                      <a:lnTo>
                        <a:pt x="1371" y="295"/>
                      </a:lnTo>
                      <a:lnTo>
                        <a:pt x="1377" y="295"/>
                      </a:lnTo>
                      <a:lnTo>
                        <a:pt x="1389" y="295"/>
                      </a:lnTo>
                      <a:lnTo>
                        <a:pt x="1401" y="289"/>
                      </a:lnTo>
                      <a:lnTo>
                        <a:pt x="1407" y="277"/>
                      </a:lnTo>
                      <a:lnTo>
                        <a:pt x="1413" y="265"/>
                      </a:lnTo>
                      <a:lnTo>
                        <a:pt x="1419" y="265"/>
                      </a:lnTo>
                      <a:lnTo>
                        <a:pt x="1437" y="265"/>
                      </a:lnTo>
                      <a:lnTo>
                        <a:pt x="1443" y="259"/>
                      </a:lnTo>
                      <a:lnTo>
                        <a:pt x="1437" y="241"/>
                      </a:lnTo>
                      <a:lnTo>
                        <a:pt x="1443" y="235"/>
                      </a:lnTo>
                      <a:lnTo>
                        <a:pt x="1443" y="229"/>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6" name="Freeform 20"/>
                <p:cNvSpPr>
                  <a:spLocks/>
                </p:cNvSpPr>
                <p:nvPr/>
              </p:nvSpPr>
              <p:spPr bwMode="auto">
                <a:xfrm>
                  <a:off x="5633454" y="2955401"/>
                  <a:ext cx="281175" cy="186655"/>
                </a:xfrm>
                <a:custGeom>
                  <a:avLst/>
                  <a:gdLst/>
                  <a:ahLst/>
                  <a:cxnLst>
                    <a:cxn ang="0">
                      <a:pos x="84" y="373"/>
                    </a:cxn>
                    <a:cxn ang="0">
                      <a:pos x="120" y="355"/>
                    </a:cxn>
                    <a:cxn ang="0">
                      <a:pos x="132" y="349"/>
                    </a:cxn>
                    <a:cxn ang="0">
                      <a:pos x="174" y="331"/>
                    </a:cxn>
                    <a:cxn ang="0">
                      <a:pos x="216" y="301"/>
                    </a:cxn>
                    <a:cxn ang="0">
                      <a:pos x="246" y="289"/>
                    </a:cxn>
                    <a:cxn ang="0">
                      <a:pos x="252" y="307"/>
                    </a:cxn>
                    <a:cxn ang="0">
                      <a:pos x="270" y="343"/>
                    </a:cxn>
                    <a:cxn ang="0">
                      <a:pos x="270" y="361"/>
                    </a:cxn>
                    <a:cxn ang="0">
                      <a:pos x="264" y="373"/>
                    </a:cxn>
                    <a:cxn ang="0">
                      <a:pos x="264" y="373"/>
                    </a:cxn>
                    <a:cxn ang="0">
                      <a:pos x="276" y="373"/>
                    </a:cxn>
                    <a:cxn ang="0">
                      <a:pos x="288" y="367"/>
                    </a:cxn>
                    <a:cxn ang="0">
                      <a:pos x="294" y="355"/>
                    </a:cxn>
                    <a:cxn ang="0">
                      <a:pos x="300" y="343"/>
                    </a:cxn>
                    <a:cxn ang="0">
                      <a:pos x="337" y="313"/>
                    </a:cxn>
                    <a:cxn ang="0">
                      <a:pos x="361" y="295"/>
                    </a:cxn>
                    <a:cxn ang="0">
                      <a:pos x="391" y="283"/>
                    </a:cxn>
                    <a:cxn ang="0">
                      <a:pos x="391" y="265"/>
                    </a:cxn>
                    <a:cxn ang="0">
                      <a:pos x="415" y="241"/>
                    </a:cxn>
                    <a:cxn ang="0">
                      <a:pos x="481" y="205"/>
                    </a:cxn>
                    <a:cxn ang="0">
                      <a:pos x="505" y="205"/>
                    </a:cxn>
                    <a:cxn ang="0">
                      <a:pos x="523" y="211"/>
                    </a:cxn>
                    <a:cxn ang="0">
                      <a:pos x="535" y="193"/>
                    </a:cxn>
                    <a:cxn ang="0">
                      <a:pos x="571" y="151"/>
                    </a:cxn>
                    <a:cxn ang="0">
                      <a:pos x="583" y="133"/>
                    </a:cxn>
                    <a:cxn ang="0">
                      <a:pos x="577" y="121"/>
                    </a:cxn>
                    <a:cxn ang="0">
                      <a:pos x="589" y="109"/>
                    </a:cxn>
                    <a:cxn ang="0">
                      <a:pos x="577" y="96"/>
                    </a:cxn>
                    <a:cxn ang="0">
                      <a:pos x="559" y="84"/>
                    </a:cxn>
                    <a:cxn ang="0">
                      <a:pos x="535" y="84"/>
                    </a:cxn>
                    <a:cxn ang="0">
                      <a:pos x="541" y="54"/>
                    </a:cxn>
                    <a:cxn ang="0">
                      <a:pos x="535" y="48"/>
                    </a:cxn>
                    <a:cxn ang="0">
                      <a:pos x="523" y="54"/>
                    </a:cxn>
                    <a:cxn ang="0">
                      <a:pos x="511" y="60"/>
                    </a:cxn>
                    <a:cxn ang="0">
                      <a:pos x="493" y="60"/>
                    </a:cxn>
                    <a:cxn ang="0">
                      <a:pos x="439" y="78"/>
                    </a:cxn>
                    <a:cxn ang="0">
                      <a:pos x="397" y="84"/>
                    </a:cxn>
                    <a:cxn ang="0">
                      <a:pos x="409" y="60"/>
                    </a:cxn>
                    <a:cxn ang="0">
                      <a:pos x="409" y="42"/>
                    </a:cxn>
                    <a:cxn ang="0">
                      <a:pos x="306" y="54"/>
                    </a:cxn>
                    <a:cxn ang="0">
                      <a:pos x="240" y="115"/>
                    </a:cxn>
                    <a:cxn ang="0">
                      <a:pos x="252" y="127"/>
                    </a:cxn>
                    <a:cxn ang="0">
                      <a:pos x="258" y="133"/>
                    </a:cxn>
                    <a:cxn ang="0">
                      <a:pos x="264" y="139"/>
                    </a:cxn>
                    <a:cxn ang="0">
                      <a:pos x="240" y="151"/>
                    </a:cxn>
                    <a:cxn ang="0">
                      <a:pos x="192" y="193"/>
                    </a:cxn>
                    <a:cxn ang="0">
                      <a:pos x="168" y="217"/>
                    </a:cxn>
                    <a:cxn ang="0">
                      <a:pos x="138" y="205"/>
                    </a:cxn>
                    <a:cxn ang="0">
                      <a:pos x="144" y="217"/>
                    </a:cxn>
                    <a:cxn ang="0">
                      <a:pos x="132" y="223"/>
                    </a:cxn>
                    <a:cxn ang="0">
                      <a:pos x="108" y="229"/>
                    </a:cxn>
                    <a:cxn ang="0">
                      <a:pos x="78" y="235"/>
                    </a:cxn>
                    <a:cxn ang="0">
                      <a:pos x="66" y="241"/>
                    </a:cxn>
                    <a:cxn ang="0">
                      <a:pos x="54" y="241"/>
                    </a:cxn>
                    <a:cxn ang="0">
                      <a:pos x="6" y="283"/>
                    </a:cxn>
                    <a:cxn ang="0">
                      <a:pos x="6" y="289"/>
                    </a:cxn>
                    <a:cxn ang="0">
                      <a:pos x="30" y="331"/>
                    </a:cxn>
                    <a:cxn ang="0">
                      <a:pos x="24" y="379"/>
                    </a:cxn>
                    <a:cxn ang="0">
                      <a:pos x="30" y="391"/>
                    </a:cxn>
                    <a:cxn ang="0">
                      <a:pos x="48" y="385"/>
                    </a:cxn>
                  </a:cxnLst>
                  <a:rect l="0" t="0" r="r" b="b"/>
                  <a:pathLst>
                    <a:path w="589" h="391">
                      <a:moveTo>
                        <a:pt x="78" y="385"/>
                      </a:moveTo>
                      <a:lnTo>
                        <a:pt x="84" y="373"/>
                      </a:lnTo>
                      <a:lnTo>
                        <a:pt x="96" y="367"/>
                      </a:lnTo>
                      <a:lnTo>
                        <a:pt x="120" y="355"/>
                      </a:lnTo>
                      <a:lnTo>
                        <a:pt x="132" y="355"/>
                      </a:lnTo>
                      <a:lnTo>
                        <a:pt x="132" y="349"/>
                      </a:lnTo>
                      <a:lnTo>
                        <a:pt x="156" y="349"/>
                      </a:lnTo>
                      <a:lnTo>
                        <a:pt x="174" y="331"/>
                      </a:lnTo>
                      <a:lnTo>
                        <a:pt x="204" y="307"/>
                      </a:lnTo>
                      <a:lnTo>
                        <a:pt x="216" y="301"/>
                      </a:lnTo>
                      <a:lnTo>
                        <a:pt x="222" y="301"/>
                      </a:lnTo>
                      <a:lnTo>
                        <a:pt x="246" y="289"/>
                      </a:lnTo>
                      <a:lnTo>
                        <a:pt x="258" y="289"/>
                      </a:lnTo>
                      <a:lnTo>
                        <a:pt x="252" y="307"/>
                      </a:lnTo>
                      <a:lnTo>
                        <a:pt x="252" y="325"/>
                      </a:lnTo>
                      <a:lnTo>
                        <a:pt x="270" y="343"/>
                      </a:lnTo>
                      <a:lnTo>
                        <a:pt x="270" y="355"/>
                      </a:lnTo>
                      <a:lnTo>
                        <a:pt x="270" y="361"/>
                      </a:lnTo>
                      <a:lnTo>
                        <a:pt x="264" y="367"/>
                      </a:lnTo>
                      <a:lnTo>
                        <a:pt x="264" y="373"/>
                      </a:lnTo>
                      <a:lnTo>
                        <a:pt x="264" y="379"/>
                      </a:lnTo>
                      <a:lnTo>
                        <a:pt x="264" y="373"/>
                      </a:lnTo>
                      <a:lnTo>
                        <a:pt x="270" y="373"/>
                      </a:lnTo>
                      <a:lnTo>
                        <a:pt x="276" y="373"/>
                      </a:lnTo>
                      <a:lnTo>
                        <a:pt x="288" y="373"/>
                      </a:lnTo>
                      <a:lnTo>
                        <a:pt x="288" y="367"/>
                      </a:lnTo>
                      <a:lnTo>
                        <a:pt x="288" y="361"/>
                      </a:lnTo>
                      <a:lnTo>
                        <a:pt x="294" y="355"/>
                      </a:lnTo>
                      <a:lnTo>
                        <a:pt x="294" y="349"/>
                      </a:lnTo>
                      <a:lnTo>
                        <a:pt x="300" y="343"/>
                      </a:lnTo>
                      <a:lnTo>
                        <a:pt x="312" y="343"/>
                      </a:lnTo>
                      <a:lnTo>
                        <a:pt x="337" y="313"/>
                      </a:lnTo>
                      <a:lnTo>
                        <a:pt x="349" y="301"/>
                      </a:lnTo>
                      <a:lnTo>
                        <a:pt x="361" y="295"/>
                      </a:lnTo>
                      <a:lnTo>
                        <a:pt x="379" y="289"/>
                      </a:lnTo>
                      <a:lnTo>
                        <a:pt x="391" y="283"/>
                      </a:lnTo>
                      <a:lnTo>
                        <a:pt x="391" y="271"/>
                      </a:lnTo>
                      <a:lnTo>
                        <a:pt x="391" y="265"/>
                      </a:lnTo>
                      <a:lnTo>
                        <a:pt x="391" y="247"/>
                      </a:lnTo>
                      <a:lnTo>
                        <a:pt x="415" y="241"/>
                      </a:lnTo>
                      <a:lnTo>
                        <a:pt x="439" y="229"/>
                      </a:lnTo>
                      <a:lnTo>
                        <a:pt x="481" y="205"/>
                      </a:lnTo>
                      <a:lnTo>
                        <a:pt x="493" y="205"/>
                      </a:lnTo>
                      <a:lnTo>
                        <a:pt x="505" y="205"/>
                      </a:lnTo>
                      <a:lnTo>
                        <a:pt x="523" y="217"/>
                      </a:lnTo>
                      <a:lnTo>
                        <a:pt x="523" y="211"/>
                      </a:lnTo>
                      <a:lnTo>
                        <a:pt x="529" y="211"/>
                      </a:lnTo>
                      <a:lnTo>
                        <a:pt x="535" y="193"/>
                      </a:lnTo>
                      <a:lnTo>
                        <a:pt x="541" y="175"/>
                      </a:lnTo>
                      <a:lnTo>
                        <a:pt x="571" y="151"/>
                      </a:lnTo>
                      <a:lnTo>
                        <a:pt x="583" y="145"/>
                      </a:lnTo>
                      <a:lnTo>
                        <a:pt x="583" y="133"/>
                      </a:lnTo>
                      <a:lnTo>
                        <a:pt x="583" y="127"/>
                      </a:lnTo>
                      <a:lnTo>
                        <a:pt x="577" y="121"/>
                      </a:lnTo>
                      <a:lnTo>
                        <a:pt x="589" y="115"/>
                      </a:lnTo>
                      <a:lnTo>
                        <a:pt x="589" y="109"/>
                      </a:lnTo>
                      <a:lnTo>
                        <a:pt x="583" y="102"/>
                      </a:lnTo>
                      <a:lnTo>
                        <a:pt x="577" y="96"/>
                      </a:lnTo>
                      <a:lnTo>
                        <a:pt x="559" y="90"/>
                      </a:lnTo>
                      <a:lnTo>
                        <a:pt x="559" y="84"/>
                      </a:lnTo>
                      <a:lnTo>
                        <a:pt x="547" y="78"/>
                      </a:lnTo>
                      <a:lnTo>
                        <a:pt x="535" y="84"/>
                      </a:lnTo>
                      <a:lnTo>
                        <a:pt x="535" y="66"/>
                      </a:lnTo>
                      <a:lnTo>
                        <a:pt x="541" y="54"/>
                      </a:lnTo>
                      <a:lnTo>
                        <a:pt x="541" y="48"/>
                      </a:lnTo>
                      <a:lnTo>
                        <a:pt x="535" y="48"/>
                      </a:lnTo>
                      <a:lnTo>
                        <a:pt x="523" y="60"/>
                      </a:lnTo>
                      <a:lnTo>
                        <a:pt x="523" y="54"/>
                      </a:lnTo>
                      <a:lnTo>
                        <a:pt x="517" y="54"/>
                      </a:lnTo>
                      <a:lnTo>
                        <a:pt x="511" y="60"/>
                      </a:lnTo>
                      <a:lnTo>
                        <a:pt x="499" y="60"/>
                      </a:lnTo>
                      <a:lnTo>
                        <a:pt x="493" y="60"/>
                      </a:lnTo>
                      <a:lnTo>
                        <a:pt x="475" y="66"/>
                      </a:lnTo>
                      <a:lnTo>
                        <a:pt x="439" y="78"/>
                      </a:lnTo>
                      <a:lnTo>
                        <a:pt x="397" y="102"/>
                      </a:lnTo>
                      <a:lnTo>
                        <a:pt x="397" y="84"/>
                      </a:lnTo>
                      <a:lnTo>
                        <a:pt x="403" y="72"/>
                      </a:lnTo>
                      <a:lnTo>
                        <a:pt x="409" y="60"/>
                      </a:lnTo>
                      <a:lnTo>
                        <a:pt x="409" y="54"/>
                      </a:lnTo>
                      <a:lnTo>
                        <a:pt x="409" y="42"/>
                      </a:lnTo>
                      <a:lnTo>
                        <a:pt x="391" y="0"/>
                      </a:lnTo>
                      <a:lnTo>
                        <a:pt x="306" y="54"/>
                      </a:lnTo>
                      <a:lnTo>
                        <a:pt x="264" y="90"/>
                      </a:lnTo>
                      <a:lnTo>
                        <a:pt x="240" y="115"/>
                      </a:lnTo>
                      <a:lnTo>
                        <a:pt x="240" y="121"/>
                      </a:lnTo>
                      <a:lnTo>
                        <a:pt x="252" y="127"/>
                      </a:lnTo>
                      <a:lnTo>
                        <a:pt x="252" y="133"/>
                      </a:lnTo>
                      <a:lnTo>
                        <a:pt x="258" y="133"/>
                      </a:lnTo>
                      <a:lnTo>
                        <a:pt x="258" y="139"/>
                      </a:lnTo>
                      <a:lnTo>
                        <a:pt x="264" y="139"/>
                      </a:lnTo>
                      <a:lnTo>
                        <a:pt x="258" y="145"/>
                      </a:lnTo>
                      <a:lnTo>
                        <a:pt x="240" y="151"/>
                      </a:lnTo>
                      <a:lnTo>
                        <a:pt x="216" y="157"/>
                      </a:lnTo>
                      <a:lnTo>
                        <a:pt x="192" y="193"/>
                      </a:lnTo>
                      <a:lnTo>
                        <a:pt x="174" y="205"/>
                      </a:lnTo>
                      <a:lnTo>
                        <a:pt x="168" y="217"/>
                      </a:lnTo>
                      <a:lnTo>
                        <a:pt x="150" y="211"/>
                      </a:lnTo>
                      <a:lnTo>
                        <a:pt x="138" y="205"/>
                      </a:lnTo>
                      <a:lnTo>
                        <a:pt x="138" y="211"/>
                      </a:lnTo>
                      <a:lnTo>
                        <a:pt x="144" y="217"/>
                      </a:lnTo>
                      <a:lnTo>
                        <a:pt x="132" y="217"/>
                      </a:lnTo>
                      <a:lnTo>
                        <a:pt x="132" y="223"/>
                      </a:lnTo>
                      <a:lnTo>
                        <a:pt x="120" y="223"/>
                      </a:lnTo>
                      <a:lnTo>
                        <a:pt x="108" y="229"/>
                      </a:lnTo>
                      <a:lnTo>
                        <a:pt x="96" y="235"/>
                      </a:lnTo>
                      <a:lnTo>
                        <a:pt x="78" y="235"/>
                      </a:lnTo>
                      <a:lnTo>
                        <a:pt x="72" y="235"/>
                      </a:lnTo>
                      <a:lnTo>
                        <a:pt x="66" y="241"/>
                      </a:lnTo>
                      <a:lnTo>
                        <a:pt x="60" y="235"/>
                      </a:lnTo>
                      <a:lnTo>
                        <a:pt x="54" y="241"/>
                      </a:lnTo>
                      <a:lnTo>
                        <a:pt x="36" y="253"/>
                      </a:lnTo>
                      <a:lnTo>
                        <a:pt x="6" y="283"/>
                      </a:lnTo>
                      <a:lnTo>
                        <a:pt x="0" y="283"/>
                      </a:lnTo>
                      <a:lnTo>
                        <a:pt x="6" y="289"/>
                      </a:lnTo>
                      <a:lnTo>
                        <a:pt x="12" y="307"/>
                      </a:lnTo>
                      <a:lnTo>
                        <a:pt x="30" y="331"/>
                      </a:lnTo>
                      <a:lnTo>
                        <a:pt x="24" y="367"/>
                      </a:lnTo>
                      <a:lnTo>
                        <a:pt x="24" y="379"/>
                      </a:lnTo>
                      <a:lnTo>
                        <a:pt x="24" y="385"/>
                      </a:lnTo>
                      <a:lnTo>
                        <a:pt x="30" y="391"/>
                      </a:lnTo>
                      <a:lnTo>
                        <a:pt x="36" y="391"/>
                      </a:lnTo>
                      <a:lnTo>
                        <a:pt x="48" y="385"/>
                      </a:lnTo>
                      <a:lnTo>
                        <a:pt x="78" y="385"/>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7" name="Freeform 21"/>
                <p:cNvSpPr>
                  <a:spLocks noEditPoints="1"/>
                </p:cNvSpPr>
                <p:nvPr/>
              </p:nvSpPr>
              <p:spPr bwMode="auto">
                <a:xfrm>
                  <a:off x="5406700" y="3434688"/>
                  <a:ext cx="155147" cy="137485"/>
                </a:xfrm>
                <a:custGeom>
                  <a:avLst/>
                  <a:gdLst/>
                  <a:ahLst/>
                  <a:cxnLst>
                    <a:cxn ang="0">
                      <a:pos x="168" y="54"/>
                    </a:cxn>
                    <a:cxn ang="0">
                      <a:pos x="150" y="84"/>
                    </a:cxn>
                    <a:cxn ang="0">
                      <a:pos x="150" y="108"/>
                    </a:cxn>
                    <a:cxn ang="0">
                      <a:pos x="162" y="144"/>
                    </a:cxn>
                    <a:cxn ang="0">
                      <a:pos x="126" y="144"/>
                    </a:cxn>
                    <a:cxn ang="0">
                      <a:pos x="102" y="144"/>
                    </a:cxn>
                    <a:cxn ang="0">
                      <a:pos x="90" y="162"/>
                    </a:cxn>
                    <a:cxn ang="0">
                      <a:pos x="60" y="162"/>
                    </a:cxn>
                    <a:cxn ang="0">
                      <a:pos x="42" y="180"/>
                    </a:cxn>
                    <a:cxn ang="0">
                      <a:pos x="18" y="192"/>
                    </a:cxn>
                    <a:cxn ang="0">
                      <a:pos x="24" y="210"/>
                    </a:cxn>
                    <a:cxn ang="0">
                      <a:pos x="24" y="246"/>
                    </a:cxn>
                    <a:cxn ang="0">
                      <a:pos x="6" y="288"/>
                    </a:cxn>
                    <a:cxn ang="0">
                      <a:pos x="24" y="270"/>
                    </a:cxn>
                    <a:cxn ang="0">
                      <a:pos x="60" y="282"/>
                    </a:cxn>
                    <a:cxn ang="0">
                      <a:pos x="72" y="282"/>
                    </a:cxn>
                    <a:cxn ang="0">
                      <a:pos x="126" y="270"/>
                    </a:cxn>
                    <a:cxn ang="0">
                      <a:pos x="138" y="282"/>
                    </a:cxn>
                    <a:cxn ang="0">
                      <a:pos x="162" y="282"/>
                    </a:cxn>
                    <a:cxn ang="0">
                      <a:pos x="199" y="264"/>
                    </a:cxn>
                    <a:cxn ang="0">
                      <a:pos x="211" y="234"/>
                    </a:cxn>
                    <a:cxn ang="0">
                      <a:pos x="271" y="198"/>
                    </a:cxn>
                    <a:cxn ang="0">
                      <a:pos x="307" y="180"/>
                    </a:cxn>
                    <a:cxn ang="0">
                      <a:pos x="319" y="150"/>
                    </a:cxn>
                    <a:cxn ang="0">
                      <a:pos x="307" y="132"/>
                    </a:cxn>
                    <a:cxn ang="0">
                      <a:pos x="277" y="144"/>
                    </a:cxn>
                    <a:cxn ang="0">
                      <a:pos x="271" y="114"/>
                    </a:cxn>
                    <a:cxn ang="0">
                      <a:pos x="265" y="72"/>
                    </a:cxn>
                    <a:cxn ang="0">
                      <a:pos x="259" y="102"/>
                    </a:cxn>
                    <a:cxn ang="0">
                      <a:pos x="235" y="120"/>
                    </a:cxn>
                    <a:cxn ang="0">
                      <a:pos x="223" y="132"/>
                    </a:cxn>
                    <a:cxn ang="0">
                      <a:pos x="217" y="144"/>
                    </a:cxn>
                    <a:cxn ang="0">
                      <a:pos x="217" y="144"/>
                    </a:cxn>
                    <a:cxn ang="0">
                      <a:pos x="211" y="162"/>
                    </a:cxn>
                    <a:cxn ang="0">
                      <a:pos x="205" y="192"/>
                    </a:cxn>
                    <a:cxn ang="0">
                      <a:pos x="180" y="204"/>
                    </a:cxn>
                    <a:cxn ang="0">
                      <a:pos x="168" y="192"/>
                    </a:cxn>
                    <a:cxn ang="0">
                      <a:pos x="187" y="156"/>
                    </a:cxn>
                    <a:cxn ang="0">
                      <a:pos x="174" y="144"/>
                    </a:cxn>
                    <a:cxn ang="0">
                      <a:pos x="193" y="114"/>
                    </a:cxn>
                    <a:cxn ang="0">
                      <a:pos x="205" y="30"/>
                    </a:cxn>
                    <a:cxn ang="0">
                      <a:pos x="217" y="24"/>
                    </a:cxn>
                    <a:cxn ang="0">
                      <a:pos x="205" y="24"/>
                    </a:cxn>
                    <a:cxn ang="0">
                      <a:pos x="241" y="30"/>
                    </a:cxn>
                    <a:cxn ang="0">
                      <a:pos x="235" y="6"/>
                    </a:cxn>
                    <a:cxn ang="0">
                      <a:pos x="211" y="6"/>
                    </a:cxn>
                    <a:cxn ang="0">
                      <a:pos x="229" y="18"/>
                    </a:cxn>
                    <a:cxn ang="0">
                      <a:pos x="241" y="36"/>
                    </a:cxn>
                  </a:cxnLst>
                  <a:rect l="0" t="0" r="r" b="b"/>
                  <a:pathLst>
                    <a:path w="325" h="288">
                      <a:moveTo>
                        <a:pt x="205" y="90"/>
                      </a:moveTo>
                      <a:lnTo>
                        <a:pt x="180" y="72"/>
                      </a:lnTo>
                      <a:lnTo>
                        <a:pt x="168" y="54"/>
                      </a:lnTo>
                      <a:lnTo>
                        <a:pt x="156" y="60"/>
                      </a:lnTo>
                      <a:lnTo>
                        <a:pt x="150" y="72"/>
                      </a:lnTo>
                      <a:lnTo>
                        <a:pt x="150" y="84"/>
                      </a:lnTo>
                      <a:lnTo>
                        <a:pt x="144" y="96"/>
                      </a:lnTo>
                      <a:lnTo>
                        <a:pt x="144" y="108"/>
                      </a:lnTo>
                      <a:lnTo>
                        <a:pt x="150" y="108"/>
                      </a:lnTo>
                      <a:lnTo>
                        <a:pt x="150" y="120"/>
                      </a:lnTo>
                      <a:lnTo>
                        <a:pt x="156" y="132"/>
                      </a:lnTo>
                      <a:lnTo>
                        <a:pt x="162" y="144"/>
                      </a:lnTo>
                      <a:lnTo>
                        <a:pt x="156" y="144"/>
                      </a:lnTo>
                      <a:lnTo>
                        <a:pt x="138" y="156"/>
                      </a:lnTo>
                      <a:lnTo>
                        <a:pt x="126" y="144"/>
                      </a:lnTo>
                      <a:lnTo>
                        <a:pt x="114" y="144"/>
                      </a:lnTo>
                      <a:lnTo>
                        <a:pt x="108" y="150"/>
                      </a:lnTo>
                      <a:lnTo>
                        <a:pt x="102" y="144"/>
                      </a:lnTo>
                      <a:lnTo>
                        <a:pt x="96" y="150"/>
                      </a:lnTo>
                      <a:lnTo>
                        <a:pt x="96" y="162"/>
                      </a:lnTo>
                      <a:lnTo>
                        <a:pt x="90" y="162"/>
                      </a:lnTo>
                      <a:lnTo>
                        <a:pt x="84" y="156"/>
                      </a:lnTo>
                      <a:lnTo>
                        <a:pt x="72" y="156"/>
                      </a:lnTo>
                      <a:lnTo>
                        <a:pt x="60" y="162"/>
                      </a:lnTo>
                      <a:lnTo>
                        <a:pt x="54" y="174"/>
                      </a:lnTo>
                      <a:lnTo>
                        <a:pt x="42" y="174"/>
                      </a:lnTo>
                      <a:lnTo>
                        <a:pt x="42" y="180"/>
                      </a:lnTo>
                      <a:lnTo>
                        <a:pt x="18" y="180"/>
                      </a:lnTo>
                      <a:lnTo>
                        <a:pt x="12" y="186"/>
                      </a:lnTo>
                      <a:lnTo>
                        <a:pt x="18" y="192"/>
                      </a:lnTo>
                      <a:lnTo>
                        <a:pt x="24" y="198"/>
                      </a:lnTo>
                      <a:lnTo>
                        <a:pt x="12" y="204"/>
                      </a:lnTo>
                      <a:lnTo>
                        <a:pt x="24" y="210"/>
                      </a:lnTo>
                      <a:lnTo>
                        <a:pt x="36" y="216"/>
                      </a:lnTo>
                      <a:lnTo>
                        <a:pt x="30" y="222"/>
                      </a:lnTo>
                      <a:lnTo>
                        <a:pt x="24" y="246"/>
                      </a:lnTo>
                      <a:lnTo>
                        <a:pt x="12" y="264"/>
                      </a:lnTo>
                      <a:lnTo>
                        <a:pt x="0" y="282"/>
                      </a:lnTo>
                      <a:lnTo>
                        <a:pt x="6" y="288"/>
                      </a:lnTo>
                      <a:lnTo>
                        <a:pt x="18" y="282"/>
                      </a:lnTo>
                      <a:lnTo>
                        <a:pt x="24" y="282"/>
                      </a:lnTo>
                      <a:lnTo>
                        <a:pt x="24" y="270"/>
                      </a:lnTo>
                      <a:lnTo>
                        <a:pt x="30" y="270"/>
                      </a:lnTo>
                      <a:lnTo>
                        <a:pt x="42" y="276"/>
                      </a:lnTo>
                      <a:lnTo>
                        <a:pt x="60" y="282"/>
                      </a:lnTo>
                      <a:lnTo>
                        <a:pt x="66" y="282"/>
                      </a:lnTo>
                      <a:lnTo>
                        <a:pt x="72" y="288"/>
                      </a:lnTo>
                      <a:lnTo>
                        <a:pt x="72" y="282"/>
                      </a:lnTo>
                      <a:lnTo>
                        <a:pt x="84" y="276"/>
                      </a:lnTo>
                      <a:lnTo>
                        <a:pt x="84" y="270"/>
                      </a:lnTo>
                      <a:lnTo>
                        <a:pt x="126" y="270"/>
                      </a:lnTo>
                      <a:lnTo>
                        <a:pt x="126" y="276"/>
                      </a:lnTo>
                      <a:lnTo>
                        <a:pt x="138" y="276"/>
                      </a:lnTo>
                      <a:lnTo>
                        <a:pt x="138" y="282"/>
                      </a:lnTo>
                      <a:lnTo>
                        <a:pt x="144" y="282"/>
                      </a:lnTo>
                      <a:lnTo>
                        <a:pt x="156" y="282"/>
                      </a:lnTo>
                      <a:lnTo>
                        <a:pt x="162" y="282"/>
                      </a:lnTo>
                      <a:lnTo>
                        <a:pt x="174" y="270"/>
                      </a:lnTo>
                      <a:lnTo>
                        <a:pt x="187" y="264"/>
                      </a:lnTo>
                      <a:lnTo>
                        <a:pt x="199" y="264"/>
                      </a:lnTo>
                      <a:lnTo>
                        <a:pt x="205" y="252"/>
                      </a:lnTo>
                      <a:lnTo>
                        <a:pt x="211" y="246"/>
                      </a:lnTo>
                      <a:lnTo>
                        <a:pt x="211" y="234"/>
                      </a:lnTo>
                      <a:lnTo>
                        <a:pt x="229" y="222"/>
                      </a:lnTo>
                      <a:lnTo>
                        <a:pt x="253" y="210"/>
                      </a:lnTo>
                      <a:lnTo>
                        <a:pt x="271" y="198"/>
                      </a:lnTo>
                      <a:lnTo>
                        <a:pt x="283" y="198"/>
                      </a:lnTo>
                      <a:lnTo>
                        <a:pt x="295" y="198"/>
                      </a:lnTo>
                      <a:lnTo>
                        <a:pt x="307" y="180"/>
                      </a:lnTo>
                      <a:lnTo>
                        <a:pt x="325" y="162"/>
                      </a:lnTo>
                      <a:lnTo>
                        <a:pt x="325" y="156"/>
                      </a:lnTo>
                      <a:lnTo>
                        <a:pt x="319" y="150"/>
                      </a:lnTo>
                      <a:lnTo>
                        <a:pt x="319" y="144"/>
                      </a:lnTo>
                      <a:lnTo>
                        <a:pt x="313" y="138"/>
                      </a:lnTo>
                      <a:lnTo>
                        <a:pt x="307" y="132"/>
                      </a:lnTo>
                      <a:lnTo>
                        <a:pt x="307" y="144"/>
                      </a:lnTo>
                      <a:lnTo>
                        <a:pt x="289" y="156"/>
                      </a:lnTo>
                      <a:lnTo>
                        <a:pt x="277" y="144"/>
                      </a:lnTo>
                      <a:lnTo>
                        <a:pt x="271" y="138"/>
                      </a:lnTo>
                      <a:lnTo>
                        <a:pt x="271" y="126"/>
                      </a:lnTo>
                      <a:lnTo>
                        <a:pt x="271" y="114"/>
                      </a:lnTo>
                      <a:lnTo>
                        <a:pt x="271" y="90"/>
                      </a:lnTo>
                      <a:lnTo>
                        <a:pt x="271" y="78"/>
                      </a:lnTo>
                      <a:lnTo>
                        <a:pt x="265" y="72"/>
                      </a:lnTo>
                      <a:lnTo>
                        <a:pt x="265" y="84"/>
                      </a:lnTo>
                      <a:lnTo>
                        <a:pt x="265" y="90"/>
                      </a:lnTo>
                      <a:lnTo>
                        <a:pt x="259" y="102"/>
                      </a:lnTo>
                      <a:lnTo>
                        <a:pt x="247" y="108"/>
                      </a:lnTo>
                      <a:lnTo>
                        <a:pt x="241" y="114"/>
                      </a:lnTo>
                      <a:lnTo>
                        <a:pt x="235" y="120"/>
                      </a:lnTo>
                      <a:lnTo>
                        <a:pt x="229" y="126"/>
                      </a:lnTo>
                      <a:lnTo>
                        <a:pt x="223" y="126"/>
                      </a:lnTo>
                      <a:lnTo>
                        <a:pt x="223" y="132"/>
                      </a:lnTo>
                      <a:lnTo>
                        <a:pt x="223" y="138"/>
                      </a:lnTo>
                      <a:lnTo>
                        <a:pt x="223" y="144"/>
                      </a:lnTo>
                      <a:lnTo>
                        <a:pt x="217" y="144"/>
                      </a:lnTo>
                      <a:lnTo>
                        <a:pt x="217" y="138"/>
                      </a:lnTo>
                      <a:lnTo>
                        <a:pt x="223" y="144"/>
                      </a:lnTo>
                      <a:lnTo>
                        <a:pt x="217" y="144"/>
                      </a:lnTo>
                      <a:lnTo>
                        <a:pt x="217" y="150"/>
                      </a:lnTo>
                      <a:lnTo>
                        <a:pt x="217" y="156"/>
                      </a:lnTo>
                      <a:lnTo>
                        <a:pt x="211" y="162"/>
                      </a:lnTo>
                      <a:lnTo>
                        <a:pt x="211" y="174"/>
                      </a:lnTo>
                      <a:lnTo>
                        <a:pt x="205" y="180"/>
                      </a:lnTo>
                      <a:lnTo>
                        <a:pt x="205" y="192"/>
                      </a:lnTo>
                      <a:lnTo>
                        <a:pt x="193" y="192"/>
                      </a:lnTo>
                      <a:lnTo>
                        <a:pt x="187" y="198"/>
                      </a:lnTo>
                      <a:lnTo>
                        <a:pt x="180" y="204"/>
                      </a:lnTo>
                      <a:lnTo>
                        <a:pt x="174" y="204"/>
                      </a:lnTo>
                      <a:lnTo>
                        <a:pt x="168" y="198"/>
                      </a:lnTo>
                      <a:lnTo>
                        <a:pt x="168" y="192"/>
                      </a:lnTo>
                      <a:lnTo>
                        <a:pt x="168" y="180"/>
                      </a:lnTo>
                      <a:lnTo>
                        <a:pt x="174" y="162"/>
                      </a:lnTo>
                      <a:lnTo>
                        <a:pt x="187" y="156"/>
                      </a:lnTo>
                      <a:lnTo>
                        <a:pt x="187" y="150"/>
                      </a:lnTo>
                      <a:lnTo>
                        <a:pt x="180" y="150"/>
                      </a:lnTo>
                      <a:lnTo>
                        <a:pt x="174" y="144"/>
                      </a:lnTo>
                      <a:lnTo>
                        <a:pt x="180" y="144"/>
                      </a:lnTo>
                      <a:lnTo>
                        <a:pt x="187" y="126"/>
                      </a:lnTo>
                      <a:lnTo>
                        <a:pt x="193" y="114"/>
                      </a:lnTo>
                      <a:lnTo>
                        <a:pt x="205" y="102"/>
                      </a:lnTo>
                      <a:lnTo>
                        <a:pt x="205" y="90"/>
                      </a:lnTo>
                      <a:close/>
                      <a:moveTo>
                        <a:pt x="205" y="30"/>
                      </a:moveTo>
                      <a:lnTo>
                        <a:pt x="211" y="30"/>
                      </a:lnTo>
                      <a:lnTo>
                        <a:pt x="211" y="24"/>
                      </a:lnTo>
                      <a:lnTo>
                        <a:pt x="217" y="24"/>
                      </a:lnTo>
                      <a:lnTo>
                        <a:pt x="217" y="18"/>
                      </a:lnTo>
                      <a:lnTo>
                        <a:pt x="211" y="18"/>
                      </a:lnTo>
                      <a:lnTo>
                        <a:pt x="205" y="24"/>
                      </a:lnTo>
                      <a:lnTo>
                        <a:pt x="205" y="30"/>
                      </a:lnTo>
                      <a:close/>
                      <a:moveTo>
                        <a:pt x="241" y="36"/>
                      </a:moveTo>
                      <a:lnTo>
                        <a:pt x="241" y="30"/>
                      </a:lnTo>
                      <a:lnTo>
                        <a:pt x="241" y="18"/>
                      </a:lnTo>
                      <a:lnTo>
                        <a:pt x="241" y="12"/>
                      </a:lnTo>
                      <a:lnTo>
                        <a:pt x="235" y="6"/>
                      </a:lnTo>
                      <a:lnTo>
                        <a:pt x="223" y="0"/>
                      </a:lnTo>
                      <a:lnTo>
                        <a:pt x="211" y="0"/>
                      </a:lnTo>
                      <a:lnTo>
                        <a:pt x="211" y="6"/>
                      </a:lnTo>
                      <a:lnTo>
                        <a:pt x="211" y="12"/>
                      </a:lnTo>
                      <a:lnTo>
                        <a:pt x="217" y="12"/>
                      </a:lnTo>
                      <a:lnTo>
                        <a:pt x="229" y="18"/>
                      </a:lnTo>
                      <a:lnTo>
                        <a:pt x="229" y="24"/>
                      </a:lnTo>
                      <a:lnTo>
                        <a:pt x="229" y="30"/>
                      </a:lnTo>
                      <a:lnTo>
                        <a:pt x="241" y="3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8" name="Freeform 22"/>
                <p:cNvSpPr>
                  <a:spLocks/>
                </p:cNvSpPr>
                <p:nvPr/>
              </p:nvSpPr>
              <p:spPr bwMode="auto">
                <a:xfrm>
                  <a:off x="5814380" y="2749174"/>
                  <a:ext cx="301225" cy="211956"/>
                </a:xfrm>
                <a:custGeom>
                  <a:avLst/>
                  <a:gdLst/>
                  <a:ahLst/>
                  <a:cxnLst>
                    <a:cxn ang="0">
                      <a:pos x="66" y="426"/>
                    </a:cxn>
                    <a:cxn ang="0">
                      <a:pos x="114" y="414"/>
                    </a:cxn>
                    <a:cxn ang="0">
                      <a:pos x="138" y="396"/>
                    </a:cxn>
                    <a:cxn ang="0">
                      <a:pos x="174" y="378"/>
                    </a:cxn>
                    <a:cxn ang="0">
                      <a:pos x="192" y="342"/>
                    </a:cxn>
                    <a:cxn ang="0">
                      <a:pos x="252" y="342"/>
                    </a:cxn>
                    <a:cxn ang="0">
                      <a:pos x="270" y="324"/>
                    </a:cxn>
                    <a:cxn ang="0">
                      <a:pos x="264" y="324"/>
                    </a:cxn>
                    <a:cxn ang="0">
                      <a:pos x="276" y="312"/>
                    </a:cxn>
                    <a:cxn ang="0">
                      <a:pos x="288" y="306"/>
                    </a:cxn>
                    <a:cxn ang="0">
                      <a:pos x="288" y="288"/>
                    </a:cxn>
                    <a:cxn ang="0">
                      <a:pos x="312" y="276"/>
                    </a:cxn>
                    <a:cxn ang="0">
                      <a:pos x="396" y="288"/>
                    </a:cxn>
                    <a:cxn ang="0">
                      <a:pos x="504" y="258"/>
                    </a:cxn>
                    <a:cxn ang="0">
                      <a:pos x="583" y="276"/>
                    </a:cxn>
                    <a:cxn ang="0">
                      <a:pos x="631" y="252"/>
                    </a:cxn>
                    <a:cxn ang="0">
                      <a:pos x="607" y="246"/>
                    </a:cxn>
                    <a:cxn ang="0">
                      <a:pos x="625" y="222"/>
                    </a:cxn>
                    <a:cxn ang="0">
                      <a:pos x="552" y="180"/>
                    </a:cxn>
                    <a:cxn ang="0">
                      <a:pos x="510" y="162"/>
                    </a:cxn>
                    <a:cxn ang="0">
                      <a:pos x="486" y="132"/>
                    </a:cxn>
                    <a:cxn ang="0">
                      <a:pos x="450" y="108"/>
                    </a:cxn>
                    <a:cxn ang="0">
                      <a:pos x="390" y="102"/>
                    </a:cxn>
                    <a:cxn ang="0">
                      <a:pos x="354" y="96"/>
                    </a:cxn>
                    <a:cxn ang="0">
                      <a:pos x="330" y="96"/>
                    </a:cxn>
                    <a:cxn ang="0">
                      <a:pos x="306" y="54"/>
                    </a:cxn>
                    <a:cxn ang="0">
                      <a:pos x="330" y="18"/>
                    </a:cxn>
                    <a:cxn ang="0">
                      <a:pos x="294" y="24"/>
                    </a:cxn>
                    <a:cxn ang="0">
                      <a:pos x="258" y="6"/>
                    </a:cxn>
                    <a:cxn ang="0">
                      <a:pos x="210" y="18"/>
                    </a:cxn>
                    <a:cxn ang="0">
                      <a:pos x="162" y="6"/>
                    </a:cxn>
                    <a:cxn ang="0">
                      <a:pos x="138" y="18"/>
                    </a:cxn>
                    <a:cxn ang="0">
                      <a:pos x="156" y="60"/>
                    </a:cxn>
                    <a:cxn ang="0">
                      <a:pos x="120" y="78"/>
                    </a:cxn>
                    <a:cxn ang="0">
                      <a:pos x="102" y="84"/>
                    </a:cxn>
                    <a:cxn ang="0">
                      <a:pos x="78" y="120"/>
                    </a:cxn>
                    <a:cxn ang="0">
                      <a:pos x="66" y="150"/>
                    </a:cxn>
                    <a:cxn ang="0">
                      <a:pos x="42" y="186"/>
                    </a:cxn>
                    <a:cxn ang="0">
                      <a:pos x="72" y="180"/>
                    </a:cxn>
                    <a:cxn ang="0">
                      <a:pos x="144" y="174"/>
                    </a:cxn>
                    <a:cxn ang="0">
                      <a:pos x="192" y="180"/>
                    </a:cxn>
                    <a:cxn ang="0">
                      <a:pos x="192" y="216"/>
                    </a:cxn>
                    <a:cxn ang="0">
                      <a:pos x="156" y="240"/>
                    </a:cxn>
                    <a:cxn ang="0">
                      <a:pos x="138" y="264"/>
                    </a:cxn>
                    <a:cxn ang="0">
                      <a:pos x="96" y="276"/>
                    </a:cxn>
                    <a:cxn ang="0">
                      <a:pos x="102" y="336"/>
                    </a:cxn>
                    <a:cxn ang="0">
                      <a:pos x="0" y="420"/>
                    </a:cxn>
                    <a:cxn ang="0">
                      <a:pos x="12" y="426"/>
                    </a:cxn>
                  </a:cxnLst>
                  <a:rect l="0" t="0" r="r" b="b"/>
                  <a:pathLst>
                    <a:path w="631" h="444">
                      <a:moveTo>
                        <a:pt x="30" y="426"/>
                      </a:moveTo>
                      <a:lnTo>
                        <a:pt x="36" y="438"/>
                      </a:lnTo>
                      <a:lnTo>
                        <a:pt x="42" y="444"/>
                      </a:lnTo>
                      <a:lnTo>
                        <a:pt x="66" y="426"/>
                      </a:lnTo>
                      <a:lnTo>
                        <a:pt x="84" y="408"/>
                      </a:lnTo>
                      <a:lnTo>
                        <a:pt x="90" y="408"/>
                      </a:lnTo>
                      <a:lnTo>
                        <a:pt x="102" y="414"/>
                      </a:lnTo>
                      <a:lnTo>
                        <a:pt x="114" y="414"/>
                      </a:lnTo>
                      <a:lnTo>
                        <a:pt x="126" y="420"/>
                      </a:lnTo>
                      <a:lnTo>
                        <a:pt x="126" y="408"/>
                      </a:lnTo>
                      <a:lnTo>
                        <a:pt x="132" y="396"/>
                      </a:lnTo>
                      <a:lnTo>
                        <a:pt x="138" y="396"/>
                      </a:lnTo>
                      <a:lnTo>
                        <a:pt x="162" y="396"/>
                      </a:lnTo>
                      <a:lnTo>
                        <a:pt x="162" y="384"/>
                      </a:lnTo>
                      <a:lnTo>
                        <a:pt x="168" y="378"/>
                      </a:lnTo>
                      <a:lnTo>
                        <a:pt x="174" y="378"/>
                      </a:lnTo>
                      <a:lnTo>
                        <a:pt x="174" y="366"/>
                      </a:lnTo>
                      <a:lnTo>
                        <a:pt x="180" y="354"/>
                      </a:lnTo>
                      <a:lnTo>
                        <a:pt x="192" y="354"/>
                      </a:lnTo>
                      <a:lnTo>
                        <a:pt x="192" y="342"/>
                      </a:lnTo>
                      <a:lnTo>
                        <a:pt x="198" y="336"/>
                      </a:lnTo>
                      <a:lnTo>
                        <a:pt x="210" y="336"/>
                      </a:lnTo>
                      <a:lnTo>
                        <a:pt x="222" y="336"/>
                      </a:lnTo>
                      <a:lnTo>
                        <a:pt x="252" y="342"/>
                      </a:lnTo>
                      <a:lnTo>
                        <a:pt x="264" y="342"/>
                      </a:lnTo>
                      <a:lnTo>
                        <a:pt x="276" y="336"/>
                      </a:lnTo>
                      <a:lnTo>
                        <a:pt x="276" y="330"/>
                      </a:lnTo>
                      <a:lnTo>
                        <a:pt x="270" y="324"/>
                      </a:lnTo>
                      <a:lnTo>
                        <a:pt x="270" y="318"/>
                      </a:lnTo>
                      <a:lnTo>
                        <a:pt x="276" y="324"/>
                      </a:lnTo>
                      <a:lnTo>
                        <a:pt x="270" y="324"/>
                      </a:lnTo>
                      <a:lnTo>
                        <a:pt x="264" y="324"/>
                      </a:lnTo>
                      <a:lnTo>
                        <a:pt x="264" y="318"/>
                      </a:lnTo>
                      <a:lnTo>
                        <a:pt x="270" y="318"/>
                      </a:lnTo>
                      <a:lnTo>
                        <a:pt x="276" y="318"/>
                      </a:lnTo>
                      <a:lnTo>
                        <a:pt x="276" y="312"/>
                      </a:lnTo>
                      <a:lnTo>
                        <a:pt x="270" y="312"/>
                      </a:lnTo>
                      <a:lnTo>
                        <a:pt x="264" y="306"/>
                      </a:lnTo>
                      <a:lnTo>
                        <a:pt x="270" y="306"/>
                      </a:lnTo>
                      <a:lnTo>
                        <a:pt x="288" y="306"/>
                      </a:lnTo>
                      <a:lnTo>
                        <a:pt x="288" y="294"/>
                      </a:lnTo>
                      <a:lnTo>
                        <a:pt x="288" y="288"/>
                      </a:lnTo>
                      <a:lnTo>
                        <a:pt x="294" y="288"/>
                      </a:lnTo>
                      <a:lnTo>
                        <a:pt x="288" y="288"/>
                      </a:lnTo>
                      <a:lnTo>
                        <a:pt x="288" y="282"/>
                      </a:lnTo>
                      <a:lnTo>
                        <a:pt x="288" y="276"/>
                      </a:lnTo>
                      <a:lnTo>
                        <a:pt x="294" y="270"/>
                      </a:lnTo>
                      <a:lnTo>
                        <a:pt x="312" y="276"/>
                      </a:lnTo>
                      <a:lnTo>
                        <a:pt x="348" y="282"/>
                      </a:lnTo>
                      <a:lnTo>
                        <a:pt x="354" y="288"/>
                      </a:lnTo>
                      <a:lnTo>
                        <a:pt x="384" y="288"/>
                      </a:lnTo>
                      <a:lnTo>
                        <a:pt x="396" y="288"/>
                      </a:lnTo>
                      <a:lnTo>
                        <a:pt x="414" y="288"/>
                      </a:lnTo>
                      <a:lnTo>
                        <a:pt x="438" y="270"/>
                      </a:lnTo>
                      <a:lnTo>
                        <a:pt x="438" y="264"/>
                      </a:lnTo>
                      <a:lnTo>
                        <a:pt x="504" y="258"/>
                      </a:lnTo>
                      <a:lnTo>
                        <a:pt x="546" y="264"/>
                      </a:lnTo>
                      <a:lnTo>
                        <a:pt x="558" y="270"/>
                      </a:lnTo>
                      <a:lnTo>
                        <a:pt x="571" y="276"/>
                      </a:lnTo>
                      <a:lnTo>
                        <a:pt x="583" y="276"/>
                      </a:lnTo>
                      <a:lnTo>
                        <a:pt x="595" y="264"/>
                      </a:lnTo>
                      <a:lnTo>
                        <a:pt x="601" y="258"/>
                      </a:lnTo>
                      <a:lnTo>
                        <a:pt x="607" y="258"/>
                      </a:lnTo>
                      <a:lnTo>
                        <a:pt x="631" y="252"/>
                      </a:lnTo>
                      <a:lnTo>
                        <a:pt x="631" y="246"/>
                      </a:lnTo>
                      <a:lnTo>
                        <a:pt x="613" y="246"/>
                      </a:lnTo>
                      <a:lnTo>
                        <a:pt x="607" y="252"/>
                      </a:lnTo>
                      <a:lnTo>
                        <a:pt x="607" y="246"/>
                      </a:lnTo>
                      <a:lnTo>
                        <a:pt x="607" y="240"/>
                      </a:lnTo>
                      <a:lnTo>
                        <a:pt x="613" y="234"/>
                      </a:lnTo>
                      <a:lnTo>
                        <a:pt x="619" y="228"/>
                      </a:lnTo>
                      <a:lnTo>
                        <a:pt x="625" y="222"/>
                      </a:lnTo>
                      <a:lnTo>
                        <a:pt x="625" y="216"/>
                      </a:lnTo>
                      <a:lnTo>
                        <a:pt x="619" y="210"/>
                      </a:lnTo>
                      <a:lnTo>
                        <a:pt x="610" y="186"/>
                      </a:lnTo>
                      <a:lnTo>
                        <a:pt x="552" y="180"/>
                      </a:lnTo>
                      <a:lnTo>
                        <a:pt x="535" y="185"/>
                      </a:lnTo>
                      <a:lnTo>
                        <a:pt x="524" y="168"/>
                      </a:lnTo>
                      <a:lnTo>
                        <a:pt x="504" y="174"/>
                      </a:lnTo>
                      <a:lnTo>
                        <a:pt x="510" y="162"/>
                      </a:lnTo>
                      <a:lnTo>
                        <a:pt x="510" y="156"/>
                      </a:lnTo>
                      <a:lnTo>
                        <a:pt x="492" y="144"/>
                      </a:lnTo>
                      <a:lnTo>
                        <a:pt x="486" y="138"/>
                      </a:lnTo>
                      <a:lnTo>
                        <a:pt x="486" y="132"/>
                      </a:lnTo>
                      <a:lnTo>
                        <a:pt x="480" y="126"/>
                      </a:lnTo>
                      <a:lnTo>
                        <a:pt x="462" y="126"/>
                      </a:lnTo>
                      <a:lnTo>
                        <a:pt x="450" y="114"/>
                      </a:lnTo>
                      <a:lnTo>
                        <a:pt x="450" y="108"/>
                      </a:lnTo>
                      <a:lnTo>
                        <a:pt x="438" y="96"/>
                      </a:lnTo>
                      <a:lnTo>
                        <a:pt x="426" y="96"/>
                      </a:lnTo>
                      <a:lnTo>
                        <a:pt x="408" y="96"/>
                      </a:lnTo>
                      <a:lnTo>
                        <a:pt x="390" y="102"/>
                      </a:lnTo>
                      <a:lnTo>
                        <a:pt x="372" y="114"/>
                      </a:lnTo>
                      <a:lnTo>
                        <a:pt x="366" y="108"/>
                      </a:lnTo>
                      <a:lnTo>
                        <a:pt x="360" y="102"/>
                      </a:lnTo>
                      <a:lnTo>
                        <a:pt x="354" y="96"/>
                      </a:lnTo>
                      <a:lnTo>
                        <a:pt x="354" y="90"/>
                      </a:lnTo>
                      <a:lnTo>
                        <a:pt x="342" y="90"/>
                      </a:lnTo>
                      <a:lnTo>
                        <a:pt x="336" y="90"/>
                      </a:lnTo>
                      <a:lnTo>
                        <a:pt x="330" y="96"/>
                      </a:lnTo>
                      <a:lnTo>
                        <a:pt x="324" y="96"/>
                      </a:lnTo>
                      <a:lnTo>
                        <a:pt x="306" y="84"/>
                      </a:lnTo>
                      <a:lnTo>
                        <a:pt x="300" y="84"/>
                      </a:lnTo>
                      <a:lnTo>
                        <a:pt x="306" y="54"/>
                      </a:lnTo>
                      <a:lnTo>
                        <a:pt x="306" y="42"/>
                      </a:lnTo>
                      <a:lnTo>
                        <a:pt x="312" y="36"/>
                      </a:lnTo>
                      <a:lnTo>
                        <a:pt x="330" y="24"/>
                      </a:lnTo>
                      <a:lnTo>
                        <a:pt x="330" y="18"/>
                      </a:lnTo>
                      <a:lnTo>
                        <a:pt x="324" y="18"/>
                      </a:lnTo>
                      <a:lnTo>
                        <a:pt x="312" y="18"/>
                      </a:lnTo>
                      <a:lnTo>
                        <a:pt x="300" y="24"/>
                      </a:lnTo>
                      <a:lnTo>
                        <a:pt x="294" y="24"/>
                      </a:lnTo>
                      <a:lnTo>
                        <a:pt x="282" y="12"/>
                      </a:lnTo>
                      <a:lnTo>
                        <a:pt x="270" y="6"/>
                      </a:lnTo>
                      <a:lnTo>
                        <a:pt x="264" y="6"/>
                      </a:lnTo>
                      <a:lnTo>
                        <a:pt x="258" y="6"/>
                      </a:lnTo>
                      <a:lnTo>
                        <a:pt x="240" y="18"/>
                      </a:lnTo>
                      <a:lnTo>
                        <a:pt x="234" y="18"/>
                      </a:lnTo>
                      <a:lnTo>
                        <a:pt x="222" y="24"/>
                      </a:lnTo>
                      <a:lnTo>
                        <a:pt x="210" y="18"/>
                      </a:lnTo>
                      <a:lnTo>
                        <a:pt x="198" y="6"/>
                      </a:lnTo>
                      <a:lnTo>
                        <a:pt x="180" y="0"/>
                      </a:lnTo>
                      <a:lnTo>
                        <a:pt x="168" y="0"/>
                      </a:lnTo>
                      <a:lnTo>
                        <a:pt x="162" y="6"/>
                      </a:lnTo>
                      <a:lnTo>
                        <a:pt x="150" y="6"/>
                      </a:lnTo>
                      <a:lnTo>
                        <a:pt x="144" y="6"/>
                      </a:lnTo>
                      <a:lnTo>
                        <a:pt x="144" y="12"/>
                      </a:lnTo>
                      <a:lnTo>
                        <a:pt x="138" y="18"/>
                      </a:lnTo>
                      <a:lnTo>
                        <a:pt x="144" y="30"/>
                      </a:lnTo>
                      <a:lnTo>
                        <a:pt x="150" y="42"/>
                      </a:lnTo>
                      <a:lnTo>
                        <a:pt x="150" y="48"/>
                      </a:lnTo>
                      <a:lnTo>
                        <a:pt x="156" y="60"/>
                      </a:lnTo>
                      <a:lnTo>
                        <a:pt x="150" y="60"/>
                      </a:lnTo>
                      <a:lnTo>
                        <a:pt x="138" y="66"/>
                      </a:lnTo>
                      <a:lnTo>
                        <a:pt x="126" y="72"/>
                      </a:lnTo>
                      <a:lnTo>
                        <a:pt x="120" y="78"/>
                      </a:lnTo>
                      <a:lnTo>
                        <a:pt x="114" y="84"/>
                      </a:lnTo>
                      <a:lnTo>
                        <a:pt x="114" y="90"/>
                      </a:lnTo>
                      <a:lnTo>
                        <a:pt x="114" y="84"/>
                      </a:lnTo>
                      <a:lnTo>
                        <a:pt x="102" y="84"/>
                      </a:lnTo>
                      <a:lnTo>
                        <a:pt x="102" y="114"/>
                      </a:lnTo>
                      <a:lnTo>
                        <a:pt x="96" y="114"/>
                      </a:lnTo>
                      <a:lnTo>
                        <a:pt x="84" y="120"/>
                      </a:lnTo>
                      <a:lnTo>
                        <a:pt x="78" y="120"/>
                      </a:lnTo>
                      <a:lnTo>
                        <a:pt x="78" y="132"/>
                      </a:lnTo>
                      <a:lnTo>
                        <a:pt x="72" y="138"/>
                      </a:lnTo>
                      <a:lnTo>
                        <a:pt x="72" y="150"/>
                      </a:lnTo>
                      <a:lnTo>
                        <a:pt x="66" y="150"/>
                      </a:lnTo>
                      <a:lnTo>
                        <a:pt x="54" y="150"/>
                      </a:lnTo>
                      <a:lnTo>
                        <a:pt x="48" y="162"/>
                      </a:lnTo>
                      <a:lnTo>
                        <a:pt x="42" y="174"/>
                      </a:lnTo>
                      <a:lnTo>
                        <a:pt x="42" y="186"/>
                      </a:lnTo>
                      <a:lnTo>
                        <a:pt x="48" y="186"/>
                      </a:lnTo>
                      <a:lnTo>
                        <a:pt x="54" y="180"/>
                      </a:lnTo>
                      <a:lnTo>
                        <a:pt x="66" y="180"/>
                      </a:lnTo>
                      <a:lnTo>
                        <a:pt x="72" y="180"/>
                      </a:lnTo>
                      <a:lnTo>
                        <a:pt x="84" y="180"/>
                      </a:lnTo>
                      <a:lnTo>
                        <a:pt x="108" y="180"/>
                      </a:lnTo>
                      <a:lnTo>
                        <a:pt x="132" y="174"/>
                      </a:lnTo>
                      <a:lnTo>
                        <a:pt x="144" y="174"/>
                      </a:lnTo>
                      <a:lnTo>
                        <a:pt x="156" y="168"/>
                      </a:lnTo>
                      <a:lnTo>
                        <a:pt x="168" y="168"/>
                      </a:lnTo>
                      <a:lnTo>
                        <a:pt x="180" y="174"/>
                      </a:lnTo>
                      <a:lnTo>
                        <a:pt x="192" y="180"/>
                      </a:lnTo>
                      <a:lnTo>
                        <a:pt x="192" y="204"/>
                      </a:lnTo>
                      <a:lnTo>
                        <a:pt x="204" y="204"/>
                      </a:lnTo>
                      <a:lnTo>
                        <a:pt x="198" y="210"/>
                      </a:lnTo>
                      <a:lnTo>
                        <a:pt x="192" y="216"/>
                      </a:lnTo>
                      <a:lnTo>
                        <a:pt x="186" y="222"/>
                      </a:lnTo>
                      <a:lnTo>
                        <a:pt x="180" y="222"/>
                      </a:lnTo>
                      <a:lnTo>
                        <a:pt x="156" y="228"/>
                      </a:lnTo>
                      <a:lnTo>
                        <a:pt x="156" y="240"/>
                      </a:lnTo>
                      <a:lnTo>
                        <a:pt x="156" y="246"/>
                      </a:lnTo>
                      <a:lnTo>
                        <a:pt x="156" y="258"/>
                      </a:lnTo>
                      <a:lnTo>
                        <a:pt x="150" y="264"/>
                      </a:lnTo>
                      <a:lnTo>
                        <a:pt x="138" y="264"/>
                      </a:lnTo>
                      <a:lnTo>
                        <a:pt x="126" y="270"/>
                      </a:lnTo>
                      <a:lnTo>
                        <a:pt x="114" y="270"/>
                      </a:lnTo>
                      <a:lnTo>
                        <a:pt x="102" y="270"/>
                      </a:lnTo>
                      <a:lnTo>
                        <a:pt x="96" y="276"/>
                      </a:lnTo>
                      <a:lnTo>
                        <a:pt x="90" y="276"/>
                      </a:lnTo>
                      <a:lnTo>
                        <a:pt x="96" y="300"/>
                      </a:lnTo>
                      <a:lnTo>
                        <a:pt x="102" y="324"/>
                      </a:lnTo>
                      <a:lnTo>
                        <a:pt x="102" y="336"/>
                      </a:lnTo>
                      <a:lnTo>
                        <a:pt x="72" y="354"/>
                      </a:lnTo>
                      <a:lnTo>
                        <a:pt x="48" y="378"/>
                      </a:lnTo>
                      <a:lnTo>
                        <a:pt x="18" y="396"/>
                      </a:lnTo>
                      <a:lnTo>
                        <a:pt x="0" y="420"/>
                      </a:lnTo>
                      <a:lnTo>
                        <a:pt x="0" y="426"/>
                      </a:lnTo>
                      <a:lnTo>
                        <a:pt x="6" y="426"/>
                      </a:lnTo>
                      <a:lnTo>
                        <a:pt x="12" y="432"/>
                      </a:lnTo>
                      <a:lnTo>
                        <a:pt x="12" y="426"/>
                      </a:lnTo>
                      <a:lnTo>
                        <a:pt x="18" y="420"/>
                      </a:lnTo>
                      <a:lnTo>
                        <a:pt x="24" y="420"/>
                      </a:lnTo>
                      <a:lnTo>
                        <a:pt x="30" y="426"/>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49" name="Freeform 23"/>
                <p:cNvSpPr>
                  <a:spLocks/>
                </p:cNvSpPr>
                <p:nvPr/>
              </p:nvSpPr>
              <p:spPr bwMode="auto">
                <a:xfrm>
                  <a:off x="6230175" y="2898116"/>
                  <a:ext cx="278311" cy="312682"/>
                </a:xfrm>
                <a:custGeom>
                  <a:avLst/>
                  <a:gdLst/>
                  <a:ahLst/>
                  <a:cxnLst>
                    <a:cxn ang="0">
                      <a:pos x="186" y="625"/>
                    </a:cxn>
                    <a:cxn ang="0">
                      <a:pos x="168" y="583"/>
                    </a:cxn>
                    <a:cxn ang="0">
                      <a:pos x="180" y="553"/>
                    </a:cxn>
                    <a:cxn ang="0">
                      <a:pos x="198" y="529"/>
                    </a:cxn>
                    <a:cxn ang="0">
                      <a:pos x="204" y="499"/>
                    </a:cxn>
                    <a:cxn ang="0">
                      <a:pos x="228" y="487"/>
                    </a:cxn>
                    <a:cxn ang="0">
                      <a:pos x="258" y="463"/>
                    </a:cxn>
                    <a:cxn ang="0">
                      <a:pos x="270" y="427"/>
                    </a:cxn>
                    <a:cxn ang="0">
                      <a:pos x="294" y="409"/>
                    </a:cxn>
                    <a:cxn ang="0">
                      <a:pos x="328" y="405"/>
                    </a:cxn>
                    <a:cxn ang="0">
                      <a:pos x="385" y="379"/>
                    </a:cxn>
                    <a:cxn ang="0">
                      <a:pos x="463" y="361"/>
                    </a:cxn>
                    <a:cxn ang="0">
                      <a:pos x="487" y="373"/>
                    </a:cxn>
                    <a:cxn ang="0">
                      <a:pos x="517" y="373"/>
                    </a:cxn>
                    <a:cxn ang="0">
                      <a:pos x="553" y="367"/>
                    </a:cxn>
                    <a:cxn ang="0">
                      <a:pos x="583" y="367"/>
                    </a:cxn>
                    <a:cxn ang="0">
                      <a:pos x="559" y="319"/>
                    </a:cxn>
                    <a:cxn ang="0">
                      <a:pos x="505" y="295"/>
                    </a:cxn>
                    <a:cxn ang="0">
                      <a:pos x="487" y="277"/>
                    </a:cxn>
                    <a:cxn ang="0">
                      <a:pos x="505" y="247"/>
                    </a:cxn>
                    <a:cxn ang="0">
                      <a:pos x="547" y="229"/>
                    </a:cxn>
                    <a:cxn ang="0">
                      <a:pos x="571" y="229"/>
                    </a:cxn>
                    <a:cxn ang="0">
                      <a:pos x="541" y="229"/>
                    </a:cxn>
                    <a:cxn ang="0">
                      <a:pos x="529" y="204"/>
                    </a:cxn>
                    <a:cxn ang="0">
                      <a:pos x="493" y="192"/>
                    </a:cxn>
                    <a:cxn ang="0">
                      <a:pos x="451" y="168"/>
                    </a:cxn>
                    <a:cxn ang="0">
                      <a:pos x="427" y="84"/>
                    </a:cxn>
                    <a:cxn ang="0">
                      <a:pos x="403" y="36"/>
                    </a:cxn>
                    <a:cxn ang="0">
                      <a:pos x="397" y="6"/>
                    </a:cxn>
                    <a:cxn ang="0">
                      <a:pos x="373" y="0"/>
                    </a:cxn>
                    <a:cxn ang="0">
                      <a:pos x="361" y="18"/>
                    </a:cxn>
                    <a:cxn ang="0">
                      <a:pos x="331" y="48"/>
                    </a:cxn>
                    <a:cxn ang="0">
                      <a:pos x="300" y="84"/>
                    </a:cxn>
                    <a:cxn ang="0">
                      <a:pos x="276" y="66"/>
                    </a:cxn>
                    <a:cxn ang="0">
                      <a:pos x="276" y="60"/>
                    </a:cxn>
                    <a:cxn ang="0">
                      <a:pos x="300" y="54"/>
                    </a:cxn>
                    <a:cxn ang="0">
                      <a:pos x="264" y="48"/>
                    </a:cxn>
                    <a:cxn ang="0">
                      <a:pos x="216" y="30"/>
                    </a:cxn>
                    <a:cxn ang="0">
                      <a:pos x="186" y="48"/>
                    </a:cxn>
                    <a:cxn ang="0">
                      <a:pos x="156" y="24"/>
                    </a:cxn>
                    <a:cxn ang="0">
                      <a:pos x="114" y="12"/>
                    </a:cxn>
                    <a:cxn ang="0">
                      <a:pos x="108" y="12"/>
                    </a:cxn>
                    <a:cxn ang="0">
                      <a:pos x="84" y="54"/>
                    </a:cxn>
                    <a:cxn ang="0">
                      <a:pos x="60" y="48"/>
                    </a:cxn>
                    <a:cxn ang="0">
                      <a:pos x="6" y="54"/>
                    </a:cxn>
                    <a:cxn ang="0">
                      <a:pos x="6" y="78"/>
                    </a:cxn>
                    <a:cxn ang="0">
                      <a:pos x="36" y="144"/>
                    </a:cxn>
                    <a:cxn ang="0">
                      <a:pos x="42" y="180"/>
                    </a:cxn>
                    <a:cxn ang="0">
                      <a:pos x="24" y="216"/>
                    </a:cxn>
                    <a:cxn ang="0">
                      <a:pos x="30" y="265"/>
                    </a:cxn>
                    <a:cxn ang="0">
                      <a:pos x="30" y="313"/>
                    </a:cxn>
                    <a:cxn ang="0">
                      <a:pos x="48" y="343"/>
                    </a:cxn>
                    <a:cxn ang="0">
                      <a:pos x="90" y="367"/>
                    </a:cxn>
                    <a:cxn ang="0">
                      <a:pos x="90" y="391"/>
                    </a:cxn>
                    <a:cxn ang="0">
                      <a:pos x="60" y="451"/>
                    </a:cxn>
                    <a:cxn ang="0">
                      <a:pos x="24" y="469"/>
                    </a:cxn>
                    <a:cxn ang="0">
                      <a:pos x="12" y="499"/>
                    </a:cxn>
                    <a:cxn ang="0">
                      <a:pos x="6" y="523"/>
                    </a:cxn>
                    <a:cxn ang="0">
                      <a:pos x="18" y="553"/>
                    </a:cxn>
                    <a:cxn ang="0">
                      <a:pos x="72" y="601"/>
                    </a:cxn>
                    <a:cxn ang="0">
                      <a:pos x="96" y="643"/>
                    </a:cxn>
                    <a:cxn ang="0">
                      <a:pos x="132" y="643"/>
                    </a:cxn>
                    <a:cxn ang="0">
                      <a:pos x="162" y="643"/>
                    </a:cxn>
                  </a:cxnLst>
                  <a:rect l="0" t="0" r="r" b="b"/>
                  <a:pathLst>
                    <a:path w="583" h="655">
                      <a:moveTo>
                        <a:pt x="180" y="637"/>
                      </a:moveTo>
                      <a:lnTo>
                        <a:pt x="180" y="625"/>
                      </a:lnTo>
                      <a:lnTo>
                        <a:pt x="180" y="619"/>
                      </a:lnTo>
                      <a:lnTo>
                        <a:pt x="186" y="625"/>
                      </a:lnTo>
                      <a:lnTo>
                        <a:pt x="186" y="613"/>
                      </a:lnTo>
                      <a:lnTo>
                        <a:pt x="180" y="601"/>
                      </a:lnTo>
                      <a:lnTo>
                        <a:pt x="174" y="589"/>
                      </a:lnTo>
                      <a:lnTo>
                        <a:pt x="168" y="583"/>
                      </a:lnTo>
                      <a:lnTo>
                        <a:pt x="168" y="571"/>
                      </a:lnTo>
                      <a:lnTo>
                        <a:pt x="174" y="565"/>
                      </a:lnTo>
                      <a:lnTo>
                        <a:pt x="186" y="559"/>
                      </a:lnTo>
                      <a:lnTo>
                        <a:pt x="180" y="553"/>
                      </a:lnTo>
                      <a:lnTo>
                        <a:pt x="192" y="553"/>
                      </a:lnTo>
                      <a:lnTo>
                        <a:pt x="192" y="541"/>
                      </a:lnTo>
                      <a:lnTo>
                        <a:pt x="198" y="535"/>
                      </a:lnTo>
                      <a:lnTo>
                        <a:pt x="198" y="529"/>
                      </a:lnTo>
                      <a:lnTo>
                        <a:pt x="198" y="523"/>
                      </a:lnTo>
                      <a:lnTo>
                        <a:pt x="192" y="523"/>
                      </a:lnTo>
                      <a:lnTo>
                        <a:pt x="192" y="505"/>
                      </a:lnTo>
                      <a:lnTo>
                        <a:pt x="204" y="499"/>
                      </a:lnTo>
                      <a:lnTo>
                        <a:pt x="204" y="493"/>
                      </a:lnTo>
                      <a:lnTo>
                        <a:pt x="210" y="487"/>
                      </a:lnTo>
                      <a:lnTo>
                        <a:pt x="222" y="487"/>
                      </a:lnTo>
                      <a:lnTo>
                        <a:pt x="228" y="487"/>
                      </a:lnTo>
                      <a:lnTo>
                        <a:pt x="228" y="493"/>
                      </a:lnTo>
                      <a:lnTo>
                        <a:pt x="234" y="499"/>
                      </a:lnTo>
                      <a:lnTo>
                        <a:pt x="252" y="469"/>
                      </a:lnTo>
                      <a:lnTo>
                        <a:pt x="258" y="463"/>
                      </a:lnTo>
                      <a:lnTo>
                        <a:pt x="264" y="457"/>
                      </a:lnTo>
                      <a:lnTo>
                        <a:pt x="270" y="445"/>
                      </a:lnTo>
                      <a:lnTo>
                        <a:pt x="276" y="439"/>
                      </a:lnTo>
                      <a:lnTo>
                        <a:pt x="270" y="427"/>
                      </a:lnTo>
                      <a:lnTo>
                        <a:pt x="264" y="421"/>
                      </a:lnTo>
                      <a:lnTo>
                        <a:pt x="270" y="421"/>
                      </a:lnTo>
                      <a:lnTo>
                        <a:pt x="276" y="415"/>
                      </a:lnTo>
                      <a:lnTo>
                        <a:pt x="294" y="409"/>
                      </a:lnTo>
                      <a:lnTo>
                        <a:pt x="300" y="415"/>
                      </a:lnTo>
                      <a:lnTo>
                        <a:pt x="300" y="409"/>
                      </a:lnTo>
                      <a:lnTo>
                        <a:pt x="307" y="409"/>
                      </a:lnTo>
                      <a:lnTo>
                        <a:pt x="328" y="405"/>
                      </a:lnTo>
                      <a:lnTo>
                        <a:pt x="337" y="397"/>
                      </a:lnTo>
                      <a:lnTo>
                        <a:pt x="361" y="379"/>
                      </a:lnTo>
                      <a:lnTo>
                        <a:pt x="373" y="373"/>
                      </a:lnTo>
                      <a:lnTo>
                        <a:pt x="385" y="379"/>
                      </a:lnTo>
                      <a:lnTo>
                        <a:pt x="397" y="373"/>
                      </a:lnTo>
                      <a:lnTo>
                        <a:pt x="409" y="373"/>
                      </a:lnTo>
                      <a:lnTo>
                        <a:pt x="433" y="391"/>
                      </a:lnTo>
                      <a:lnTo>
                        <a:pt x="463" y="361"/>
                      </a:lnTo>
                      <a:lnTo>
                        <a:pt x="475" y="361"/>
                      </a:lnTo>
                      <a:lnTo>
                        <a:pt x="475" y="373"/>
                      </a:lnTo>
                      <a:lnTo>
                        <a:pt x="481" y="379"/>
                      </a:lnTo>
                      <a:lnTo>
                        <a:pt x="487" y="373"/>
                      </a:lnTo>
                      <a:lnTo>
                        <a:pt x="493" y="373"/>
                      </a:lnTo>
                      <a:lnTo>
                        <a:pt x="499" y="379"/>
                      </a:lnTo>
                      <a:lnTo>
                        <a:pt x="511" y="379"/>
                      </a:lnTo>
                      <a:lnTo>
                        <a:pt x="517" y="373"/>
                      </a:lnTo>
                      <a:lnTo>
                        <a:pt x="517" y="361"/>
                      </a:lnTo>
                      <a:lnTo>
                        <a:pt x="523" y="361"/>
                      </a:lnTo>
                      <a:lnTo>
                        <a:pt x="535" y="367"/>
                      </a:lnTo>
                      <a:lnTo>
                        <a:pt x="553" y="367"/>
                      </a:lnTo>
                      <a:lnTo>
                        <a:pt x="553" y="385"/>
                      </a:lnTo>
                      <a:lnTo>
                        <a:pt x="565" y="379"/>
                      </a:lnTo>
                      <a:lnTo>
                        <a:pt x="583" y="373"/>
                      </a:lnTo>
                      <a:lnTo>
                        <a:pt x="583" y="367"/>
                      </a:lnTo>
                      <a:lnTo>
                        <a:pt x="583" y="361"/>
                      </a:lnTo>
                      <a:lnTo>
                        <a:pt x="583" y="349"/>
                      </a:lnTo>
                      <a:lnTo>
                        <a:pt x="571" y="337"/>
                      </a:lnTo>
                      <a:lnTo>
                        <a:pt x="559" y="319"/>
                      </a:lnTo>
                      <a:lnTo>
                        <a:pt x="541" y="307"/>
                      </a:lnTo>
                      <a:lnTo>
                        <a:pt x="523" y="295"/>
                      </a:lnTo>
                      <a:lnTo>
                        <a:pt x="511" y="295"/>
                      </a:lnTo>
                      <a:lnTo>
                        <a:pt x="505" y="295"/>
                      </a:lnTo>
                      <a:lnTo>
                        <a:pt x="493" y="301"/>
                      </a:lnTo>
                      <a:lnTo>
                        <a:pt x="481" y="295"/>
                      </a:lnTo>
                      <a:lnTo>
                        <a:pt x="481" y="283"/>
                      </a:lnTo>
                      <a:lnTo>
                        <a:pt x="487" y="277"/>
                      </a:lnTo>
                      <a:lnTo>
                        <a:pt x="499" y="277"/>
                      </a:lnTo>
                      <a:lnTo>
                        <a:pt x="499" y="271"/>
                      </a:lnTo>
                      <a:lnTo>
                        <a:pt x="499" y="265"/>
                      </a:lnTo>
                      <a:lnTo>
                        <a:pt x="505" y="247"/>
                      </a:lnTo>
                      <a:lnTo>
                        <a:pt x="517" y="235"/>
                      </a:lnTo>
                      <a:lnTo>
                        <a:pt x="529" y="229"/>
                      </a:lnTo>
                      <a:lnTo>
                        <a:pt x="535" y="229"/>
                      </a:lnTo>
                      <a:lnTo>
                        <a:pt x="547" y="229"/>
                      </a:lnTo>
                      <a:lnTo>
                        <a:pt x="553" y="235"/>
                      </a:lnTo>
                      <a:lnTo>
                        <a:pt x="559" y="241"/>
                      </a:lnTo>
                      <a:lnTo>
                        <a:pt x="577" y="247"/>
                      </a:lnTo>
                      <a:lnTo>
                        <a:pt x="571" y="229"/>
                      </a:lnTo>
                      <a:lnTo>
                        <a:pt x="571" y="222"/>
                      </a:lnTo>
                      <a:lnTo>
                        <a:pt x="565" y="216"/>
                      </a:lnTo>
                      <a:lnTo>
                        <a:pt x="553" y="222"/>
                      </a:lnTo>
                      <a:lnTo>
                        <a:pt x="541" y="229"/>
                      </a:lnTo>
                      <a:lnTo>
                        <a:pt x="541" y="222"/>
                      </a:lnTo>
                      <a:lnTo>
                        <a:pt x="535" y="216"/>
                      </a:lnTo>
                      <a:lnTo>
                        <a:pt x="535" y="204"/>
                      </a:lnTo>
                      <a:lnTo>
                        <a:pt x="529" y="204"/>
                      </a:lnTo>
                      <a:lnTo>
                        <a:pt x="523" y="210"/>
                      </a:lnTo>
                      <a:lnTo>
                        <a:pt x="511" y="216"/>
                      </a:lnTo>
                      <a:lnTo>
                        <a:pt x="505" y="216"/>
                      </a:lnTo>
                      <a:lnTo>
                        <a:pt x="493" y="192"/>
                      </a:lnTo>
                      <a:lnTo>
                        <a:pt x="481" y="180"/>
                      </a:lnTo>
                      <a:lnTo>
                        <a:pt x="469" y="180"/>
                      </a:lnTo>
                      <a:lnTo>
                        <a:pt x="463" y="186"/>
                      </a:lnTo>
                      <a:lnTo>
                        <a:pt x="451" y="168"/>
                      </a:lnTo>
                      <a:lnTo>
                        <a:pt x="445" y="150"/>
                      </a:lnTo>
                      <a:lnTo>
                        <a:pt x="439" y="138"/>
                      </a:lnTo>
                      <a:lnTo>
                        <a:pt x="433" y="120"/>
                      </a:lnTo>
                      <a:lnTo>
                        <a:pt x="427" y="84"/>
                      </a:lnTo>
                      <a:lnTo>
                        <a:pt x="415" y="48"/>
                      </a:lnTo>
                      <a:lnTo>
                        <a:pt x="409" y="48"/>
                      </a:lnTo>
                      <a:lnTo>
                        <a:pt x="409" y="42"/>
                      </a:lnTo>
                      <a:lnTo>
                        <a:pt x="403" y="36"/>
                      </a:lnTo>
                      <a:lnTo>
                        <a:pt x="403" y="24"/>
                      </a:lnTo>
                      <a:lnTo>
                        <a:pt x="403" y="18"/>
                      </a:lnTo>
                      <a:lnTo>
                        <a:pt x="403" y="12"/>
                      </a:lnTo>
                      <a:lnTo>
                        <a:pt x="397" y="6"/>
                      </a:lnTo>
                      <a:lnTo>
                        <a:pt x="385" y="6"/>
                      </a:lnTo>
                      <a:lnTo>
                        <a:pt x="379" y="6"/>
                      </a:lnTo>
                      <a:lnTo>
                        <a:pt x="373" y="6"/>
                      </a:lnTo>
                      <a:lnTo>
                        <a:pt x="373" y="0"/>
                      </a:lnTo>
                      <a:lnTo>
                        <a:pt x="367" y="6"/>
                      </a:lnTo>
                      <a:lnTo>
                        <a:pt x="361" y="6"/>
                      </a:lnTo>
                      <a:lnTo>
                        <a:pt x="361" y="12"/>
                      </a:lnTo>
                      <a:lnTo>
                        <a:pt x="361" y="18"/>
                      </a:lnTo>
                      <a:lnTo>
                        <a:pt x="349" y="18"/>
                      </a:lnTo>
                      <a:lnTo>
                        <a:pt x="343" y="24"/>
                      </a:lnTo>
                      <a:lnTo>
                        <a:pt x="343" y="48"/>
                      </a:lnTo>
                      <a:lnTo>
                        <a:pt x="331" y="48"/>
                      </a:lnTo>
                      <a:lnTo>
                        <a:pt x="325" y="54"/>
                      </a:lnTo>
                      <a:lnTo>
                        <a:pt x="325" y="78"/>
                      </a:lnTo>
                      <a:lnTo>
                        <a:pt x="307" y="78"/>
                      </a:lnTo>
                      <a:lnTo>
                        <a:pt x="300" y="84"/>
                      </a:lnTo>
                      <a:lnTo>
                        <a:pt x="294" y="84"/>
                      </a:lnTo>
                      <a:lnTo>
                        <a:pt x="288" y="72"/>
                      </a:lnTo>
                      <a:lnTo>
                        <a:pt x="282" y="72"/>
                      </a:lnTo>
                      <a:lnTo>
                        <a:pt x="276" y="66"/>
                      </a:lnTo>
                      <a:lnTo>
                        <a:pt x="282" y="66"/>
                      </a:lnTo>
                      <a:lnTo>
                        <a:pt x="288" y="66"/>
                      </a:lnTo>
                      <a:lnTo>
                        <a:pt x="282" y="66"/>
                      </a:lnTo>
                      <a:lnTo>
                        <a:pt x="276" y="60"/>
                      </a:lnTo>
                      <a:lnTo>
                        <a:pt x="282" y="60"/>
                      </a:lnTo>
                      <a:lnTo>
                        <a:pt x="288" y="54"/>
                      </a:lnTo>
                      <a:lnTo>
                        <a:pt x="294" y="54"/>
                      </a:lnTo>
                      <a:lnTo>
                        <a:pt x="300" y="54"/>
                      </a:lnTo>
                      <a:lnTo>
                        <a:pt x="307" y="54"/>
                      </a:lnTo>
                      <a:lnTo>
                        <a:pt x="300" y="48"/>
                      </a:lnTo>
                      <a:lnTo>
                        <a:pt x="294" y="48"/>
                      </a:lnTo>
                      <a:lnTo>
                        <a:pt x="264" y="48"/>
                      </a:lnTo>
                      <a:lnTo>
                        <a:pt x="258" y="48"/>
                      </a:lnTo>
                      <a:lnTo>
                        <a:pt x="258" y="54"/>
                      </a:lnTo>
                      <a:lnTo>
                        <a:pt x="252" y="60"/>
                      </a:lnTo>
                      <a:lnTo>
                        <a:pt x="216" y="30"/>
                      </a:lnTo>
                      <a:lnTo>
                        <a:pt x="210" y="30"/>
                      </a:lnTo>
                      <a:lnTo>
                        <a:pt x="204" y="30"/>
                      </a:lnTo>
                      <a:lnTo>
                        <a:pt x="198" y="42"/>
                      </a:lnTo>
                      <a:lnTo>
                        <a:pt x="186" y="48"/>
                      </a:lnTo>
                      <a:lnTo>
                        <a:pt x="174" y="54"/>
                      </a:lnTo>
                      <a:lnTo>
                        <a:pt x="168" y="60"/>
                      </a:lnTo>
                      <a:lnTo>
                        <a:pt x="162" y="54"/>
                      </a:lnTo>
                      <a:lnTo>
                        <a:pt x="156" y="24"/>
                      </a:lnTo>
                      <a:lnTo>
                        <a:pt x="150" y="12"/>
                      </a:lnTo>
                      <a:lnTo>
                        <a:pt x="144" y="6"/>
                      </a:lnTo>
                      <a:lnTo>
                        <a:pt x="126" y="12"/>
                      </a:lnTo>
                      <a:lnTo>
                        <a:pt x="114" y="12"/>
                      </a:lnTo>
                      <a:lnTo>
                        <a:pt x="114" y="6"/>
                      </a:lnTo>
                      <a:lnTo>
                        <a:pt x="120" y="6"/>
                      </a:lnTo>
                      <a:lnTo>
                        <a:pt x="108" y="6"/>
                      </a:lnTo>
                      <a:lnTo>
                        <a:pt x="108" y="12"/>
                      </a:lnTo>
                      <a:lnTo>
                        <a:pt x="108" y="18"/>
                      </a:lnTo>
                      <a:lnTo>
                        <a:pt x="96" y="30"/>
                      </a:lnTo>
                      <a:lnTo>
                        <a:pt x="84" y="48"/>
                      </a:lnTo>
                      <a:lnTo>
                        <a:pt x="84" y="54"/>
                      </a:lnTo>
                      <a:lnTo>
                        <a:pt x="90" y="60"/>
                      </a:lnTo>
                      <a:lnTo>
                        <a:pt x="78" y="60"/>
                      </a:lnTo>
                      <a:lnTo>
                        <a:pt x="66" y="48"/>
                      </a:lnTo>
                      <a:lnTo>
                        <a:pt x="60" y="48"/>
                      </a:lnTo>
                      <a:lnTo>
                        <a:pt x="54" y="54"/>
                      </a:lnTo>
                      <a:lnTo>
                        <a:pt x="24" y="48"/>
                      </a:lnTo>
                      <a:lnTo>
                        <a:pt x="18" y="48"/>
                      </a:lnTo>
                      <a:lnTo>
                        <a:pt x="6" y="54"/>
                      </a:lnTo>
                      <a:lnTo>
                        <a:pt x="6" y="60"/>
                      </a:lnTo>
                      <a:lnTo>
                        <a:pt x="0" y="66"/>
                      </a:lnTo>
                      <a:lnTo>
                        <a:pt x="0" y="72"/>
                      </a:lnTo>
                      <a:lnTo>
                        <a:pt x="6" y="78"/>
                      </a:lnTo>
                      <a:lnTo>
                        <a:pt x="12" y="96"/>
                      </a:lnTo>
                      <a:lnTo>
                        <a:pt x="18" y="108"/>
                      </a:lnTo>
                      <a:lnTo>
                        <a:pt x="36" y="138"/>
                      </a:lnTo>
                      <a:lnTo>
                        <a:pt x="36" y="144"/>
                      </a:lnTo>
                      <a:lnTo>
                        <a:pt x="30" y="156"/>
                      </a:lnTo>
                      <a:lnTo>
                        <a:pt x="30" y="162"/>
                      </a:lnTo>
                      <a:lnTo>
                        <a:pt x="36" y="174"/>
                      </a:lnTo>
                      <a:lnTo>
                        <a:pt x="42" y="180"/>
                      </a:lnTo>
                      <a:lnTo>
                        <a:pt x="42" y="192"/>
                      </a:lnTo>
                      <a:lnTo>
                        <a:pt x="36" y="198"/>
                      </a:lnTo>
                      <a:lnTo>
                        <a:pt x="24" y="210"/>
                      </a:lnTo>
                      <a:lnTo>
                        <a:pt x="24" y="216"/>
                      </a:lnTo>
                      <a:lnTo>
                        <a:pt x="30" y="222"/>
                      </a:lnTo>
                      <a:lnTo>
                        <a:pt x="36" y="229"/>
                      </a:lnTo>
                      <a:lnTo>
                        <a:pt x="36" y="241"/>
                      </a:lnTo>
                      <a:lnTo>
                        <a:pt x="30" y="265"/>
                      </a:lnTo>
                      <a:lnTo>
                        <a:pt x="24" y="283"/>
                      </a:lnTo>
                      <a:lnTo>
                        <a:pt x="18" y="289"/>
                      </a:lnTo>
                      <a:lnTo>
                        <a:pt x="24" y="301"/>
                      </a:lnTo>
                      <a:lnTo>
                        <a:pt x="30" y="313"/>
                      </a:lnTo>
                      <a:lnTo>
                        <a:pt x="36" y="325"/>
                      </a:lnTo>
                      <a:lnTo>
                        <a:pt x="42" y="325"/>
                      </a:lnTo>
                      <a:lnTo>
                        <a:pt x="42" y="337"/>
                      </a:lnTo>
                      <a:lnTo>
                        <a:pt x="48" y="343"/>
                      </a:lnTo>
                      <a:lnTo>
                        <a:pt x="48" y="355"/>
                      </a:lnTo>
                      <a:lnTo>
                        <a:pt x="66" y="355"/>
                      </a:lnTo>
                      <a:lnTo>
                        <a:pt x="90" y="355"/>
                      </a:lnTo>
                      <a:lnTo>
                        <a:pt x="90" y="367"/>
                      </a:lnTo>
                      <a:lnTo>
                        <a:pt x="90" y="379"/>
                      </a:lnTo>
                      <a:lnTo>
                        <a:pt x="96" y="391"/>
                      </a:lnTo>
                      <a:lnTo>
                        <a:pt x="90" y="385"/>
                      </a:lnTo>
                      <a:lnTo>
                        <a:pt x="90" y="391"/>
                      </a:lnTo>
                      <a:lnTo>
                        <a:pt x="84" y="397"/>
                      </a:lnTo>
                      <a:lnTo>
                        <a:pt x="84" y="409"/>
                      </a:lnTo>
                      <a:lnTo>
                        <a:pt x="66" y="427"/>
                      </a:lnTo>
                      <a:lnTo>
                        <a:pt x="60" y="451"/>
                      </a:lnTo>
                      <a:lnTo>
                        <a:pt x="42" y="451"/>
                      </a:lnTo>
                      <a:lnTo>
                        <a:pt x="36" y="451"/>
                      </a:lnTo>
                      <a:lnTo>
                        <a:pt x="24" y="457"/>
                      </a:lnTo>
                      <a:lnTo>
                        <a:pt x="24" y="469"/>
                      </a:lnTo>
                      <a:lnTo>
                        <a:pt x="30" y="475"/>
                      </a:lnTo>
                      <a:lnTo>
                        <a:pt x="24" y="481"/>
                      </a:lnTo>
                      <a:lnTo>
                        <a:pt x="24" y="487"/>
                      </a:lnTo>
                      <a:lnTo>
                        <a:pt x="12" y="499"/>
                      </a:lnTo>
                      <a:lnTo>
                        <a:pt x="6" y="511"/>
                      </a:lnTo>
                      <a:lnTo>
                        <a:pt x="0" y="511"/>
                      </a:lnTo>
                      <a:lnTo>
                        <a:pt x="0" y="517"/>
                      </a:lnTo>
                      <a:lnTo>
                        <a:pt x="6" y="523"/>
                      </a:lnTo>
                      <a:lnTo>
                        <a:pt x="18" y="541"/>
                      </a:lnTo>
                      <a:lnTo>
                        <a:pt x="12" y="547"/>
                      </a:lnTo>
                      <a:lnTo>
                        <a:pt x="12" y="553"/>
                      </a:lnTo>
                      <a:lnTo>
                        <a:pt x="18" y="553"/>
                      </a:lnTo>
                      <a:lnTo>
                        <a:pt x="18" y="565"/>
                      </a:lnTo>
                      <a:lnTo>
                        <a:pt x="18" y="577"/>
                      </a:lnTo>
                      <a:lnTo>
                        <a:pt x="30" y="577"/>
                      </a:lnTo>
                      <a:lnTo>
                        <a:pt x="72" y="601"/>
                      </a:lnTo>
                      <a:lnTo>
                        <a:pt x="72" y="607"/>
                      </a:lnTo>
                      <a:lnTo>
                        <a:pt x="84" y="619"/>
                      </a:lnTo>
                      <a:lnTo>
                        <a:pt x="90" y="637"/>
                      </a:lnTo>
                      <a:lnTo>
                        <a:pt x="96" y="643"/>
                      </a:lnTo>
                      <a:lnTo>
                        <a:pt x="108" y="655"/>
                      </a:lnTo>
                      <a:lnTo>
                        <a:pt x="114" y="655"/>
                      </a:lnTo>
                      <a:lnTo>
                        <a:pt x="126" y="649"/>
                      </a:lnTo>
                      <a:lnTo>
                        <a:pt x="132" y="643"/>
                      </a:lnTo>
                      <a:lnTo>
                        <a:pt x="144" y="643"/>
                      </a:lnTo>
                      <a:lnTo>
                        <a:pt x="150" y="637"/>
                      </a:lnTo>
                      <a:lnTo>
                        <a:pt x="162" y="637"/>
                      </a:lnTo>
                      <a:lnTo>
                        <a:pt x="162" y="643"/>
                      </a:lnTo>
                      <a:lnTo>
                        <a:pt x="174" y="637"/>
                      </a:lnTo>
                      <a:lnTo>
                        <a:pt x="180" y="637"/>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50" name="Freeform 24"/>
                <p:cNvSpPr>
                  <a:spLocks/>
                </p:cNvSpPr>
                <p:nvPr/>
              </p:nvSpPr>
              <p:spPr bwMode="auto">
                <a:xfrm>
                  <a:off x="6459794" y="2941080"/>
                  <a:ext cx="258261" cy="209569"/>
                </a:xfrm>
                <a:custGeom>
                  <a:avLst/>
                  <a:gdLst/>
                  <a:ahLst/>
                  <a:cxnLst>
                    <a:cxn ang="0">
                      <a:pos x="77" y="312"/>
                    </a:cxn>
                    <a:cxn ang="0">
                      <a:pos x="140" y="311"/>
                    </a:cxn>
                    <a:cxn ang="0">
                      <a:pos x="186" y="301"/>
                    </a:cxn>
                    <a:cxn ang="0">
                      <a:pos x="210" y="355"/>
                    </a:cxn>
                    <a:cxn ang="0">
                      <a:pos x="252" y="355"/>
                    </a:cxn>
                    <a:cxn ang="0">
                      <a:pos x="276" y="397"/>
                    </a:cxn>
                    <a:cxn ang="0">
                      <a:pos x="300" y="373"/>
                    </a:cxn>
                    <a:cxn ang="0">
                      <a:pos x="330" y="367"/>
                    </a:cxn>
                    <a:cxn ang="0">
                      <a:pos x="354" y="373"/>
                    </a:cxn>
                    <a:cxn ang="0">
                      <a:pos x="384" y="379"/>
                    </a:cxn>
                    <a:cxn ang="0">
                      <a:pos x="390" y="409"/>
                    </a:cxn>
                    <a:cxn ang="0">
                      <a:pos x="402" y="409"/>
                    </a:cxn>
                    <a:cxn ang="0">
                      <a:pos x="420" y="427"/>
                    </a:cxn>
                    <a:cxn ang="0">
                      <a:pos x="445" y="415"/>
                    </a:cxn>
                    <a:cxn ang="0">
                      <a:pos x="487" y="391"/>
                    </a:cxn>
                    <a:cxn ang="0">
                      <a:pos x="505" y="367"/>
                    </a:cxn>
                    <a:cxn ang="0">
                      <a:pos x="499" y="337"/>
                    </a:cxn>
                    <a:cxn ang="0">
                      <a:pos x="481" y="319"/>
                    </a:cxn>
                    <a:cxn ang="0">
                      <a:pos x="475" y="295"/>
                    </a:cxn>
                    <a:cxn ang="0">
                      <a:pos x="451" y="271"/>
                    </a:cxn>
                    <a:cxn ang="0">
                      <a:pos x="457" y="259"/>
                    </a:cxn>
                    <a:cxn ang="0">
                      <a:pos x="451" y="247"/>
                    </a:cxn>
                    <a:cxn ang="0">
                      <a:pos x="463" y="241"/>
                    </a:cxn>
                    <a:cxn ang="0">
                      <a:pos x="493" y="229"/>
                    </a:cxn>
                    <a:cxn ang="0">
                      <a:pos x="505" y="175"/>
                    </a:cxn>
                    <a:cxn ang="0">
                      <a:pos x="505" y="151"/>
                    </a:cxn>
                    <a:cxn ang="0">
                      <a:pos x="517" y="108"/>
                    </a:cxn>
                    <a:cxn ang="0">
                      <a:pos x="541" y="72"/>
                    </a:cxn>
                    <a:cxn ang="0">
                      <a:pos x="511" y="54"/>
                    </a:cxn>
                    <a:cxn ang="0">
                      <a:pos x="511" y="36"/>
                    </a:cxn>
                    <a:cxn ang="0">
                      <a:pos x="511" y="12"/>
                    </a:cxn>
                    <a:cxn ang="0">
                      <a:pos x="451" y="12"/>
                    </a:cxn>
                    <a:cxn ang="0">
                      <a:pos x="372" y="6"/>
                    </a:cxn>
                    <a:cxn ang="0">
                      <a:pos x="294" y="12"/>
                    </a:cxn>
                    <a:cxn ang="0">
                      <a:pos x="258" y="42"/>
                    </a:cxn>
                    <a:cxn ang="0">
                      <a:pos x="276" y="96"/>
                    </a:cxn>
                    <a:cxn ang="0">
                      <a:pos x="264" y="120"/>
                    </a:cxn>
                    <a:cxn ang="0">
                      <a:pos x="240" y="145"/>
                    </a:cxn>
                    <a:cxn ang="0">
                      <a:pos x="228" y="169"/>
                    </a:cxn>
                    <a:cxn ang="0">
                      <a:pos x="156" y="169"/>
                    </a:cxn>
                    <a:cxn ang="0">
                      <a:pos x="114" y="169"/>
                    </a:cxn>
                    <a:cxn ang="0">
                      <a:pos x="78" y="151"/>
                    </a:cxn>
                    <a:cxn ang="0">
                      <a:pos x="66" y="139"/>
                    </a:cxn>
                    <a:cxn ang="0">
                      <a:pos x="36" y="145"/>
                    </a:cxn>
                    <a:cxn ang="0">
                      <a:pos x="18" y="187"/>
                    </a:cxn>
                    <a:cxn ang="0">
                      <a:pos x="0" y="205"/>
                    </a:cxn>
                    <a:cxn ang="0">
                      <a:pos x="42" y="205"/>
                    </a:cxn>
                    <a:cxn ang="0">
                      <a:pos x="90" y="247"/>
                    </a:cxn>
                    <a:cxn ang="0">
                      <a:pos x="102" y="271"/>
                    </a:cxn>
                    <a:cxn ang="0">
                      <a:pos x="84" y="289"/>
                    </a:cxn>
                  </a:cxnLst>
                  <a:rect l="0" t="0" r="r" b="b"/>
                  <a:pathLst>
                    <a:path w="541" h="439">
                      <a:moveTo>
                        <a:pt x="72" y="295"/>
                      </a:moveTo>
                      <a:lnTo>
                        <a:pt x="66" y="307"/>
                      </a:lnTo>
                      <a:lnTo>
                        <a:pt x="77" y="312"/>
                      </a:lnTo>
                      <a:lnTo>
                        <a:pt x="102" y="313"/>
                      </a:lnTo>
                      <a:lnTo>
                        <a:pt x="120" y="313"/>
                      </a:lnTo>
                      <a:lnTo>
                        <a:pt x="140" y="311"/>
                      </a:lnTo>
                      <a:lnTo>
                        <a:pt x="168" y="295"/>
                      </a:lnTo>
                      <a:lnTo>
                        <a:pt x="174" y="301"/>
                      </a:lnTo>
                      <a:lnTo>
                        <a:pt x="186" y="301"/>
                      </a:lnTo>
                      <a:lnTo>
                        <a:pt x="186" y="349"/>
                      </a:lnTo>
                      <a:lnTo>
                        <a:pt x="204" y="349"/>
                      </a:lnTo>
                      <a:lnTo>
                        <a:pt x="210" y="355"/>
                      </a:lnTo>
                      <a:lnTo>
                        <a:pt x="228" y="349"/>
                      </a:lnTo>
                      <a:lnTo>
                        <a:pt x="246" y="349"/>
                      </a:lnTo>
                      <a:lnTo>
                        <a:pt x="252" y="355"/>
                      </a:lnTo>
                      <a:lnTo>
                        <a:pt x="264" y="361"/>
                      </a:lnTo>
                      <a:lnTo>
                        <a:pt x="270" y="379"/>
                      </a:lnTo>
                      <a:lnTo>
                        <a:pt x="276" y="397"/>
                      </a:lnTo>
                      <a:lnTo>
                        <a:pt x="288" y="397"/>
                      </a:lnTo>
                      <a:lnTo>
                        <a:pt x="294" y="385"/>
                      </a:lnTo>
                      <a:lnTo>
                        <a:pt x="300" y="373"/>
                      </a:lnTo>
                      <a:lnTo>
                        <a:pt x="312" y="373"/>
                      </a:lnTo>
                      <a:lnTo>
                        <a:pt x="318" y="373"/>
                      </a:lnTo>
                      <a:lnTo>
                        <a:pt x="330" y="367"/>
                      </a:lnTo>
                      <a:lnTo>
                        <a:pt x="336" y="373"/>
                      </a:lnTo>
                      <a:lnTo>
                        <a:pt x="342" y="379"/>
                      </a:lnTo>
                      <a:lnTo>
                        <a:pt x="354" y="373"/>
                      </a:lnTo>
                      <a:lnTo>
                        <a:pt x="366" y="367"/>
                      </a:lnTo>
                      <a:lnTo>
                        <a:pt x="372" y="373"/>
                      </a:lnTo>
                      <a:lnTo>
                        <a:pt x="384" y="379"/>
                      </a:lnTo>
                      <a:lnTo>
                        <a:pt x="384" y="391"/>
                      </a:lnTo>
                      <a:lnTo>
                        <a:pt x="384" y="397"/>
                      </a:lnTo>
                      <a:lnTo>
                        <a:pt x="390" y="409"/>
                      </a:lnTo>
                      <a:lnTo>
                        <a:pt x="396" y="403"/>
                      </a:lnTo>
                      <a:lnTo>
                        <a:pt x="402" y="403"/>
                      </a:lnTo>
                      <a:lnTo>
                        <a:pt x="402" y="409"/>
                      </a:lnTo>
                      <a:lnTo>
                        <a:pt x="402" y="439"/>
                      </a:lnTo>
                      <a:lnTo>
                        <a:pt x="408" y="433"/>
                      </a:lnTo>
                      <a:lnTo>
                        <a:pt x="420" y="427"/>
                      </a:lnTo>
                      <a:lnTo>
                        <a:pt x="432" y="427"/>
                      </a:lnTo>
                      <a:lnTo>
                        <a:pt x="432" y="421"/>
                      </a:lnTo>
                      <a:lnTo>
                        <a:pt x="445" y="415"/>
                      </a:lnTo>
                      <a:lnTo>
                        <a:pt x="457" y="415"/>
                      </a:lnTo>
                      <a:lnTo>
                        <a:pt x="469" y="403"/>
                      </a:lnTo>
                      <a:lnTo>
                        <a:pt x="487" y="391"/>
                      </a:lnTo>
                      <a:lnTo>
                        <a:pt x="505" y="391"/>
                      </a:lnTo>
                      <a:lnTo>
                        <a:pt x="505" y="373"/>
                      </a:lnTo>
                      <a:lnTo>
                        <a:pt x="505" y="367"/>
                      </a:lnTo>
                      <a:lnTo>
                        <a:pt x="505" y="355"/>
                      </a:lnTo>
                      <a:lnTo>
                        <a:pt x="499" y="343"/>
                      </a:lnTo>
                      <a:lnTo>
                        <a:pt x="499" y="337"/>
                      </a:lnTo>
                      <a:lnTo>
                        <a:pt x="493" y="337"/>
                      </a:lnTo>
                      <a:lnTo>
                        <a:pt x="487" y="337"/>
                      </a:lnTo>
                      <a:lnTo>
                        <a:pt x="481" y="319"/>
                      </a:lnTo>
                      <a:lnTo>
                        <a:pt x="481" y="313"/>
                      </a:lnTo>
                      <a:lnTo>
                        <a:pt x="475" y="301"/>
                      </a:lnTo>
                      <a:lnTo>
                        <a:pt x="475" y="295"/>
                      </a:lnTo>
                      <a:lnTo>
                        <a:pt x="469" y="289"/>
                      </a:lnTo>
                      <a:lnTo>
                        <a:pt x="463" y="283"/>
                      </a:lnTo>
                      <a:lnTo>
                        <a:pt x="451" y="271"/>
                      </a:lnTo>
                      <a:lnTo>
                        <a:pt x="445" y="265"/>
                      </a:lnTo>
                      <a:lnTo>
                        <a:pt x="445" y="259"/>
                      </a:lnTo>
                      <a:lnTo>
                        <a:pt x="457" y="259"/>
                      </a:lnTo>
                      <a:lnTo>
                        <a:pt x="451" y="259"/>
                      </a:lnTo>
                      <a:lnTo>
                        <a:pt x="451" y="253"/>
                      </a:lnTo>
                      <a:lnTo>
                        <a:pt x="451" y="247"/>
                      </a:lnTo>
                      <a:lnTo>
                        <a:pt x="463" y="241"/>
                      </a:lnTo>
                      <a:lnTo>
                        <a:pt x="457" y="241"/>
                      </a:lnTo>
                      <a:lnTo>
                        <a:pt x="463" y="241"/>
                      </a:lnTo>
                      <a:lnTo>
                        <a:pt x="469" y="241"/>
                      </a:lnTo>
                      <a:lnTo>
                        <a:pt x="481" y="235"/>
                      </a:lnTo>
                      <a:lnTo>
                        <a:pt x="493" y="229"/>
                      </a:lnTo>
                      <a:lnTo>
                        <a:pt x="511" y="187"/>
                      </a:lnTo>
                      <a:lnTo>
                        <a:pt x="517" y="187"/>
                      </a:lnTo>
                      <a:lnTo>
                        <a:pt x="505" y="175"/>
                      </a:lnTo>
                      <a:lnTo>
                        <a:pt x="499" y="169"/>
                      </a:lnTo>
                      <a:lnTo>
                        <a:pt x="505" y="157"/>
                      </a:lnTo>
                      <a:lnTo>
                        <a:pt x="505" y="151"/>
                      </a:lnTo>
                      <a:lnTo>
                        <a:pt x="517" y="132"/>
                      </a:lnTo>
                      <a:lnTo>
                        <a:pt x="517" y="120"/>
                      </a:lnTo>
                      <a:lnTo>
                        <a:pt x="517" y="108"/>
                      </a:lnTo>
                      <a:lnTo>
                        <a:pt x="529" y="90"/>
                      </a:lnTo>
                      <a:lnTo>
                        <a:pt x="535" y="78"/>
                      </a:lnTo>
                      <a:lnTo>
                        <a:pt x="541" y="72"/>
                      </a:lnTo>
                      <a:lnTo>
                        <a:pt x="530" y="60"/>
                      </a:lnTo>
                      <a:lnTo>
                        <a:pt x="517" y="60"/>
                      </a:lnTo>
                      <a:lnTo>
                        <a:pt x="511" y="54"/>
                      </a:lnTo>
                      <a:lnTo>
                        <a:pt x="505" y="54"/>
                      </a:lnTo>
                      <a:lnTo>
                        <a:pt x="505" y="36"/>
                      </a:lnTo>
                      <a:lnTo>
                        <a:pt x="511" y="36"/>
                      </a:lnTo>
                      <a:lnTo>
                        <a:pt x="517" y="18"/>
                      </a:lnTo>
                      <a:lnTo>
                        <a:pt x="511" y="18"/>
                      </a:lnTo>
                      <a:lnTo>
                        <a:pt x="511" y="12"/>
                      </a:lnTo>
                      <a:lnTo>
                        <a:pt x="493" y="12"/>
                      </a:lnTo>
                      <a:lnTo>
                        <a:pt x="475" y="12"/>
                      </a:lnTo>
                      <a:lnTo>
                        <a:pt x="451" y="12"/>
                      </a:lnTo>
                      <a:lnTo>
                        <a:pt x="432" y="18"/>
                      </a:lnTo>
                      <a:lnTo>
                        <a:pt x="402" y="30"/>
                      </a:lnTo>
                      <a:lnTo>
                        <a:pt x="372" y="6"/>
                      </a:lnTo>
                      <a:lnTo>
                        <a:pt x="342" y="0"/>
                      </a:lnTo>
                      <a:lnTo>
                        <a:pt x="318" y="6"/>
                      </a:lnTo>
                      <a:lnTo>
                        <a:pt x="294" y="12"/>
                      </a:lnTo>
                      <a:lnTo>
                        <a:pt x="282" y="24"/>
                      </a:lnTo>
                      <a:lnTo>
                        <a:pt x="270" y="36"/>
                      </a:lnTo>
                      <a:lnTo>
                        <a:pt x="258" y="42"/>
                      </a:lnTo>
                      <a:lnTo>
                        <a:pt x="257" y="65"/>
                      </a:lnTo>
                      <a:lnTo>
                        <a:pt x="270" y="72"/>
                      </a:lnTo>
                      <a:lnTo>
                        <a:pt x="276" y="96"/>
                      </a:lnTo>
                      <a:lnTo>
                        <a:pt x="270" y="96"/>
                      </a:lnTo>
                      <a:lnTo>
                        <a:pt x="264" y="108"/>
                      </a:lnTo>
                      <a:lnTo>
                        <a:pt x="264" y="120"/>
                      </a:lnTo>
                      <a:lnTo>
                        <a:pt x="252" y="126"/>
                      </a:lnTo>
                      <a:lnTo>
                        <a:pt x="252" y="139"/>
                      </a:lnTo>
                      <a:lnTo>
                        <a:pt x="240" y="145"/>
                      </a:lnTo>
                      <a:lnTo>
                        <a:pt x="240" y="151"/>
                      </a:lnTo>
                      <a:lnTo>
                        <a:pt x="234" y="157"/>
                      </a:lnTo>
                      <a:lnTo>
                        <a:pt x="228" y="169"/>
                      </a:lnTo>
                      <a:lnTo>
                        <a:pt x="192" y="175"/>
                      </a:lnTo>
                      <a:lnTo>
                        <a:pt x="168" y="175"/>
                      </a:lnTo>
                      <a:lnTo>
                        <a:pt x="156" y="169"/>
                      </a:lnTo>
                      <a:lnTo>
                        <a:pt x="126" y="169"/>
                      </a:lnTo>
                      <a:lnTo>
                        <a:pt x="120" y="169"/>
                      </a:lnTo>
                      <a:lnTo>
                        <a:pt x="114" y="169"/>
                      </a:lnTo>
                      <a:lnTo>
                        <a:pt x="120" y="175"/>
                      </a:lnTo>
                      <a:lnTo>
                        <a:pt x="96" y="157"/>
                      </a:lnTo>
                      <a:lnTo>
                        <a:pt x="78" y="151"/>
                      </a:lnTo>
                      <a:lnTo>
                        <a:pt x="78" y="145"/>
                      </a:lnTo>
                      <a:lnTo>
                        <a:pt x="72" y="145"/>
                      </a:lnTo>
                      <a:lnTo>
                        <a:pt x="66" y="139"/>
                      </a:lnTo>
                      <a:lnTo>
                        <a:pt x="54" y="139"/>
                      </a:lnTo>
                      <a:lnTo>
                        <a:pt x="48" y="139"/>
                      </a:lnTo>
                      <a:lnTo>
                        <a:pt x="36" y="145"/>
                      </a:lnTo>
                      <a:lnTo>
                        <a:pt x="24" y="157"/>
                      </a:lnTo>
                      <a:lnTo>
                        <a:pt x="18" y="175"/>
                      </a:lnTo>
                      <a:lnTo>
                        <a:pt x="18" y="187"/>
                      </a:lnTo>
                      <a:lnTo>
                        <a:pt x="6" y="187"/>
                      </a:lnTo>
                      <a:lnTo>
                        <a:pt x="0" y="193"/>
                      </a:lnTo>
                      <a:lnTo>
                        <a:pt x="0" y="205"/>
                      </a:lnTo>
                      <a:lnTo>
                        <a:pt x="12" y="211"/>
                      </a:lnTo>
                      <a:lnTo>
                        <a:pt x="24" y="205"/>
                      </a:lnTo>
                      <a:lnTo>
                        <a:pt x="42" y="205"/>
                      </a:lnTo>
                      <a:lnTo>
                        <a:pt x="60" y="217"/>
                      </a:lnTo>
                      <a:lnTo>
                        <a:pt x="78" y="229"/>
                      </a:lnTo>
                      <a:lnTo>
                        <a:pt x="90" y="247"/>
                      </a:lnTo>
                      <a:lnTo>
                        <a:pt x="102" y="259"/>
                      </a:lnTo>
                      <a:lnTo>
                        <a:pt x="102" y="265"/>
                      </a:lnTo>
                      <a:lnTo>
                        <a:pt x="102" y="271"/>
                      </a:lnTo>
                      <a:lnTo>
                        <a:pt x="102" y="277"/>
                      </a:lnTo>
                      <a:lnTo>
                        <a:pt x="102" y="283"/>
                      </a:lnTo>
                      <a:lnTo>
                        <a:pt x="84" y="289"/>
                      </a:lnTo>
                      <a:lnTo>
                        <a:pt x="78" y="289"/>
                      </a:lnTo>
                      <a:lnTo>
                        <a:pt x="72" y="295"/>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51" name="Freeform 25"/>
                <p:cNvSpPr>
                  <a:spLocks noEditPoints="1"/>
                </p:cNvSpPr>
                <p:nvPr/>
              </p:nvSpPr>
              <p:spPr bwMode="auto">
                <a:xfrm>
                  <a:off x="6310374" y="3090499"/>
                  <a:ext cx="198112" cy="137485"/>
                </a:xfrm>
                <a:custGeom>
                  <a:avLst/>
                  <a:gdLst/>
                  <a:ahLst/>
                  <a:cxnLst>
                    <a:cxn ang="0">
                      <a:pos x="48" y="246"/>
                    </a:cxn>
                    <a:cxn ang="0">
                      <a:pos x="78" y="270"/>
                    </a:cxn>
                    <a:cxn ang="0">
                      <a:pos x="108" y="270"/>
                    </a:cxn>
                    <a:cxn ang="0">
                      <a:pos x="151" y="270"/>
                    </a:cxn>
                    <a:cxn ang="0">
                      <a:pos x="169" y="270"/>
                    </a:cxn>
                    <a:cxn ang="0">
                      <a:pos x="175" y="270"/>
                    </a:cxn>
                    <a:cxn ang="0">
                      <a:pos x="199" y="288"/>
                    </a:cxn>
                    <a:cxn ang="0">
                      <a:pos x="229" y="282"/>
                    </a:cxn>
                    <a:cxn ang="0">
                      <a:pos x="235" y="264"/>
                    </a:cxn>
                    <a:cxn ang="0">
                      <a:pos x="271" y="246"/>
                    </a:cxn>
                    <a:cxn ang="0">
                      <a:pos x="283" y="234"/>
                    </a:cxn>
                    <a:cxn ang="0">
                      <a:pos x="265" y="228"/>
                    </a:cxn>
                    <a:cxn ang="0">
                      <a:pos x="247" y="198"/>
                    </a:cxn>
                    <a:cxn ang="0">
                      <a:pos x="253" y="174"/>
                    </a:cxn>
                    <a:cxn ang="0">
                      <a:pos x="259" y="144"/>
                    </a:cxn>
                    <a:cxn ang="0">
                      <a:pos x="265" y="114"/>
                    </a:cxn>
                    <a:cxn ang="0">
                      <a:pos x="265" y="78"/>
                    </a:cxn>
                    <a:cxn ang="0">
                      <a:pos x="265" y="66"/>
                    </a:cxn>
                    <a:cxn ang="0">
                      <a:pos x="253" y="66"/>
                    </a:cxn>
                    <a:cxn ang="0">
                      <a:pos x="241" y="66"/>
                    </a:cxn>
                    <a:cxn ang="0">
                      <a:pos x="223" y="48"/>
                    </a:cxn>
                    <a:cxn ang="0">
                      <a:pos x="241" y="0"/>
                    </a:cxn>
                    <a:cxn ang="0">
                      <a:pos x="132" y="12"/>
                    </a:cxn>
                    <a:cxn ang="0">
                      <a:pos x="102" y="18"/>
                    </a:cxn>
                    <a:cxn ang="0">
                      <a:pos x="108" y="36"/>
                    </a:cxn>
                    <a:cxn ang="0">
                      <a:pos x="90" y="60"/>
                    </a:cxn>
                    <a:cxn ang="0">
                      <a:pos x="60" y="90"/>
                    </a:cxn>
                    <a:cxn ang="0">
                      <a:pos x="42" y="84"/>
                    </a:cxn>
                    <a:cxn ang="0">
                      <a:pos x="24" y="102"/>
                    </a:cxn>
                    <a:cxn ang="0">
                      <a:pos x="30" y="126"/>
                    </a:cxn>
                    <a:cxn ang="0">
                      <a:pos x="24" y="150"/>
                    </a:cxn>
                    <a:cxn ang="0">
                      <a:pos x="6" y="162"/>
                    </a:cxn>
                    <a:cxn ang="0">
                      <a:pos x="12" y="198"/>
                    </a:cxn>
                    <a:cxn ang="0">
                      <a:pos x="12" y="216"/>
                    </a:cxn>
                    <a:cxn ang="0">
                      <a:pos x="0" y="240"/>
                    </a:cxn>
                    <a:cxn ang="0">
                      <a:pos x="319" y="276"/>
                    </a:cxn>
                    <a:cxn ang="0">
                      <a:pos x="343" y="264"/>
                    </a:cxn>
                    <a:cxn ang="0">
                      <a:pos x="391" y="270"/>
                    </a:cxn>
                    <a:cxn ang="0">
                      <a:pos x="391" y="252"/>
                    </a:cxn>
                    <a:cxn ang="0">
                      <a:pos x="391" y="234"/>
                    </a:cxn>
                    <a:cxn ang="0">
                      <a:pos x="379" y="228"/>
                    </a:cxn>
                    <a:cxn ang="0">
                      <a:pos x="397" y="198"/>
                    </a:cxn>
                    <a:cxn ang="0">
                      <a:pos x="409" y="174"/>
                    </a:cxn>
                    <a:cxn ang="0">
                      <a:pos x="409" y="162"/>
                    </a:cxn>
                    <a:cxn ang="0">
                      <a:pos x="343" y="162"/>
                    </a:cxn>
                    <a:cxn ang="0">
                      <a:pos x="337" y="150"/>
                    </a:cxn>
                    <a:cxn ang="0">
                      <a:pos x="319" y="144"/>
                    </a:cxn>
                    <a:cxn ang="0">
                      <a:pos x="295" y="168"/>
                    </a:cxn>
                    <a:cxn ang="0">
                      <a:pos x="301" y="150"/>
                    </a:cxn>
                    <a:cxn ang="0">
                      <a:pos x="301" y="132"/>
                    </a:cxn>
                    <a:cxn ang="0">
                      <a:pos x="283" y="144"/>
                    </a:cxn>
                    <a:cxn ang="0">
                      <a:pos x="295" y="198"/>
                    </a:cxn>
                    <a:cxn ang="0">
                      <a:pos x="289" y="204"/>
                    </a:cxn>
                    <a:cxn ang="0">
                      <a:pos x="307" y="216"/>
                    </a:cxn>
                    <a:cxn ang="0">
                      <a:pos x="331" y="246"/>
                    </a:cxn>
                    <a:cxn ang="0">
                      <a:pos x="331" y="258"/>
                    </a:cxn>
                  </a:cxnLst>
                  <a:rect l="0" t="0" r="r" b="b"/>
                  <a:pathLst>
                    <a:path w="415" h="288">
                      <a:moveTo>
                        <a:pt x="0" y="240"/>
                      </a:moveTo>
                      <a:lnTo>
                        <a:pt x="24" y="240"/>
                      </a:lnTo>
                      <a:lnTo>
                        <a:pt x="48" y="246"/>
                      </a:lnTo>
                      <a:lnTo>
                        <a:pt x="60" y="252"/>
                      </a:lnTo>
                      <a:lnTo>
                        <a:pt x="66" y="264"/>
                      </a:lnTo>
                      <a:lnTo>
                        <a:pt x="78" y="270"/>
                      </a:lnTo>
                      <a:lnTo>
                        <a:pt x="84" y="282"/>
                      </a:lnTo>
                      <a:lnTo>
                        <a:pt x="96" y="276"/>
                      </a:lnTo>
                      <a:lnTo>
                        <a:pt x="108" y="270"/>
                      </a:lnTo>
                      <a:lnTo>
                        <a:pt x="126" y="264"/>
                      </a:lnTo>
                      <a:lnTo>
                        <a:pt x="145" y="264"/>
                      </a:lnTo>
                      <a:lnTo>
                        <a:pt x="151" y="270"/>
                      </a:lnTo>
                      <a:lnTo>
                        <a:pt x="157" y="276"/>
                      </a:lnTo>
                      <a:lnTo>
                        <a:pt x="163" y="276"/>
                      </a:lnTo>
                      <a:lnTo>
                        <a:pt x="169" y="270"/>
                      </a:lnTo>
                      <a:lnTo>
                        <a:pt x="169" y="264"/>
                      </a:lnTo>
                      <a:lnTo>
                        <a:pt x="175" y="264"/>
                      </a:lnTo>
                      <a:lnTo>
                        <a:pt x="175" y="270"/>
                      </a:lnTo>
                      <a:lnTo>
                        <a:pt x="187" y="270"/>
                      </a:lnTo>
                      <a:lnTo>
                        <a:pt x="193" y="276"/>
                      </a:lnTo>
                      <a:lnTo>
                        <a:pt x="199" y="288"/>
                      </a:lnTo>
                      <a:lnTo>
                        <a:pt x="211" y="282"/>
                      </a:lnTo>
                      <a:lnTo>
                        <a:pt x="217" y="282"/>
                      </a:lnTo>
                      <a:lnTo>
                        <a:pt x="229" y="282"/>
                      </a:lnTo>
                      <a:lnTo>
                        <a:pt x="229" y="276"/>
                      </a:lnTo>
                      <a:lnTo>
                        <a:pt x="235" y="270"/>
                      </a:lnTo>
                      <a:lnTo>
                        <a:pt x="235" y="264"/>
                      </a:lnTo>
                      <a:lnTo>
                        <a:pt x="241" y="270"/>
                      </a:lnTo>
                      <a:lnTo>
                        <a:pt x="259" y="252"/>
                      </a:lnTo>
                      <a:lnTo>
                        <a:pt x="271" y="246"/>
                      </a:lnTo>
                      <a:lnTo>
                        <a:pt x="283" y="240"/>
                      </a:lnTo>
                      <a:lnTo>
                        <a:pt x="289" y="246"/>
                      </a:lnTo>
                      <a:lnTo>
                        <a:pt x="283" y="234"/>
                      </a:lnTo>
                      <a:lnTo>
                        <a:pt x="277" y="240"/>
                      </a:lnTo>
                      <a:lnTo>
                        <a:pt x="271" y="234"/>
                      </a:lnTo>
                      <a:lnTo>
                        <a:pt x="265" y="228"/>
                      </a:lnTo>
                      <a:lnTo>
                        <a:pt x="265" y="222"/>
                      </a:lnTo>
                      <a:lnTo>
                        <a:pt x="253" y="216"/>
                      </a:lnTo>
                      <a:lnTo>
                        <a:pt x="247" y="198"/>
                      </a:lnTo>
                      <a:lnTo>
                        <a:pt x="259" y="198"/>
                      </a:lnTo>
                      <a:lnTo>
                        <a:pt x="259" y="186"/>
                      </a:lnTo>
                      <a:lnTo>
                        <a:pt x="253" y="174"/>
                      </a:lnTo>
                      <a:lnTo>
                        <a:pt x="253" y="168"/>
                      </a:lnTo>
                      <a:lnTo>
                        <a:pt x="259" y="162"/>
                      </a:lnTo>
                      <a:lnTo>
                        <a:pt x="259" y="144"/>
                      </a:lnTo>
                      <a:lnTo>
                        <a:pt x="259" y="126"/>
                      </a:lnTo>
                      <a:lnTo>
                        <a:pt x="259" y="120"/>
                      </a:lnTo>
                      <a:lnTo>
                        <a:pt x="265" y="114"/>
                      </a:lnTo>
                      <a:lnTo>
                        <a:pt x="265" y="102"/>
                      </a:lnTo>
                      <a:lnTo>
                        <a:pt x="271" y="90"/>
                      </a:lnTo>
                      <a:lnTo>
                        <a:pt x="265" y="78"/>
                      </a:lnTo>
                      <a:lnTo>
                        <a:pt x="265" y="72"/>
                      </a:lnTo>
                      <a:lnTo>
                        <a:pt x="265" y="78"/>
                      </a:lnTo>
                      <a:lnTo>
                        <a:pt x="265" y="66"/>
                      </a:lnTo>
                      <a:lnTo>
                        <a:pt x="265" y="60"/>
                      </a:lnTo>
                      <a:lnTo>
                        <a:pt x="259" y="60"/>
                      </a:lnTo>
                      <a:lnTo>
                        <a:pt x="253" y="66"/>
                      </a:lnTo>
                      <a:lnTo>
                        <a:pt x="247" y="72"/>
                      </a:lnTo>
                      <a:lnTo>
                        <a:pt x="247" y="66"/>
                      </a:lnTo>
                      <a:lnTo>
                        <a:pt x="241" y="66"/>
                      </a:lnTo>
                      <a:lnTo>
                        <a:pt x="235" y="60"/>
                      </a:lnTo>
                      <a:lnTo>
                        <a:pt x="223" y="54"/>
                      </a:lnTo>
                      <a:lnTo>
                        <a:pt x="223" y="48"/>
                      </a:lnTo>
                      <a:lnTo>
                        <a:pt x="229" y="42"/>
                      </a:lnTo>
                      <a:lnTo>
                        <a:pt x="241" y="36"/>
                      </a:lnTo>
                      <a:lnTo>
                        <a:pt x="241" y="0"/>
                      </a:lnTo>
                      <a:lnTo>
                        <a:pt x="175" y="0"/>
                      </a:lnTo>
                      <a:lnTo>
                        <a:pt x="132" y="6"/>
                      </a:lnTo>
                      <a:lnTo>
                        <a:pt x="132" y="12"/>
                      </a:lnTo>
                      <a:lnTo>
                        <a:pt x="126" y="6"/>
                      </a:lnTo>
                      <a:lnTo>
                        <a:pt x="108" y="12"/>
                      </a:lnTo>
                      <a:lnTo>
                        <a:pt x="102" y="18"/>
                      </a:lnTo>
                      <a:lnTo>
                        <a:pt x="96" y="18"/>
                      </a:lnTo>
                      <a:lnTo>
                        <a:pt x="102" y="24"/>
                      </a:lnTo>
                      <a:lnTo>
                        <a:pt x="108" y="36"/>
                      </a:lnTo>
                      <a:lnTo>
                        <a:pt x="102" y="42"/>
                      </a:lnTo>
                      <a:lnTo>
                        <a:pt x="96" y="54"/>
                      </a:lnTo>
                      <a:lnTo>
                        <a:pt x="90" y="60"/>
                      </a:lnTo>
                      <a:lnTo>
                        <a:pt x="84" y="66"/>
                      </a:lnTo>
                      <a:lnTo>
                        <a:pt x="66" y="96"/>
                      </a:lnTo>
                      <a:lnTo>
                        <a:pt x="60" y="90"/>
                      </a:lnTo>
                      <a:lnTo>
                        <a:pt x="60" y="84"/>
                      </a:lnTo>
                      <a:lnTo>
                        <a:pt x="54" y="84"/>
                      </a:lnTo>
                      <a:lnTo>
                        <a:pt x="42" y="84"/>
                      </a:lnTo>
                      <a:lnTo>
                        <a:pt x="36" y="90"/>
                      </a:lnTo>
                      <a:lnTo>
                        <a:pt x="36" y="96"/>
                      </a:lnTo>
                      <a:lnTo>
                        <a:pt x="24" y="102"/>
                      </a:lnTo>
                      <a:lnTo>
                        <a:pt x="24" y="120"/>
                      </a:lnTo>
                      <a:lnTo>
                        <a:pt x="30" y="120"/>
                      </a:lnTo>
                      <a:lnTo>
                        <a:pt x="30" y="126"/>
                      </a:lnTo>
                      <a:lnTo>
                        <a:pt x="30" y="132"/>
                      </a:lnTo>
                      <a:lnTo>
                        <a:pt x="24" y="138"/>
                      </a:lnTo>
                      <a:lnTo>
                        <a:pt x="24" y="150"/>
                      </a:lnTo>
                      <a:lnTo>
                        <a:pt x="12" y="150"/>
                      </a:lnTo>
                      <a:lnTo>
                        <a:pt x="18" y="156"/>
                      </a:lnTo>
                      <a:lnTo>
                        <a:pt x="6" y="162"/>
                      </a:lnTo>
                      <a:lnTo>
                        <a:pt x="0" y="168"/>
                      </a:lnTo>
                      <a:lnTo>
                        <a:pt x="0" y="180"/>
                      </a:lnTo>
                      <a:lnTo>
                        <a:pt x="12" y="198"/>
                      </a:lnTo>
                      <a:lnTo>
                        <a:pt x="18" y="210"/>
                      </a:lnTo>
                      <a:lnTo>
                        <a:pt x="18" y="222"/>
                      </a:lnTo>
                      <a:lnTo>
                        <a:pt x="12" y="216"/>
                      </a:lnTo>
                      <a:lnTo>
                        <a:pt x="12" y="222"/>
                      </a:lnTo>
                      <a:lnTo>
                        <a:pt x="12" y="234"/>
                      </a:lnTo>
                      <a:lnTo>
                        <a:pt x="0" y="240"/>
                      </a:lnTo>
                      <a:close/>
                      <a:moveTo>
                        <a:pt x="313" y="264"/>
                      </a:moveTo>
                      <a:lnTo>
                        <a:pt x="313" y="276"/>
                      </a:lnTo>
                      <a:lnTo>
                        <a:pt x="319" y="276"/>
                      </a:lnTo>
                      <a:lnTo>
                        <a:pt x="325" y="270"/>
                      </a:lnTo>
                      <a:lnTo>
                        <a:pt x="331" y="264"/>
                      </a:lnTo>
                      <a:lnTo>
                        <a:pt x="343" y="264"/>
                      </a:lnTo>
                      <a:lnTo>
                        <a:pt x="367" y="270"/>
                      </a:lnTo>
                      <a:lnTo>
                        <a:pt x="379" y="270"/>
                      </a:lnTo>
                      <a:lnTo>
                        <a:pt x="391" y="270"/>
                      </a:lnTo>
                      <a:lnTo>
                        <a:pt x="397" y="270"/>
                      </a:lnTo>
                      <a:lnTo>
                        <a:pt x="397" y="258"/>
                      </a:lnTo>
                      <a:lnTo>
                        <a:pt x="391" y="252"/>
                      </a:lnTo>
                      <a:lnTo>
                        <a:pt x="385" y="246"/>
                      </a:lnTo>
                      <a:lnTo>
                        <a:pt x="385" y="240"/>
                      </a:lnTo>
                      <a:lnTo>
                        <a:pt x="391" y="234"/>
                      </a:lnTo>
                      <a:lnTo>
                        <a:pt x="379" y="240"/>
                      </a:lnTo>
                      <a:lnTo>
                        <a:pt x="373" y="234"/>
                      </a:lnTo>
                      <a:lnTo>
                        <a:pt x="379" y="228"/>
                      </a:lnTo>
                      <a:lnTo>
                        <a:pt x="385" y="222"/>
                      </a:lnTo>
                      <a:lnTo>
                        <a:pt x="391" y="210"/>
                      </a:lnTo>
                      <a:lnTo>
                        <a:pt x="397" y="198"/>
                      </a:lnTo>
                      <a:lnTo>
                        <a:pt x="397" y="186"/>
                      </a:lnTo>
                      <a:lnTo>
                        <a:pt x="409" y="180"/>
                      </a:lnTo>
                      <a:lnTo>
                        <a:pt x="409" y="174"/>
                      </a:lnTo>
                      <a:lnTo>
                        <a:pt x="415" y="174"/>
                      </a:lnTo>
                      <a:lnTo>
                        <a:pt x="409" y="168"/>
                      </a:lnTo>
                      <a:lnTo>
                        <a:pt x="409" y="162"/>
                      </a:lnTo>
                      <a:lnTo>
                        <a:pt x="391" y="162"/>
                      </a:lnTo>
                      <a:lnTo>
                        <a:pt x="349" y="162"/>
                      </a:lnTo>
                      <a:lnTo>
                        <a:pt x="343" y="162"/>
                      </a:lnTo>
                      <a:lnTo>
                        <a:pt x="337" y="162"/>
                      </a:lnTo>
                      <a:lnTo>
                        <a:pt x="337" y="156"/>
                      </a:lnTo>
                      <a:lnTo>
                        <a:pt x="337" y="150"/>
                      </a:lnTo>
                      <a:lnTo>
                        <a:pt x="331" y="144"/>
                      </a:lnTo>
                      <a:lnTo>
                        <a:pt x="325" y="144"/>
                      </a:lnTo>
                      <a:lnTo>
                        <a:pt x="319" y="144"/>
                      </a:lnTo>
                      <a:lnTo>
                        <a:pt x="313" y="150"/>
                      </a:lnTo>
                      <a:lnTo>
                        <a:pt x="301" y="156"/>
                      </a:lnTo>
                      <a:lnTo>
                        <a:pt x="295" y="168"/>
                      </a:lnTo>
                      <a:lnTo>
                        <a:pt x="295" y="162"/>
                      </a:lnTo>
                      <a:lnTo>
                        <a:pt x="301" y="156"/>
                      </a:lnTo>
                      <a:lnTo>
                        <a:pt x="301" y="150"/>
                      </a:lnTo>
                      <a:lnTo>
                        <a:pt x="307" y="144"/>
                      </a:lnTo>
                      <a:lnTo>
                        <a:pt x="301" y="138"/>
                      </a:lnTo>
                      <a:lnTo>
                        <a:pt x="301" y="132"/>
                      </a:lnTo>
                      <a:lnTo>
                        <a:pt x="295" y="132"/>
                      </a:lnTo>
                      <a:lnTo>
                        <a:pt x="289" y="138"/>
                      </a:lnTo>
                      <a:lnTo>
                        <a:pt x="283" y="144"/>
                      </a:lnTo>
                      <a:lnTo>
                        <a:pt x="289" y="162"/>
                      </a:lnTo>
                      <a:lnTo>
                        <a:pt x="289" y="186"/>
                      </a:lnTo>
                      <a:lnTo>
                        <a:pt x="295" y="198"/>
                      </a:lnTo>
                      <a:lnTo>
                        <a:pt x="301" y="198"/>
                      </a:lnTo>
                      <a:lnTo>
                        <a:pt x="295" y="198"/>
                      </a:lnTo>
                      <a:lnTo>
                        <a:pt x="289" y="204"/>
                      </a:lnTo>
                      <a:lnTo>
                        <a:pt x="295" y="210"/>
                      </a:lnTo>
                      <a:lnTo>
                        <a:pt x="301" y="210"/>
                      </a:lnTo>
                      <a:lnTo>
                        <a:pt x="307" y="216"/>
                      </a:lnTo>
                      <a:lnTo>
                        <a:pt x="307" y="222"/>
                      </a:lnTo>
                      <a:lnTo>
                        <a:pt x="301" y="228"/>
                      </a:lnTo>
                      <a:lnTo>
                        <a:pt x="331" y="246"/>
                      </a:lnTo>
                      <a:lnTo>
                        <a:pt x="337" y="258"/>
                      </a:lnTo>
                      <a:lnTo>
                        <a:pt x="337" y="264"/>
                      </a:lnTo>
                      <a:lnTo>
                        <a:pt x="331" y="258"/>
                      </a:lnTo>
                      <a:lnTo>
                        <a:pt x="325" y="258"/>
                      </a:lnTo>
                      <a:lnTo>
                        <a:pt x="313" y="264"/>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52" name="Freeform 26"/>
                <p:cNvSpPr>
                  <a:spLocks/>
                </p:cNvSpPr>
                <p:nvPr/>
              </p:nvSpPr>
              <p:spPr bwMode="auto">
                <a:xfrm>
                  <a:off x="6388187" y="3070449"/>
                  <a:ext cx="146078" cy="146078"/>
                </a:xfrm>
                <a:custGeom>
                  <a:avLst/>
                  <a:gdLst/>
                  <a:ahLst/>
                  <a:cxnLst>
                    <a:cxn ang="0">
                      <a:pos x="66" y="84"/>
                    </a:cxn>
                    <a:cxn ang="0">
                      <a:pos x="72" y="102"/>
                    </a:cxn>
                    <a:cxn ang="0">
                      <a:pos x="84" y="114"/>
                    </a:cxn>
                    <a:cxn ang="0">
                      <a:pos x="102" y="102"/>
                    </a:cxn>
                    <a:cxn ang="0">
                      <a:pos x="102" y="114"/>
                    </a:cxn>
                    <a:cxn ang="0">
                      <a:pos x="102" y="144"/>
                    </a:cxn>
                    <a:cxn ang="0">
                      <a:pos x="96" y="168"/>
                    </a:cxn>
                    <a:cxn ang="0">
                      <a:pos x="90" y="210"/>
                    </a:cxn>
                    <a:cxn ang="0">
                      <a:pos x="96" y="240"/>
                    </a:cxn>
                    <a:cxn ang="0">
                      <a:pos x="102" y="264"/>
                    </a:cxn>
                    <a:cxn ang="0">
                      <a:pos x="114" y="282"/>
                    </a:cxn>
                    <a:cxn ang="0">
                      <a:pos x="132" y="288"/>
                    </a:cxn>
                    <a:cxn ang="0">
                      <a:pos x="150" y="300"/>
                    </a:cxn>
                    <a:cxn ang="0">
                      <a:pos x="174" y="300"/>
                    </a:cxn>
                    <a:cxn ang="0">
                      <a:pos x="144" y="264"/>
                    </a:cxn>
                    <a:cxn ang="0">
                      <a:pos x="132" y="252"/>
                    </a:cxn>
                    <a:cxn ang="0">
                      <a:pos x="138" y="240"/>
                    </a:cxn>
                    <a:cxn ang="0">
                      <a:pos x="126" y="204"/>
                    </a:cxn>
                    <a:cxn ang="0">
                      <a:pos x="132" y="174"/>
                    </a:cxn>
                    <a:cxn ang="0">
                      <a:pos x="138" y="192"/>
                    </a:cxn>
                    <a:cxn ang="0">
                      <a:pos x="132" y="210"/>
                    </a:cxn>
                    <a:cxn ang="0">
                      <a:pos x="156" y="186"/>
                    </a:cxn>
                    <a:cxn ang="0">
                      <a:pos x="174" y="192"/>
                    </a:cxn>
                    <a:cxn ang="0">
                      <a:pos x="180" y="204"/>
                    </a:cxn>
                    <a:cxn ang="0">
                      <a:pos x="216" y="192"/>
                    </a:cxn>
                    <a:cxn ang="0">
                      <a:pos x="210" y="150"/>
                    </a:cxn>
                    <a:cxn ang="0">
                      <a:pos x="216" y="138"/>
                    </a:cxn>
                    <a:cxn ang="0">
                      <a:pos x="234" y="120"/>
                    </a:cxn>
                    <a:cxn ang="0">
                      <a:pos x="264" y="120"/>
                    </a:cxn>
                    <a:cxn ang="0">
                      <a:pos x="288" y="102"/>
                    </a:cxn>
                    <a:cxn ang="0">
                      <a:pos x="300" y="96"/>
                    </a:cxn>
                    <a:cxn ang="0">
                      <a:pos x="294" y="72"/>
                    </a:cxn>
                    <a:cxn ang="0">
                      <a:pos x="306" y="42"/>
                    </a:cxn>
                    <a:cxn ang="0">
                      <a:pos x="294" y="36"/>
                    </a:cxn>
                    <a:cxn ang="0">
                      <a:pos x="264" y="42"/>
                    </a:cxn>
                    <a:cxn ang="0">
                      <a:pos x="222" y="18"/>
                    </a:cxn>
                    <a:cxn ang="0">
                      <a:pos x="192" y="0"/>
                    </a:cxn>
                    <a:cxn ang="0">
                      <a:pos x="180" y="18"/>
                    </a:cxn>
                    <a:cxn ang="0">
                      <a:pos x="156" y="12"/>
                    </a:cxn>
                    <a:cxn ang="0">
                      <a:pos x="144" y="0"/>
                    </a:cxn>
                    <a:cxn ang="0">
                      <a:pos x="90" y="18"/>
                    </a:cxn>
                    <a:cxn ang="0">
                      <a:pos x="54" y="18"/>
                    </a:cxn>
                    <a:cxn ang="0">
                      <a:pos x="24" y="18"/>
                    </a:cxn>
                    <a:cxn ang="0">
                      <a:pos x="0" y="30"/>
                    </a:cxn>
                    <a:cxn ang="0">
                      <a:pos x="18" y="42"/>
                    </a:cxn>
                  </a:cxnLst>
                  <a:rect l="0" t="0" r="r" b="b"/>
                  <a:pathLst>
                    <a:path w="306" h="306">
                      <a:moveTo>
                        <a:pt x="78" y="42"/>
                      </a:moveTo>
                      <a:lnTo>
                        <a:pt x="78" y="78"/>
                      </a:lnTo>
                      <a:lnTo>
                        <a:pt x="66" y="84"/>
                      </a:lnTo>
                      <a:lnTo>
                        <a:pt x="60" y="90"/>
                      </a:lnTo>
                      <a:lnTo>
                        <a:pt x="60" y="96"/>
                      </a:lnTo>
                      <a:lnTo>
                        <a:pt x="72" y="102"/>
                      </a:lnTo>
                      <a:lnTo>
                        <a:pt x="78" y="108"/>
                      </a:lnTo>
                      <a:lnTo>
                        <a:pt x="84" y="108"/>
                      </a:lnTo>
                      <a:lnTo>
                        <a:pt x="84" y="114"/>
                      </a:lnTo>
                      <a:lnTo>
                        <a:pt x="90" y="108"/>
                      </a:lnTo>
                      <a:lnTo>
                        <a:pt x="96" y="102"/>
                      </a:lnTo>
                      <a:lnTo>
                        <a:pt x="102" y="102"/>
                      </a:lnTo>
                      <a:lnTo>
                        <a:pt x="102" y="108"/>
                      </a:lnTo>
                      <a:lnTo>
                        <a:pt x="102" y="120"/>
                      </a:lnTo>
                      <a:lnTo>
                        <a:pt x="102" y="114"/>
                      </a:lnTo>
                      <a:lnTo>
                        <a:pt x="102" y="120"/>
                      </a:lnTo>
                      <a:lnTo>
                        <a:pt x="108" y="132"/>
                      </a:lnTo>
                      <a:lnTo>
                        <a:pt x="102" y="144"/>
                      </a:lnTo>
                      <a:lnTo>
                        <a:pt x="102" y="156"/>
                      </a:lnTo>
                      <a:lnTo>
                        <a:pt x="96" y="162"/>
                      </a:lnTo>
                      <a:lnTo>
                        <a:pt x="96" y="168"/>
                      </a:lnTo>
                      <a:lnTo>
                        <a:pt x="96" y="186"/>
                      </a:lnTo>
                      <a:lnTo>
                        <a:pt x="96" y="204"/>
                      </a:lnTo>
                      <a:lnTo>
                        <a:pt x="90" y="210"/>
                      </a:lnTo>
                      <a:lnTo>
                        <a:pt x="90" y="216"/>
                      </a:lnTo>
                      <a:lnTo>
                        <a:pt x="96" y="228"/>
                      </a:lnTo>
                      <a:lnTo>
                        <a:pt x="96" y="240"/>
                      </a:lnTo>
                      <a:lnTo>
                        <a:pt x="84" y="240"/>
                      </a:lnTo>
                      <a:lnTo>
                        <a:pt x="90" y="258"/>
                      </a:lnTo>
                      <a:lnTo>
                        <a:pt x="102" y="264"/>
                      </a:lnTo>
                      <a:lnTo>
                        <a:pt x="102" y="270"/>
                      </a:lnTo>
                      <a:lnTo>
                        <a:pt x="108" y="276"/>
                      </a:lnTo>
                      <a:lnTo>
                        <a:pt x="114" y="282"/>
                      </a:lnTo>
                      <a:lnTo>
                        <a:pt x="120" y="276"/>
                      </a:lnTo>
                      <a:lnTo>
                        <a:pt x="126" y="288"/>
                      </a:lnTo>
                      <a:lnTo>
                        <a:pt x="132" y="288"/>
                      </a:lnTo>
                      <a:lnTo>
                        <a:pt x="138" y="300"/>
                      </a:lnTo>
                      <a:lnTo>
                        <a:pt x="144" y="294"/>
                      </a:lnTo>
                      <a:lnTo>
                        <a:pt x="150" y="300"/>
                      </a:lnTo>
                      <a:lnTo>
                        <a:pt x="162" y="300"/>
                      </a:lnTo>
                      <a:lnTo>
                        <a:pt x="174" y="306"/>
                      </a:lnTo>
                      <a:lnTo>
                        <a:pt x="174" y="300"/>
                      </a:lnTo>
                      <a:lnTo>
                        <a:pt x="168" y="288"/>
                      </a:lnTo>
                      <a:lnTo>
                        <a:pt x="138" y="270"/>
                      </a:lnTo>
                      <a:lnTo>
                        <a:pt x="144" y="264"/>
                      </a:lnTo>
                      <a:lnTo>
                        <a:pt x="144" y="258"/>
                      </a:lnTo>
                      <a:lnTo>
                        <a:pt x="138" y="252"/>
                      </a:lnTo>
                      <a:lnTo>
                        <a:pt x="132" y="252"/>
                      </a:lnTo>
                      <a:lnTo>
                        <a:pt x="126" y="246"/>
                      </a:lnTo>
                      <a:lnTo>
                        <a:pt x="132" y="240"/>
                      </a:lnTo>
                      <a:lnTo>
                        <a:pt x="138" y="240"/>
                      </a:lnTo>
                      <a:lnTo>
                        <a:pt x="132" y="240"/>
                      </a:lnTo>
                      <a:lnTo>
                        <a:pt x="126" y="228"/>
                      </a:lnTo>
                      <a:lnTo>
                        <a:pt x="126" y="204"/>
                      </a:lnTo>
                      <a:lnTo>
                        <a:pt x="120" y="186"/>
                      </a:lnTo>
                      <a:lnTo>
                        <a:pt x="126" y="180"/>
                      </a:lnTo>
                      <a:lnTo>
                        <a:pt x="132" y="174"/>
                      </a:lnTo>
                      <a:lnTo>
                        <a:pt x="138" y="174"/>
                      </a:lnTo>
                      <a:lnTo>
                        <a:pt x="144" y="186"/>
                      </a:lnTo>
                      <a:lnTo>
                        <a:pt x="138" y="192"/>
                      </a:lnTo>
                      <a:lnTo>
                        <a:pt x="138" y="198"/>
                      </a:lnTo>
                      <a:lnTo>
                        <a:pt x="132" y="204"/>
                      </a:lnTo>
                      <a:lnTo>
                        <a:pt x="132" y="210"/>
                      </a:lnTo>
                      <a:lnTo>
                        <a:pt x="138" y="198"/>
                      </a:lnTo>
                      <a:lnTo>
                        <a:pt x="150" y="192"/>
                      </a:lnTo>
                      <a:lnTo>
                        <a:pt x="156" y="186"/>
                      </a:lnTo>
                      <a:lnTo>
                        <a:pt x="162" y="186"/>
                      </a:lnTo>
                      <a:lnTo>
                        <a:pt x="168" y="186"/>
                      </a:lnTo>
                      <a:lnTo>
                        <a:pt x="174" y="192"/>
                      </a:lnTo>
                      <a:lnTo>
                        <a:pt x="174" y="198"/>
                      </a:lnTo>
                      <a:lnTo>
                        <a:pt x="174" y="204"/>
                      </a:lnTo>
                      <a:lnTo>
                        <a:pt x="180" y="204"/>
                      </a:lnTo>
                      <a:lnTo>
                        <a:pt x="186" y="204"/>
                      </a:lnTo>
                      <a:lnTo>
                        <a:pt x="218" y="203"/>
                      </a:lnTo>
                      <a:lnTo>
                        <a:pt x="216" y="192"/>
                      </a:lnTo>
                      <a:lnTo>
                        <a:pt x="216" y="180"/>
                      </a:lnTo>
                      <a:lnTo>
                        <a:pt x="228" y="168"/>
                      </a:lnTo>
                      <a:lnTo>
                        <a:pt x="210" y="150"/>
                      </a:lnTo>
                      <a:lnTo>
                        <a:pt x="210" y="144"/>
                      </a:lnTo>
                      <a:lnTo>
                        <a:pt x="210" y="138"/>
                      </a:lnTo>
                      <a:lnTo>
                        <a:pt x="216" y="138"/>
                      </a:lnTo>
                      <a:lnTo>
                        <a:pt x="228" y="138"/>
                      </a:lnTo>
                      <a:lnTo>
                        <a:pt x="228" y="126"/>
                      </a:lnTo>
                      <a:lnTo>
                        <a:pt x="234" y="120"/>
                      </a:lnTo>
                      <a:lnTo>
                        <a:pt x="240" y="114"/>
                      </a:lnTo>
                      <a:lnTo>
                        <a:pt x="246" y="126"/>
                      </a:lnTo>
                      <a:lnTo>
                        <a:pt x="264" y="120"/>
                      </a:lnTo>
                      <a:lnTo>
                        <a:pt x="276" y="114"/>
                      </a:lnTo>
                      <a:lnTo>
                        <a:pt x="288" y="108"/>
                      </a:lnTo>
                      <a:lnTo>
                        <a:pt x="288" y="102"/>
                      </a:lnTo>
                      <a:lnTo>
                        <a:pt x="282" y="102"/>
                      </a:lnTo>
                      <a:lnTo>
                        <a:pt x="288" y="96"/>
                      </a:lnTo>
                      <a:lnTo>
                        <a:pt x="300" y="96"/>
                      </a:lnTo>
                      <a:lnTo>
                        <a:pt x="294" y="90"/>
                      </a:lnTo>
                      <a:lnTo>
                        <a:pt x="288" y="78"/>
                      </a:lnTo>
                      <a:lnTo>
                        <a:pt x="294" y="72"/>
                      </a:lnTo>
                      <a:lnTo>
                        <a:pt x="294" y="60"/>
                      </a:lnTo>
                      <a:lnTo>
                        <a:pt x="300" y="54"/>
                      </a:lnTo>
                      <a:lnTo>
                        <a:pt x="306" y="42"/>
                      </a:lnTo>
                      <a:lnTo>
                        <a:pt x="306" y="36"/>
                      </a:lnTo>
                      <a:lnTo>
                        <a:pt x="306" y="30"/>
                      </a:lnTo>
                      <a:lnTo>
                        <a:pt x="294" y="36"/>
                      </a:lnTo>
                      <a:lnTo>
                        <a:pt x="288" y="42"/>
                      </a:lnTo>
                      <a:lnTo>
                        <a:pt x="276" y="42"/>
                      </a:lnTo>
                      <a:lnTo>
                        <a:pt x="264" y="42"/>
                      </a:lnTo>
                      <a:lnTo>
                        <a:pt x="234" y="42"/>
                      </a:lnTo>
                      <a:lnTo>
                        <a:pt x="216" y="36"/>
                      </a:lnTo>
                      <a:lnTo>
                        <a:pt x="222" y="18"/>
                      </a:lnTo>
                      <a:lnTo>
                        <a:pt x="222" y="6"/>
                      </a:lnTo>
                      <a:lnTo>
                        <a:pt x="204" y="6"/>
                      </a:lnTo>
                      <a:lnTo>
                        <a:pt x="192" y="0"/>
                      </a:lnTo>
                      <a:lnTo>
                        <a:pt x="186" y="0"/>
                      </a:lnTo>
                      <a:lnTo>
                        <a:pt x="186" y="12"/>
                      </a:lnTo>
                      <a:lnTo>
                        <a:pt x="180" y="18"/>
                      </a:lnTo>
                      <a:lnTo>
                        <a:pt x="168" y="18"/>
                      </a:lnTo>
                      <a:lnTo>
                        <a:pt x="162" y="12"/>
                      </a:lnTo>
                      <a:lnTo>
                        <a:pt x="156" y="12"/>
                      </a:lnTo>
                      <a:lnTo>
                        <a:pt x="150" y="18"/>
                      </a:lnTo>
                      <a:lnTo>
                        <a:pt x="144" y="12"/>
                      </a:lnTo>
                      <a:lnTo>
                        <a:pt x="144" y="0"/>
                      </a:lnTo>
                      <a:lnTo>
                        <a:pt x="132" y="0"/>
                      </a:lnTo>
                      <a:lnTo>
                        <a:pt x="102" y="30"/>
                      </a:lnTo>
                      <a:lnTo>
                        <a:pt x="90" y="18"/>
                      </a:lnTo>
                      <a:lnTo>
                        <a:pt x="78" y="12"/>
                      </a:lnTo>
                      <a:lnTo>
                        <a:pt x="66" y="12"/>
                      </a:lnTo>
                      <a:lnTo>
                        <a:pt x="54" y="18"/>
                      </a:lnTo>
                      <a:lnTo>
                        <a:pt x="42" y="12"/>
                      </a:lnTo>
                      <a:lnTo>
                        <a:pt x="36" y="18"/>
                      </a:lnTo>
                      <a:lnTo>
                        <a:pt x="24" y="18"/>
                      </a:lnTo>
                      <a:lnTo>
                        <a:pt x="12" y="18"/>
                      </a:lnTo>
                      <a:lnTo>
                        <a:pt x="6" y="24"/>
                      </a:lnTo>
                      <a:lnTo>
                        <a:pt x="0" y="30"/>
                      </a:lnTo>
                      <a:lnTo>
                        <a:pt x="0" y="36"/>
                      </a:lnTo>
                      <a:lnTo>
                        <a:pt x="6" y="42"/>
                      </a:lnTo>
                      <a:lnTo>
                        <a:pt x="18" y="42"/>
                      </a:lnTo>
                      <a:lnTo>
                        <a:pt x="48" y="42"/>
                      </a:lnTo>
                      <a:lnTo>
                        <a:pt x="78" y="42"/>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53" name="Freeform 27"/>
                <p:cNvSpPr>
                  <a:spLocks/>
                </p:cNvSpPr>
                <p:nvPr/>
              </p:nvSpPr>
              <p:spPr bwMode="auto">
                <a:xfrm>
                  <a:off x="6660291" y="2975451"/>
                  <a:ext cx="160876" cy="229618"/>
                </a:xfrm>
                <a:custGeom>
                  <a:avLst/>
                  <a:gdLst/>
                  <a:ahLst/>
                  <a:cxnLst>
                    <a:cxn ang="0">
                      <a:pos x="79" y="475"/>
                    </a:cxn>
                    <a:cxn ang="0">
                      <a:pos x="127" y="463"/>
                    </a:cxn>
                    <a:cxn ang="0">
                      <a:pos x="145" y="439"/>
                    </a:cxn>
                    <a:cxn ang="0">
                      <a:pos x="151" y="409"/>
                    </a:cxn>
                    <a:cxn ang="0">
                      <a:pos x="163" y="385"/>
                    </a:cxn>
                    <a:cxn ang="0">
                      <a:pos x="199" y="391"/>
                    </a:cxn>
                    <a:cxn ang="0">
                      <a:pos x="205" y="415"/>
                    </a:cxn>
                    <a:cxn ang="0">
                      <a:pos x="229" y="409"/>
                    </a:cxn>
                    <a:cxn ang="0">
                      <a:pos x="235" y="403"/>
                    </a:cxn>
                    <a:cxn ang="0">
                      <a:pos x="253" y="379"/>
                    </a:cxn>
                    <a:cxn ang="0">
                      <a:pos x="289" y="373"/>
                    </a:cxn>
                    <a:cxn ang="0">
                      <a:pos x="319" y="343"/>
                    </a:cxn>
                    <a:cxn ang="0">
                      <a:pos x="337" y="337"/>
                    </a:cxn>
                    <a:cxn ang="0">
                      <a:pos x="325" y="301"/>
                    </a:cxn>
                    <a:cxn ang="0">
                      <a:pos x="331" y="283"/>
                    </a:cxn>
                    <a:cxn ang="0">
                      <a:pos x="331" y="277"/>
                    </a:cxn>
                    <a:cxn ang="0">
                      <a:pos x="331" y="259"/>
                    </a:cxn>
                    <a:cxn ang="0">
                      <a:pos x="325" y="247"/>
                    </a:cxn>
                    <a:cxn ang="0">
                      <a:pos x="337" y="229"/>
                    </a:cxn>
                    <a:cxn ang="0">
                      <a:pos x="325" y="205"/>
                    </a:cxn>
                    <a:cxn ang="0">
                      <a:pos x="307" y="181"/>
                    </a:cxn>
                    <a:cxn ang="0">
                      <a:pos x="277" y="187"/>
                    </a:cxn>
                    <a:cxn ang="0">
                      <a:pos x="271" y="187"/>
                    </a:cxn>
                    <a:cxn ang="0">
                      <a:pos x="259" y="187"/>
                    </a:cxn>
                    <a:cxn ang="0">
                      <a:pos x="241" y="175"/>
                    </a:cxn>
                    <a:cxn ang="0">
                      <a:pos x="259" y="157"/>
                    </a:cxn>
                    <a:cxn ang="0">
                      <a:pos x="283" y="145"/>
                    </a:cxn>
                    <a:cxn ang="0">
                      <a:pos x="283" y="115"/>
                    </a:cxn>
                    <a:cxn ang="0">
                      <a:pos x="283" y="85"/>
                    </a:cxn>
                    <a:cxn ang="0">
                      <a:pos x="271" y="54"/>
                    </a:cxn>
                    <a:cxn ang="0">
                      <a:pos x="217" y="54"/>
                    </a:cxn>
                    <a:cxn ang="0">
                      <a:pos x="127" y="0"/>
                    </a:cxn>
                    <a:cxn ang="0">
                      <a:pos x="97" y="36"/>
                    </a:cxn>
                    <a:cxn ang="0">
                      <a:pos x="91" y="67"/>
                    </a:cxn>
                    <a:cxn ang="0">
                      <a:pos x="79" y="97"/>
                    </a:cxn>
                    <a:cxn ang="0">
                      <a:pos x="91" y="115"/>
                    </a:cxn>
                    <a:cxn ang="0">
                      <a:pos x="49" y="169"/>
                    </a:cxn>
                    <a:cxn ang="0">
                      <a:pos x="31" y="181"/>
                    </a:cxn>
                    <a:cxn ang="0">
                      <a:pos x="25" y="187"/>
                    </a:cxn>
                    <a:cxn ang="0">
                      <a:pos x="43" y="211"/>
                    </a:cxn>
                    <a:cxn ang="0">
                      <a:pos x="61" y="247"/>
                    </a:cxn>
                    <a:cxn ang="0">
                      <a:pos x="79" y="265"/>
                    </a:cxn>
                    <a:cxn ang="0">
                      <a:pos x="85" y="319"/>
                    </a:cxn>
                    <a:cxn ang="0">
                      <a:pos x="61" y="325"/>
                    </a:cxn>
                    <a:cxn ang="0">
                      <a:pos x="73" y="349"/>
                    </a:cxn>
                    <a:cxn ang="0">
                      <a:pos x="79" y="385"/>
                    </a:cxn>
                    <a:cxn ang="0">
                      <a:pos x="49" y="397"/>
                    </a:cxn>
                    <a:cxn ang="0">
                      <a:pos x="25" y="415"/>
                    </a:cxn>
                    <a:cxn ang="0">
                      <a:pos x="0" y="433"/>
                    </a:cxn>
                    <a:cxn ang="0">
                      <a:pos x="0" y="457"/>
                    </a:cxn>
                    <a:cxn ang="0">
                      <a:pos x="25" y="463"/>
                    </a:cxn>
                  </a:cxnLst>
                  <a:rect l="0" t="0" r="r" b="b"/>
                  <a:pathLst>
                    <a:path w="337" h="481">
                      <a:moveTo>
                        <a:pt x="37" y="481"/>
                      </a:moveTo>
                      <a:lnTo>
                        <a:pt x="55" y="475"/>
                      </a:lnTo>
                      <a:lnTo>
                        <a:pt x="79" y="475"/>
                      </a:lnTo>
                      <a:lnTo>
                        <a:pt x="97" y="469"/>
                      </a:lnTo>
                      <a:lnTo>
                        <a:pt x="121" y="469"/>
                      </a:lnTo>
                      <a:lnTo>
                        <a:pt x="127" y="463"/>
                      </a:lnTo>
                      <a:lnTo>
                        <a:pt x="127" y="451"/>
                      </a:lnTo>
                      <a:lnTo>
                        <a:pt x="139" y="439"/>
                      </a:lnTo>
                      <a:lnTo>
                        <a:pt x="145" y="439"/>
                      </a:lnTo>
                      <a:lnTo>
                        <a:pt x="151" y="427"/>
                      </a:lnTo>
                      <a:lnTo>
                        <a:pt x="157" y="415"/>
                      </a:lnTo>
                      <a:lnTo>
                        <a:pt x="151" y="409"/>
                      </a:lnTo>
                      <a:lnTo>
                        <a:pt x="151" y="403"/>
                      </a:lnTo>
                      <a:lnTo>
                        <a:pt x="157" y="397"/>
                      </a:lnTo>
                      <a:lnTo>
                        <a:pt x="163" y="385"/>
                      </a:lnTo>
                      <a:lnTo>
                        <a:pt x="175" y="385"/>
                      </a:lnTo>
                      <a:lnTo>
                        <a:pt x="187" y="391"/>
                      </a:lnTo>
                      <a:lnTo>
                        <a:pt x="199" y="391"/>
                      </a:lnTo>
                      <a:lnTo>
                        <a:pt x="199" y="397"/>
                      </a:lnTo>
                      <a:lnTo>
                        <a:pt x="205" y="403"/>
                      </a:lnTo>
                      <a:lnTo>
                        <a:pt x="205" y="415"/>
                      </a:lnTo>
                      <a:lnTo>
                        <a:pt x="211" y="415"/>
                      </a:lnTo>
                      <a:lnTo>
                        <a:pt x="217" y="409"/>
                      </a:lnTo>
                      <a:lnTo>
                        <a:pt x="229" y="409"/>
                      </a:lnTo>
                      <a:lnTo>
                        <a:pt x="223" y="403"/>
                      </a:lnTo>
                      <a:lnTo>
                        <a:pt x="229" y="403"/>
                      </a:lnTo>
                      <a:lnTo>
                        <a:pt x="235" y="403"/>
                      </a:lnTo>
                      <a:lnTo>
                        <a:pt x="241" y="397"/>
                      </a:lnTo>
                      <a:lnTo>
                        <a:pt x="247" y="391"/>
                      </a:lnTo>
                      <a:lnTo>
                        <a:pt x="253" y="379"/>
                      </a:lnTo>
                      <a:lnTo>
                        <a:pt x="277" y="379"/>
                      </a:lnTo>
                      <a:lnTo>
                        <a:pt x="277" y="385"/>
                      </a:lnTo>
                      <a:lnTo>
                        <a:pt x="289" y="373"/>
                      </a:lnTo>
                      <a:lnTo>
                        <a:pt x="301" y="361"/>
                      </a:lnTo>
                      <a:lnTo>
                        <a:pt x="313" y="349"/>
                      </a:lnTo>
                      <a:lnTo>
                        <a:pt x="319" y="343"/>
                      </a:lnTo>
                      <a:lnTo>
                        <a:pt x="331" y="343"/>
                      </a:lnTo>
                      <a:lnTo>
                        <a:pt x="331" y="337"/>
                      </a:lnTo>
                      <a:lnTo>
                        <a:pt x="337" y="337"/>
                      </a:lnTo>
                      <a:lnTo>
                        <a:pt x="331" y="319"/>
                      </a:lnTo>
                      <a:lnTo>
                        <a:pt x="331" y="307"/>
                      </a:lnTo>
                      <a:lnTo>
                        <a:pt x="325" y="301"/>
                      </a:lnTo>
                      <a:lnTo>
                        <a:pt x="325" y="289"/>
                      </a:lnTo>
                      <a:lnTo>
                        <a:pt x="325" y="283"/>
                      </a:lnTo>
                      <a:lnTo>
                        <a:pt x="331" y="283"/>
                      </a:lnTo>
                      <a:lnTo>
                        <a:pt x="331" y="277"/>
                      </a:lnTo>
                      <a:lnTo>
                        <a:pt x="337" y="277"/>
                      </a:lnTo>
                      <a:lnTo>
                        <a:pt x="331" y="277"/>
                      </a:lnTo>
                      <a:lnTo>
                        <a:pt x="331" y="271"/>
                      </a:lnTo>
                      <a:lnTo>
                        <a:pt x="331" y="265"/>
                      </a:lnTo>
                      <a:lnTo>
                        <a:pt x="331" y="259"/>
                      </a:lnTo>
                      <a:lnTo>
                        <a:pt x="337" y="253"/>
                      </a:lnTo>
                      <a:lnTo>
                        <a:pt x="331" y="247"/>
                      </a:lnTo>
                      <a:lnTo>
                        <a:pt x="325" y="247"/>
                      </a:lnTo>
                      <a:lnTo>
                        <a:pt x="331" y="247"/>
                      </a:lnTo>
                      <a:lnTo>
                        <a:pt x="331" y="241"/>
                      </a:lnTo>
                      <a:lnTo>
                        <a:pt x="337" y="229"/>
                      </a:lnTo>
                      <a:lnTo>
                        <a:pt x="337" y="223"/>
                      </a:lnTo>
                      <a:lnTo>
                        <a:pt x="331" y="217"/>
                      </a:lnTo>
                      <a:lnTo>
                        <a:pt x="325" y="205"/>
                      </a:lnTo>
                      <a:lnTo>
                        <a:pt x="325" y="199"/>
                      </a:lnTo>
                      <a:lnTo>
                        <a:pt x="319" y="193"/>
                      </a:lnTo>
                      <a:lnTo>
                        <a:pt x="307" y="181"/>
                      </a:lnTo>
                      <a:lnTo>
                        <a:pt x="301" y="175"/>
                      </a:lnTo>
                      <a:lnTo>
                        <a:pt x="289" y="181"/>
                      </a:lnTo>
                      <a:lnTo>
                        <a:pt x="277" y="187"/>
                      </a:lnTo>
                      <a:lnTo>
                        <a:pt x="277" y="193"/>
                      </a:lnTo>
                      <a:lnTo>
                        <a:pt x="277" y="187"/>
                      </a:lnTo>
                      <a:lnTo>
                        <a:pt x="271" y="187"/>
                      </a:lnTo>
                      <a:lnTo>
                        <a:pt x="265" y="193"/>
                      </a:lnTo>
                      <a:lnTo>
                        <a:pt x="265" y="187"/>
                      </a:lnTo>
                      <a:lnTo>
                        <a:pt x="259" y="187"/>
                      </a:lnTo>
                      <a:lnTo>
                        <a:pt x="253" y="187"/>
                      </a:lnTo>
                      <a:lnTo>
                        <a:pt x="253" y="181"/>
                      </a:lnTo>
                      <a:lnTo>
                        <a:pt x="241" y="175"/>
                      </a:lnTo>
                      <a:lnTo>
                        <a:pt x="241" y="169"/>
                      </a:lnTo>
                      <a:lnTo>
                        <a:pt x="247" y="163"/>
                      </a:lnTo>
                      <a:lnTo>
                        <a:pt x="259" y="157"/>
                      </a:lnTo>
                      <a:lnTo>
                        <a:pt x="271" y="151"/>
                      </a:lnTo>
                      <a:lnTo>
                        <a:pt x="277" y="151"/>
                      </a:lnTo>
                      <a:lnTo>
                        <a:pt x="283" y="145"/>
                      </a:lnTo>
                      <a:lnTo>
                        <a:pt x="283" y="133"/>
                      </a:lnTo>
                      <a:lnTo>
                        <a:pt x="283" y="127"/>
                      </a:lnTo>
                      <a:lnTo>
                        <a:pt x="283" y="115"/>
                      </a:lnTo>
                      <a:lnTo>
                        <a:pt x="289" y="109"/>
                      </a:lnTo>
                      <a:lnTo>
                        <a:pt x="283" y="97"/>
                      </a:lnTo>
                      <a:lnTo>
                        <a:pt x="283" y="85"/>
                      </a:lnTo>
                      <a:lnTo>
                        <a:pt x="283" y="67"/>
                      </a:lnTo>
                      <a:lnTo>
                        <a:pt x="289" y="60"/>
                      </a:lnTo>
                      <a:lnTo>
                        <a:pt x="271" y="54"/>
                      </a:lnTo>
                      <a:lnTo>
                        <a:pt x="253" y="48"/>
                      </a:lnTo>
                      <a:lnTo>
                        <a:pt x="217" y="48"/>
                      </a:lnTo>
                      <a:lnTo>
                        <a:pt x="217" y="54"/>
                      </a:lnTo>
                      <a:lnTo>
                        <a:pt x="175" y="54"/>
                      </a:lnTo>
                      <a:lnTo>
                        <a:pt x="145" y="24"/>
                      </a:lnTo>
                      <a:lnTo>
                        <a:pt x="127" y="0"/>
                      </a:lnTo>
                      <a:lnTo>
                        <a:pt x="121" y="0"/>
                      </a:lnTo>
                      <a:lnTo>
                        <a:pt x="109" y="18"/>
                      </a:lnTo>
                      <a:lnTo>
                        <a:pt x="97" y="36"/>
                      </a:lnTo>
                      <a:lnTo>
                        <a:pt x="97" y="48"/>
                      </a:lnTo>
                      <a:lnTo>
                        <a:pt x="97" y="60"/>
                      </a:lnTo>
                      <a:lnTo>
                        <a:pt x="91" y="67"/>
                      </a:lnTo>
                      <a:lnTo>
                        <a:pt x="85" y="79"/>
                      </a:lnTo>
                      <a:lnTo>
                        <a:pt x="85" y="85"/>
                      </a:lnTo>
                      <a:lnTo>
                        <a:pt x="79" y="97"/>
                      </a:lnTo>
                      <a:lnTo>
                        <a:pt x="85" y="103"/>
                      </a:lnTo>
                      <a:lnTo>
                        <a:pt x="97" y="115"/>
                      </a:lnTo>
                      <a:lnTo>
                        <a:pt x="91" y="115"/>
                      </a:lnTo>
                      <a:lnTo>
                        <a:pt x="73" y="157"/>
                      </a:lnTo>
                      <a:lnTo>
                        <a:pt x="61" y="163"/>
                      </a:lnTo>
                      <a:lnTo>
                        <a:pt x="49" y="169"/>
                      </a:lnTo>
                      <a:lnTo>
                        <a:pt x="43" y="169"/>
                      </a:lnTo>
                      <a:lnTo>
                        <a:pt x="31" y="175"/>
                      </a:lnTo>
                      <a:lnTo>
                        <a:pt x="31" y="181"/>
                      </a:lnTo>
                      <a:lnTo>
                        <a:pt x="31" y="187"/>
                      </a:lnTo>
                      <a:lnTo>
                        <a:pt x="37" y="187"/>
                      </a:lnTo>
                      <a:lnTo>
                        <a:pt x="25" y="187"/>
                      </a:lnTo>
                      <a:lnTo>
                        <a:pt x="25" y="193"/>
                      </a:lnTo>
                      <a:lnTo>
                        <a:pt x="31" y="199"/>
                      </a:lnTo>
                      <a:lnTo>
                        <a:pt x="43" y="211"/>
                      </a:lnTo>
                      <a:lnTo>
                        <a:pt x="55" y="223"/>
                      </a:lnTo>
                      <a:lnTo>
                        <a:pt x="61" y="241"/>
                      </a:lnTo>
                      <a:lnTo>
                        <a:pt x="61" y="247"/>
                      </a:lnTo>
                      <a:lnTo>
                        <a:pt x="67" y="265"/>
                      </a:lnTo>
                      <a:lnTo>
                        <a:pt x="73" y="265"/>
                      </a:lnTo>
                      <a:lnTo>
                        <a:pt x="79" y="265"/>
                      </a:lnTo>
                      <a:lnTo>
                        <a:pt x="85" y="283"/>
                      </a:lnTo>
                      <a:lnTo>
                        <a:pt x="85" y="301"/>
                      </a:lnTo>
                      <a:lnTo>
                        <a:pt x="85" y="319"/>
                      </a:lnTo>
                      <a:lnTo>
                        <a:pt x="73" y="319"/>
                      </a:lnTo>
                      <a:lnTo>
                        <a:pt x="67" y="319"/>
                      </a:lnTo>
                      <a:lnTo>
                        <a:pt x="61" y="325"/>
                      </a:lnTo>
                      <a:lnTo>
                        <a:pt x="61" y="337"/>
                      </a:lnTo>
                      <a:lnTo>
                        <a:pt x="67" y="349"/>
                      </a:lnTo>
                      <a:lnTo>
                        <a:pt x="73" y="349"/>
                      </a:lnTo>
                      <a:lnTo>
                        <a:pt x="73" y="355"/>
                      </a:lnTo>
                      <a:lnTo>
                        <a:pt x="79" y="361"/>
                      </a:lnTo>
                      <a:lnTo>
                        <a:pt x="79" y="385"/>
                      </a:lnTo>
                      <a:lnTo>
                        <a:pt x="67" y="385"/>
                      </a:lnTo>
                      <a:lnTo>
                        <a:pt x="61" y="391"/>
                      </a:lnTo>
                      <a:lnTo>
                        <a:pt x="49" y="397"/>
                      </a:lnTo>
                      <a:lnTo>
                        <a:pt x="49" y="403"/>
                      </a:lnTo>
                      <a:lnTo>
                        <a:pt x="31" y="409"/>
                      </a:lnTo>
                      <a:lnTo>
                        <a:pt x="25" y="415"/>
                      </a:lnTo>
                      <a:lnTo>
                        <a:pt x="19" y="415"/>
                      </a:lnTo>
                      <a:lnTo>
                        <a:pt x="0" y="427"/>
                      </a:lnTo>
                      <a:lnTo>
                        <a:pt x="0" y="433"/>
                      </a:lnTo>
                      <a:lnTo>
                        <a:pt x="12" y="439"/>
                      </a:lnTo>
                      <a:lnTo>
                        <a:pt x="6" y="451"/>
                      </a:lnTo>
                      <a:lnTo>
                        <a:pt x="0" y="457"/>
                      </a:lnTo>
                      <a:lnTo>
                        <a:pt x="6" y="457"/>
                      </a:lnTo>
                      <a:lnTo>
                        <a:pt x="12" y="457"/>
                      </a:lnTo>
                      <a:lnTo>
                        <a:pt x="25" y="463"/>
                      </a:lnTo>
                      <a:lnTo>
                        <a:pt x="31" y="469"/>
                      </a:lnTo>
                      <a:lnTo>
                        <a:pt x="37" y="481"/>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54" name="Freeform 28"/>
                <p:cNvSpPr>
                  <a:spLocks/>
                </p:cNvSpPr>
                <p:nvPr/>
              </p:nvSpPr>
              <p:spPr bwMode="auto">
                <a:xfrm>
                  <a:off x="6465522" y="2926759"/>
                  <a:ext cx="126028" cy="97862"/>
                </a:xfrm>
                <a:custGeom>
                  <a:avLst/>
                  <a:gdLst/>
                  <a:ahLst/>
                  <a:cxnLst>
                    <a:cxn ang="0">
                      <a:pos x="42" y="156"/>
                    </a:cxn>
                    <a:cxn ang="0">
                      <a:pos x="48" y="169"/>
                    </a:cxn>
                    <a:cxn ang="0">
                      <a:pos x="72" y="156"/>
                    </a:cxn>
                    <a:cxn ang="0">
                      <a:pos x="78" y="169"/>
                    </a:cxn>
                    <a:cxn ang="0">
                      <a:pos x="108" y="205"/>
                    </a:cxn>
                    <a:cxn ang="0">
                      <a:pos x="114" y="199"/>
                    </a:cxn>
                    <a:cxn ang="0">
                      <a:pos x="156" y="205"/>
                    </a:cxn>
                    <a:cxn ang="0">
                      <a:pos x="180" y="205"/>
                    </a:cxn>
                    <a:cxn ang="0">
                      <a:pos x="222" y="187"/>
                    </a:cxn>
                    <a:cxn ang="0">
                      <a:pos x="228" y="175"/>
                    </a:cxn>
                    <a:cxn ang="0">
                      <a:pos x="240" y="162"/>
                    </a:cxn>
                    <a:cxn ang="0">
                      <a:pos x="252" y="150"/>
                    </a:cxn>
                    <a:cxn ang="0">
                      <a:pos x="258" y="126"/>
                    </a:cxn>
                    <a:cxn ang="0">
                      <a:pos x="258" y="108"/>
                    </a:cxn>
                    <a:cxn ang="0">
                      <a:pos x="228" y="108"/>
                    </a:cxn>
                    <a:cxn ang="0">
                      <a:pos x="228" y="102"/>
                    </a:cxn>
                    <a:cxn ang="0">
                      <a:pos x="210" y="102"/>
                    </a:cxn>
                    <a:cxn ang="0">
                      <a:pos x="198" y="84"/>
                    </a:cxn>
                    <a:cxn ang="0">
                      <a:pos x="180" y="60"/>
                    </a:cxn>
                    <a:cxn ang="0">
                      <a:pos x="150" y="36"/>
                    </a:cxn>
                    <a:cxn ang="0">
                      <a:pos x="126" y="36"/>
                    </a:cxn>
                    <a:cxn ang="0">
                      <a:pos x="90" y="42"/>
                    </a:cxn>
                    <a:cxn ang="0">
                      <a:pos x="54" y="42"/>
                    </a:cxn>
                    <a:cxn ang="0">
                      <a:pos x="48" y="30"/>
                    </a:cxn>
                    <a:cxn ang="0">
                      <a:pos x="30" y="24"/>
                    </a:cxn>
                    <a:cxn ang="0">
                      <a:pos x="18" y="24"/>
                    </a:cxn>
                    <a:cxn ang="0">
                      <a:pos x="8" y="0"/>
                    </a:cxn>
                    <a:cxn ang="0">
                      <a:pos x="2" y="33"/>
                    </a:cxn>
                    <a:cxn ang="0">
                      <a:pos x="6" y="84"/>
                    </a:cxn>
                    <a:cxn ang="0">
                      <a:pos x="12" y="156"/>
                    </a:cxn>
                    <a:cxn ang="0">
                      <a:pos x="30" y="150"/>
                    </a:cxn>
                    <a:cxn ang="0">
                      <a:pos x="42" y="144"/>
                    </a:cxn>
                  </a:cxnLst>
                  <a:rect l="0" t="0" r="r" b="b"/>
                  <a:pathLst>
                    <a:path w="264" h="205">
                      <a:moveTo>
                        <a:pt x="42" y="144"/>
                      </a:moveTo>
                      <a:lnTo>
                        <a:pt x="42" y="156"/>
                      </a:lnTo>
                      <a:lnTo>
                        <a:pt x="48" y="162"/>
                      </a:lnTo>
                      <a:lnTo>
                        <a:pt x="48" y="169"/>
                      </a:lnTo>
                      <a:lnTo>
                        <a:pt x="60" y="162"/>
                      </a:lnTo>
                      <a:lnTo>
                        <a:pt x="72" y="156"/>
                      </a:lnTo>
                      <a:lnTo>
                        <a:pt x="78" y="162"/>
                      </a:lnTo>
                      <a:lnTo>
                        <a:pt x="78" y="169"/>
                      </a:lnTo>
                      <a:lnTo>
                        <a:pt x="84" y="187"/>
                      </a:lnTo>
                      <a:lnTo>
                        <a:pt x="108" y="205"/>
                      </a:lnTo>
                      <a:lnTo>
                        <a:pt x="108" y="199"/>
                      </a:lnTo>
                      <a:lnTo>
                        <a:pt x="114" y="199"/>
                      </a:lnTo>
                      <a:lnTo>
                        <a:pt x="144" y="199"/>
                      </a:lnTo>
                      <a:lnTo>
                        <a:pt x="156" y="205"/>
                      </a:lnTo>
                      <a:lnTo>
                        <a:pt x="162" y="205"/>
                      </a:lnTo>
                      <a:lnTo>
                        <a:pt x="180" y="205"/>
                      </a:lnTo>
                      <a:lnTo>
                        <a:pt x="216" y="199"/>
                      </a:lnTo>
                      <a:lnTo>
                        <a:pt x="222" y="187"/>
                      </a:lnTo>
                      <a:lnTo>
                        <a:pt x="228" y="181"/>
                      </a:lnTo>
                      <a:lnTo>
                        <a:pt x="228" y="175"/>
                      </a:lnTo>
                      <a:lnTo>
                        <a:pt x="240" y="169"/>
                      </a:lnTo>
                      <a:lnTo>
                        <a:pt x="240" y="162"/>
                      </a:lnTo>
                      <a:lnTo>
                        <a:pt x="240" y="156"/>
                      </a:lnTo>
                      <a:lnTo>
                        <a:pt x="252" y="150"/>
                      </a:lnTo>
                      <a:lnTo>
                        <a:pt x="252" y="138"/>
                      </a:lnTo>
                      <a:lnTo>
                        <a:pt x="258" y="126"/>
                      </a:lnTo>
                      <a:lnTo>
                        <a:pt x="264" y="126"/>
                      </a:lnTo>
                      <a:lnTo>
                        <a:pt x="258" y="108"/>
                      </a:lnTo>
                      <a:lnTo>
                        <a:pt x="240" y="108"/>
                      </a:lnTo>
                      <a:lnTo>
                        <a:pt x="228" y="108"/>
                      </a:lnTo>
                      <a:lnTo>
                        <a:pt x="228" y="96"/>
                      </a:lnTo>
                      <a:lnTo>
                        <a:pt x="228" y="102"/>
                      </a:lnTo>
                      <a:lnTo>
                        <a:pt x="216" y="102"/>
                      </a:lnTo>
                      <a:lnTo>
                        <a:pt x="210" y="102"/>
                      </a:lnTo>
                      <a:lnTo>
                        <a:pt x="198" y="90"/>
                      </a:lnTo>
                      <a:lnTo>
                        <a:pt x="198" y="84"/>
                      </a:lnTo>
                      <a:lnTo>
                        <a:pt x="204" y="90"/>
                      </a:lnTo>
                      <a:lnTo>
                        <a:pt x="180" y="60"/>
                      </a:lnTo>
                      <a:lnTo>
                        <a:pt x="168" y="42"/>
                      </a:lnTo>
                      <a:lnTo>
                        <a:pt x="150" y="36"/>
                      </a:lnTo>
                      <a:lnTo>
                        <a:pt x="138" y="30"/>
                      </a:lnTo>
                      <a:lnTo>
                        <a:pt x="126" y="36"/>
                      </a:lnTo>
                      <a:lnTo>
                        <a:pt x="104" y="36"/>
                      </a:lnTo>
                      <a:lnTo>
                        <a:pt x="90" y="42"/>
                      </a:lnTo>
                      <a:lnTo>
                        <a:pt x="60" y="42"/>
                      </a:lnTo>
                      <a:lnTo>
                        <a:pt x="54" y="42"/>
                      </a:lnTo>
                      <a:lnTo>
                        <a:pt x="54" y="36"/>
                      </a:lnTo>
                      <a:lnTo>
                        <a:pt x="48" y="30"/>
                      </a:lnTo>
                      <a:lnTo>
                        <a:pt x="36" y="24"/>
                      </a:lnTo>
                      <a:lnTo>
                        <a:pt x="30" y="24"/>
                      </a:lnTo>
                      <a:lnTo>
                        <a:pt x="24" y="24"/>
                      </a:lnTo>
                      <a:lnTo>
                        <a:pt x="18" y="24"/>
                      </a:lnTo>
                      <a:lnTo>
                        <a:pt x="18" y="0"/>
                      </a:lnTo>
                      <a:lnTo>
                        <a:pt x="8" y="0"/>
                      </a:lnTo>
                      <a:lnTo>
                        <a:pt x="0" y="12"/>
                      </a:lnTo>
                      <a:lnTo>
                        <a:pt x="2" y="33"/>
                      </a:lnTo>
                      <a:lnTo>
                        <a:pt x="5" y="47"/>
                      </a:lnTo>
                      <a:lnTo>
                        <a:pt x="6" y="84"/>
                      </a:lnTo>
                      <a:lnTo>
                        <a:pt x="6" y="126"/>
                      </a:lnTo>
                      <a:lnTo>
                        <a:pt x="12" y="156"/>
                      </a:lnTo>
                      <a:lnTo>
                        <a:pt x="18" y="156"/>
                      </a:lnTo>
                      <a:lnTo>
                        <a:pt x="30" y="150"/>
                      </a:lnTo>
                      <a:lnTo>
                        <a:pt x="36" y="144"/>
                      </a:lnTo>
                      <a:lnTo>
                        <a:pt x="42" y="144"/>
                      </a:lnTo>
                      <a:close/>
                    </a:path>
                  </a:pathLst>
                </a:custGeom>
                <a:grp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grpSp>
        </p:grpSp>
        <p:sp>
          <p:nvSpPr>
            <p:cNvPr id="18435" name="Oval 10"/>
            <p:cNvSpPr>
              <a:spLocks noChangeArrowheads="1"/>
            </p:cNvSpPr>
            <p:nvPr/>
          </p:nvSpPr>
          <p:spPr bwMode="auto">
            <a:xfrm>
              <a:off x="3599264" y="1916116"/>
              <a:ext cx="1549288" cy="1454157"/>
            </a:xfrm>
            <a:prstGeom prst="ellipse">
              <a:avLst/>
            </a:prstGeom>
            <a:solidFill>
              <a:srgbClr val="BFDBED">
                <a:alpha val="7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defRPr/>
              </a:pPr>
              <a:endParaRPr lang="de-CH" altLang="de-DE" sz="2600" smtClean="0">
                <a:solidFill>
                  <a:srgbClr val="000000"/>
                </a:solidFill>
                <a:latin typeface="Arial Narrow" pitchFamily="34" charset="0"/>
                <a:ea typeface="+mn-ea"/>
                <a:cs typeface="Arial" pitchFamily="34" charset="0"/>
              </a:endParaRPr>
            </a:p>
          </p:txBody>
        </p:sp>
        <p:sp>
          <p:nvSpPr>
            <p:cNvPr id="58" name="Freeform 28"/>
            <p:cNvSpPr>
              <a:spLocks/>
            </p:cNvSpPr>
            <p:nvPr/>
          </p:nvSpPr>
          <p:spPr bwMode="auto">
            <a:xfrm>
              <a:off x="4265966" y="2835282"/>
              <a:ext cx="427006" cy="379415"/>
            </a:xfrm>
            <a:custGeom>
              <a:avLst/>
              <a:gdLst/>
              <a:ahLst/>
              <a:cxnLst>
                <a:cxn ang="0">
                  <a:pos x="42" y="156"/>
                </a:cxn>
                <a:cxn ang="0">
                  <a:pos x="48" y="169"/>
                </a:cxn>
                <a:cxn ang="0">
                  <a:pos x="72" y="156"/>
                </a:cxn>
                <a:cxn ang="0">
                  <a:pos x="78" y="169"/>
                </a:cxn>
                <a:cxn ang="0">
                  <a:pos x="108" y="205"/>
                </a:cxn>
                <a:cxn ang="0">
                  <a:pos x="114" y="199"/>
                </a:cxn>
                <a:cxn ang="0">
                  <a:pos x="156" y="205"/>
                </a:cxn>
                <a:cxn ang="0">
                  <a:pos x="180" y="205"/>
                </a:cxn>
                <a:cxn ang="0">
                  <a:pos x="222" y="187"/>
                </a:cxn>
                <a:cxn ang="0">
                  <a:pos x="228" y="175"/>
                </a:cxn>
                <a:cxn ang="0">
                  <a:pos x="240" y="162"/>
                </a:cxn>
                <a:cxn ang="0">
                  <a:pos x="252" y="150"/>
                </a:cxn>
                <a:cxn ang="0">
                  <a:pos x="258" y="126"/>
                </a:cxn>
                <a:cxn ang="0">
                  <a:pos x="258" y="108"/>
                </a:cxn>
                <a:cxn ang="0">
                  <a:pos x="228" y="108"/>
                </a:cxn>
                <a:cxn ang="0">
                  <a:pos x="228" y="102"/>
                </a:cxn>
                <a:cxn ang="0">
                  <a:pos x="210" y="102"/>
                </a:cxn>
                <a:cxn ang="0">
                  <a:pos x="198" y="84"/>
                </a:cxn>
                <a:cxn ang="0">
                  <a:pos x="180" y="60"/>
                </a:cxn>
                <a:cxn ang="0">
                  <a:pos x="150" y="36"/>
                </a:cxn>
                <a:cxn ang="0">
                  <a:pos x="126" y="36"/>
                </a:cxn>
                <a:cxn ang="0">
                  <a:pos x="90" y="42"/>
                </a:cxn>
                <a:cxn ang="0">
                  <a:pos x="54" y="42"/>
                </a:cxn>
                <a:cxn ang="0">
                  <a:pos x="48" y="30"/>
                </a:cxn>
                <a:cxn ang="0">
                  <a:pos x="30" y="24"/>
                </a:cxn>
                <a:cxn ang="0">
                  <a:pos x="18" y="24"/>
                </a:cxn>
                <a:cxn ang="0">
                  <a:pos x="8" y="0"/>
                </a:cxn>
                <a:cxn ang="0">
                  <a:pos x="2" y="33"/>
                </a:cxn>
                <a:cxn ang="0">
                  <a:pos x="6" y="84"/>
                </a:cxn>
                <a:cxn ang="0">
                  <a:pos x="12" y="156"/>
                </a:cxn>
                <a:cxn ang="0">
                  <a:pos x="30" y="150"/>
                </a:cxn>
                <a:cxn ang="0">
                  <a:pos x="42" y="144"/>
                </a:cxn>
              </a:cxnLst>
              <a:rect l="0" t="0" r="r" b="b"/>
              <a:pathLst>
                <a:path w="264" h="205">
                  <a:moveTo>
                    <a:pt x="42" y="144"/>
                  </a:moveTo>
                  <a:lnTo>
                    <a:pt x="42" y="156"/>
                  </a:lnTo>
                  <a:lnTo>
                    <a:pt x="48" y="162"/>
                  </a:lnTo>
                  <a:lnTo>
                    <a:pt x="48" y="169"/>
                  </a:lnTo>
                  <a:lnTo>
                    <a:pt x="60" y="162"/>
                  </a:lnTo>
                  <a:lnTo>
                    <a:pt x="72" y="156"/>
                  </a:lnTo>
                  <a:lnTo>
                    <a:pt x="78" y="162"/>
                  </a:lnTo>
                  <a:lnTo>
                    <a:pt x="78" y="169"/>
                  </a:lnTo>
                  <a:lnTo>
                    <a:pt x="84" y="187"/>
                  </a:lnTo>
                  <a:lnTo>
                    <a:pt x="108" y="205"/>
                  </a:lnTo>
                  <a:lnTo>
                    <a:pt x="108" y="199"/>
                  </a:lnTo>
                  <a:lnTo>
                    <a:pt x="114" y="199"/>
                  </a:lnTo>
                  <a:lnTo>
                    <a:pt x="144" y="199"/>
                  </a:lnTo>
                  <a:lnTo>
                    <a:pt x="156" y="205"/>
                  </a:lnTo>
                  <a:lnTo>
                    <a:pt x="162" y="205"/>
                  </a:lnTo>
                  <a:lnTo>
                    <a:pt x="180" y="205"/>
                  </a:lnTo>
                  <a:lnTo>
                    <a:pt x="216" y="199"/>
                  </a:lnTo>
                  <a:lnTo>
                    <a:pt x="222" y="187"/>
                  </a:lnTo>
                  <a:lnTo>
                    <a:pt x="228" y="181"/>
                  </a:lnTo>
                  <a:lnTo>
                    <a:pt x="228" y="175"/>
                  </a:lnTo>
                  <a:lnTo>
                    <a:pt x="240" y="169"/>
                  </a:lnTo>
                  <a:lnTo>
                    <a:pt x="240" y="162"/>
                  </a:lnTo>
                  <a:lnTo>
                    <a:pt x="240" y="156"/>
                  </a:lnTo>
                  <a:lnTo>
                    <a:pt x="252" y="150"/>
                  </a:lnTo>
                  <a:lnTo>
                    <a:pt x="252" y="138"/>
                  </a:lnTo>
                  <a:lnTo>
                    <a:pt x="258" y="126"/>
                  </a:lnTo>
                  <a:lnTo>
                    <a:pt x="264" y="126"/>
                  </a:lnTo>
                  <a:lnTo>
                    <a:pt x="258" y="108"/>
                  </a:lnTo>
                  <a:lnTo>
                    <a:pt x="240" y="108"/>
                  </a:lnTo>
                  <a:lnTo>
                    <a:pt x="228" y="108"/>
                  </a:lnTo>
                  <a:lnTo>
                    <a:pt x="228" y="96"/>
                  </a:lnTo>
                  <a:lnTo>
                    <a:pt x="228" y="102"/>
                  </a:lnTo>
                  <a:lnTo>
                    <a:pt x="216" y="102"/>
                  </a:lnTo>
                  <a:lnTo>
                    <a:pt x="210" y="102"/>
                  </a:lnTo>
                  <a:lnTo>
                    <a:pt x="198" y="90"/>
                  </a:lnTo>
                  <a:lnTo>
                    <a:pt x="198" y="84"/>
                  </a:lnTo>
                  <a:lnTo>
                    <a:pt x="204" y="90"/>
                  </a:lnTo>
                  <a:lnTo>
                    <a:pt x="180" y="60"/>
                  </a:lnTo>
                  <a:lnTo>
                    <a:pt x="168" y="42"/>
                  </a:lnTo>
                  <a:lnTo>
                    <a:pt x="150" y="36"/>
                  </a:lnTo>
                  <a:lnTo>
                    <a:pt x="138" y="30"/>
                  </a:lnTo>
                  <a:lnTo>
                    <a:pt x="126" y="36"/>
                  </a:lnTo>
                  <a:lnTo>
                    <a:pt x="104" y="36"/>
                  </a:lnTo>
                  <a:lnTo>
                    <a:pt x="90" y="42"/>
                  </a:lnTo>
                  <a:lnTo>
                    <a:pt x="60" y="42"/>
                  </a:lnTo>
                  <a:lnTo>
                    <a:pt x="54" y="42"/>
                  </a:lnTo>
                  <a:lnTo>
                    <a:pt x="54" y="36"/>
                  </a:lnTo>
                  <a:lnTo>
                    <a:pt x="48" y="30"/>
                  </a:lnTo>
                  <a:lnTo>
                    <a:pt x="36" y="24"/>
                  </a:lnTo>
                  <a:lnTo>
                    <a:pt x="30" y="24"/>
                  </a:lnTo>
                  <a:lnTo>
                    <a:pt x="24" y="24"/>
                  </a:lnTo>
                  <a:lnTo>
                    <a:pt x="18" y="24"/>
                  </a:lnTo>
                  <a:lnTo>
                    <a:pt x="18" y="0"/>
                  </a:lnTo>
                  <a:lnTo>
                    <a:pt x="8" y="0"/>
                  </a:lnTo>
                  <a:lnTo>
                    <a:pt x="0" y="12"/>
                  </a:lnTo>
                  <a:lnTo>
                    <a:pt x="2" y="33"/>
                  </a:lnTo>
                  <a:lnTo>
                    <a:pt x="5" y="47"/>
                  </a:lnTo>
                  <a:lnTo>
                    <a:pt x="6" y="84"/>
                  </a:lnTo>
                  <a:lnTo>
                    <a:pt x="6" y="126"/>
                  </a:lnTo>
                  <a:lnTo>
                    <a:pt x="12" y="156"/>
                  </a:lnTo>
                  <a:lnTo>
                    <a:pt x="18" y="156"/>
                  </a:lnTo>
                  <a:lnTo>
                    <a:pt x="30" y="150"/>
                  </a:lnTo>
                  <a:lnTo>
                    <a:pt x="36" y="144"/>
                  </a:lnTo>
                  <a:lnTo>
                    <a:pt x="42" y="144"/>
                  </a:lnTo>
                  <a:close/>
                </a:path>
              </a:pathLst>
            </a:custGeom>
            <a:solidFill>
              <a:srgbClr val="C00000"/>
            </a:solidFill>
            <a:ln w="3175" cmpd="sng">
              <a:solidFill>
                <a:schemeClr val="bg1"/>
              </a:solidFill>
              <a:round/>
              <a:headEnd/>
              <a:tailEnd/>
            </a:ln>
          </p:spPr>
          <p:txBody>
            <a:bodyPr/>
            <a:lstStyle/>
            <a:p>
              <a:pPr fontAlgn="auto">
                <a:spcBef>
                  <a:spcPts val="0"/>
                </a:spcBef>
                <a:spcAft>
                  <a:spcPts val="0"/>
                </a:spcAft>
                <a:defRPr/>
              </a:pPr>
              <a:endParaRPr lang="de-CH" sz="1800" dirty="0">
                <a:solidFill>
                  <a:srgbClr val="000000"/>
                </a:solidFill>
                <a:latin typeface="Arial"/>
                <a:ea typeface="+mn-ea"/>
                <a:cs typeface="Arial" pitchFamily="34" charset="0"/>
              </a:endParaRPr>
            </a:p>
          </p:txBody>
        </p:sp>
        <p:sp>
          <p:nvSpPr>
            <p:cNvPr id="18442" name="AutoShape 8"/>
            <p:cNvSpPr>
              <a:spLocks noChangeArrowheads="1"/>
            </p:cNvSpPr>
            <p:nvPr/>
          </p:nvSpPr>
          <p:spPr bwMode="auto">
            <a:xfrm rot="3923382">
              <a:off x="4457188" y="4379151"/>
              <a:ext cx="1511307" cy="43335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CH" sz="1800">
                <a:solidFill>
                  <a:srgbClr val="000000"/>
                </a:solidFill>
                <a:latin typeface="Calibri" pitchFamily="34" charset="0"/>
                <a:ea typeface="+mn-ea"/>
                <a:cs typeface="Arial" pitchFamily="34" charset="0"/>
              </a:endParaRPr>
            </a:p>
          </p:txBody>
        </p:sp>
        <p:sp>
          <p:nvSpPr>
            <p:cNvPr id="18443" name="AutoShape 9"/>
            <p:cNvSpPr>
              <a:spLocks noChangeArrowheads="1"/>
            </p:cNvSpPr>
            <p:nvPr/>
          </p:nvSpPr>
          <p:spPr bwMode="auto">
            <a:xfrm rot="14648660">
              <a:off x="3203153" y="1810564"/>
              <a:ext cx="1482732" cy="44605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CH" sz="1800">
                <a:solidFill>
                  <a:srgbClr val="000000"/>
                </a:solidFill>
                <a:latin typeface="Calibri" pitchFamily="34" charset="0"/>
                <a:ea typeface="+mn-ea"/>
                <a:cs typeface="Arial" pitchFamily="34" charset="0"/>
              </a:endParaRPr>
            </a:p>
          </p:txBody>
        </p:sp>
      </p:grpSp>
      <p:sp>
        <p:nvSpPr>
          <p:cNvPr id="55" name="Textfeld 1"/>
          <p:cNvSpPr txBox="1"/>
          <p:nvPr/>
        </p:nvSpPr>
        <p:spPr>
          <a:xfrm>
            <a:off x="739017" y="6253913"/>
            <a:ext cx="7810839" cy="523220"/>
          </a:xfrm>
          <a:prstGeom prst="rect">
            <a:avLst/>
          </a:prstGeom>
          <a:noFill/>
        </p:spPr>
        <p:txBody>
          <a:bodyPr wrap="square" rtlCol="0">
            <a:spAutoFit/>
          </a:bodyPr>
          <a:lstStyle>
            <a:defPPr>
              <a:defRPr lang="de-DE"/>
            </a:defPPr>
            <a:lvl1pPr algn="l" rtl="0" fontAlgn="base">
              <a:spcBef>
                <a:spcPct val="0"/>
              </a:spcBef>
              <a:spcAft>
                <a:spcPct val="0"/>
              </a:spcAft>
              <a:defRPr sz="2600" kern="1200">
                <a:solidFill>
                  <a:schemeClr val="tx1"/>
                </a:solidFill>
                <a:latin typeface="Arial Narrow" pitchFamily="34" charset="0"/>
                <a:ea typeface="Arial Nari"/>
                <a:cs typeface="Arial Nari"/>
              </a:defRPr>
            </a:lvl1pPr>
            <a:lvl2pPr marL="457200" algn="l" rtl="0" fontAlgn="base">
              <a:spcBef>
                <a:spcPct val="0"/>
              </a:spcBef>
              <a:spcAft>
                <a:spcPct val="0"/>
              </a:spcAft>
              <a:defRPr sz="2600" kern="1200">
                <a:solidFill>
                  <a:schemeClr val="tx1"/>
                </a:solidFill>
                <a:latin typeface="Arial Narrow" pitchFamily="34" charset="0"/>
                <a:ea typeface="Arial Nari"/>
                <a:cs typeface="Arial Nari"/>
              </a:defRPr>
            </a:lvl2pPr>
            <a:lvl3pPr marL="914400" algn="l" rtl="0" fontAlgn="base">
              <a:spcBef>
                <a:spcPct val="0"/>
              </a:spcBef>
              <a:spcAft>
                <a:spcPct val="0"/>
              </a:spcAft>
              <a:defRPr sz="2600" kern="1200">
                <a:solidFill>
                  <a:schemeClr val="tx1"/>
                </a:solidFill>
                <a:latin typeface="Arial Narrow" pitchFamily="34" charset="0"/>
                <a:ea typeface="Arial Nari"/>
                <a:cs typeface="Arial Nari"/>
              </a:defRPr>
            </a:lvl3pPr>
            <a:lvl4pPr marL="1371600" algn="l" rtl="0" fontAlgn="base">
              <a:spcBef>
                <a:spcPct val="0"/>
              </a:spcBef>
              <a:spcAft>
                <a:spcPct val="0"/>
              </a:spcAft>
              <a:defRPr sz="2600" kern="1200">
                <a:solidFill>
                  <a:schemeClr val="tx1"/>
                </a:solidFill>
                <a:latin typeface="Arial Narrow" pitchFamily="34" charset="0"/>
                <a:ea typeface="Arial Nari"/>
                <a:cs typeface="Arial Nari"/>
              </a:defRPr>
            </a:lvl4pPr>
            <a:lvl5pPr marL="1828800" algn="l" rtl="0" fontAlgn="base">
              <a:spcBef>
                <a:spcPct val="0"/>
              </a:spcBef>
              <a:spcAft>
                <a:spcPct val="0"/>
              </a:spcAft>
              <a:defRPr sz="2600" kern="1200">
                <a:solidFill>
                  <a:schemeClr val="tx1"/>
                </a:solidFill>
                <a:latin typeface="Arial Narrow" pitchFamily="34" charset="0"/>
                <a:ea typeface="Arial Nari"/>
                <a:cs typeface="Arial Nari"/>
              </a:defRPr>
            </a:lvl5pPr>
            <a:lvl6pPr marL="2286000" algn="l" defTabSz="914400" rtl="0" eaLnBrk="1" latinLnBrk="0" hangingPunct="1">
              <a:defRPr sz="2600" kern="1200">
                <a:solidFill>
                  <a:schemeClr val="tx1"/>
                </a:solidFill>
                <a:latin typeface="Arial Narrow" pitchFamily="34" charset="0"/>
                <a:ea typeface="Arial Nari"/>
                <a:cs typeface="Arial Nari"/>
              </a:defRPr>
            </a:lvl6pPr>
            <a:lvl7pPr marL="2743200" algn="l" defTabSz="914400" rtl="0" eaLnBrk="1" latinLnBrk="0" hangingPunct="1">
              <a:defRPr sz="2600" kern="1200">
                <a:solidFill>
                  <a:schemeClr val="tx1"/>
                </a:solidFill>
                <a:latin typeface="Arial Narrow" pitchFamily="34" charset="0"/>
                <a:ea typeface="Arial Nari"/>
                <a:cs typeface="Arial Nari"/>
              </a:defRPr>
            </a:lvl7pPr>
            <a:lvl8pPr marL="3200400" algn="l" defTabSz="914400" rtl="0" eaLnBrk="1" latinLnBrk="0" hangingPunct="1">
              <a:defRPr sz="2600" kern="1200">
                <a:solidFill>
                  <a:schemeClr val="tx1"/>
                </a:solidFill>
                <a:latin typeface="Arial Narrow" pitchFamily="34" charset="0"/>
                <a:ea typeface="Arial Nari"/>
                <a:cs typeface="Arial Nari"/>
              </a:defRPr>
            </a:lvl8pPr>
            <a:lvl9pPr marL="3657600" algn="l" defTabSz="914400" rtl="0" eaLnBrk="1" latinLnBrk="0" hangingPunct="1">
              <a:defRPr sz="2600" kern="1200">
                <a:solidFill>
                  <a:schemeClr val="tx1"/>
                </a:solidFill>
                <a:latin typeface="Arial Narrow" pitchFamily="34" charset="0"/>
                <a:ea typeface="Arial Nari"/>
                <a:cs typeface="Arial Nari"/>
              </a:defRPr>
            </a:lvl9pPr>
          </a:lstStyle>
          <a:p>
            <a:r>
              <a:rPr lang="de-CH" sz="2400" dirty="0">
                <a:ea typeface="+mn-ea"/>
                <a:cs typeface="+mn-cs"/>
              </a:rPr>
              <a:t>Zugang zum EU-Markt mit 700 Millionen Konsumenten</a:t>
            </a:r>
            <a:r>
              <a:rPr lang="de-CH" sz="2800" dirty="0" smtClean="0"/>
              <a:t> </a:t>
            </a:r>
            <a:endParaRPr lang="de-CH" sz="2800" dirty="0"/>
          </a:p>
        </p:txBody>
      </p:sp>
      <p:sp>
        <p:nvSpPr>
          <p:cNvPr id="2" name="Foliennummernplatzhalter 1"/>
          <p:cNvSpPr>
            <a:spLocks noGrp="1"/>
          </p:cNvSpPr>
          <p:nvPr>
            <p:ph type="sldNum" sz="quarter" idx="11"/>
          </p:nvPr>
        </p:nvSpPr>
        <p:spPr/>
        <p:txBody>
          <a:bodyPr/>
          <a:lstStyle/>
          <a:p>
            <a:pPr>
              <a:defRPr/>
            </a:pPr>
            <a:r>
              <a:rPr lang="de-CH" dirty="0" smtClean="0"/>
              <a:t> </a:t>
            </a:r>
            <a:fld id="{26926897-B356-4EAC-86EB-73A1E856B94F}" type="slidenum">
              <a:rPr lang="de-CH" smtClean="0"/>
              <a:pPr>
                <a:defRPr/>
              </a:pPr>
              <a:t>4</a:t>
            </a:fld>
            <a:endParaRPr lang="de-CH" dirty="0"/>
          </a:p>
        </p:txBody>
      </p:sp>
    </p:spTree>
    <p:extLst>
      <p:ext uri="{BB962C8B-B14F-4D97-AF65-F5344CB8AC3E}">
        <p14:creationId xmlns:p14="http://schemas.microsoft.com/office/powerpoint/2010/main" val="176006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Inhaltsplatzhalter 2"/>
          <p:cNvSpPr>
            <a:spLocks noGrp="1"/>
          </p:cNvSpPr>
          <p:nvPr>
            <p:ph idx="1"/>
          </p:nvPr>
        </p:nvSpPr>
        <p:spPr>
          <a:xfrm>
            <a:off x="1276350" y="1314450"/>
            <a:ext cx="7705725" cy="3970338"/>
          </a:xfrm>
        </p:spPr>
        <p:txBody>
          <a:bodyPr/>
          <a:lstStyle/>
          <a:p>
            <a:pPr>
              <a:lnSpc>
                <a:spcPts val="3000"/>
              </a:lnSpc>
            </a:pPr>
            <a:r>
              <a:rPr lang="de-DE" altLang="de-DE" sz="2000" dirty="0" smtClean="0">
                <a:latin typeface="Arial Narrow" pitchFamily="34" charset="0"/>
              </a:rPr>
              <a:t>Juristische Person</a:t>
            </a:r>
            <a:endParaRPr lang="de-CH" altLang="de-DE" sz="2000" dirty="0" smtClean="0">
              <a:latin typeface="Arial Narrow" pitchFamily="34" charset="0"/>
            </a:endParaRPr>
          </a:p>
        </p:txBody>
      </p:sp>
      <p:sp>
        <p:nvSpPr>
          <p:cNvPr id="154627"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fld id="{4FECE6EA-4B94-4ADC-9469-6A880B6E8712}" type="slidenum">
              <a:rPr lang="de-CH" altLang="de-DE" sz="900" smtClean="0">
                <a:latin typeface="Arial Narrow" pitchFamily="34" charset="0"/>
                <a:cs typeface="Arial" pitchFamily="34" charset="0"/>
              </a:rPr>
              <a:pPr eaLnBrk="1" hangingPunct="1">
                <a:lnSpc>
                  <a:spcPts val="1200"/>
                </a:lnSpc>
                <a:buFontTx/>
                <a:buNone/>
              </a:pPr>
              <a:t>40</a:t>
            </a:fld>
            <a:endParaRPr lang="de-CH" altLang="de-DE" sz="900" smtClean="0">
              <a:latin typeface="Arial Narrow" pitchFamily="34" charset="0"/>
              <a:cs typeface="Arial" pitchFamily="34" charset="0"/>
            </a:endParaRPr>
          </a:p>
        </p:txBody>
      </p:sp>
      <p:sp>
        <p:nvSpPr>
          <p:cNvPr id="154628" name="Text Box 3"/>
          <p:cNvSpPr txBox="1">
            <a:spLocks noChangeArrowheads="1"/>
          </p:cNvSpPr>
          <p:nvPr/>
        </p:nvSpPr>
        <p:spPr bwMode="auto">
          <a:xfrm>
            <a:off x="1187450" y="1589088"/>
            <a:ext cx="2735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spcBef>
                <a:spcPct val="50000"/>
              </a:spcBef>
              <a:buFontTx/>
              <a:buNone/>
            </a:pPr>
            <a:endParaRPr lang="de-CH" altLang="de-DE" sz="1800">
              <a:cs typeface="Arial" pitchFamily="34" charset="0"/>
            </a:endParaRPr>
          </a:p>
        </p:txBody>
      </p:sp>
      <p:sp>
        <p:nvSpPr>
          <p:cNvPr id="9"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Interkantonaler Steuervergleich</a:t>
            </a:r>
          </a:p>
        </p:txBody>
      </p:sp>
      <p:sp>
        <p:nvSpPr>
          <p:cNvPr id="154631" name="Text Box 7"/>
          <p:cNvSpPr txBox="1">
            <a:spLocks noChangeArrowheads="1"/>
          </p:cNvSpPr>
          <p:nvPr/>
        </p:nvSpPr>
        <p:spPr bwMode="auto">
          <a:xfrm>
            <a:off x="6057165" y="6419850"/>
            <a:ext cx="2592388"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spcBef>
                <a:spcPct val="50000"/>
              </a:spcBef>
              <a:buFontTx/>
              <a:buNone/>
            </a:pPr>
            <a:r>
              <a:rPr lang="de-CH" altLang="de-DE" sz="1000" dirty="0">
                <a:latin typeface="Arial Narrow" pitchFamily="34" charset="0"/>
                <a:cs typeface="Arial" pitchFamily="34" charset="0"/>
              </a:rPr>
              <a:t>Quelle: Eidgenössische Steuerverwaltung, </a:t>
            </a:r>
            <a:r>
              <a:rPr lang="de-CH" altLang="de-DE" sz="1000" dirty="0" smtClean="0">
                <a:latin typeface="Arial Narrow" pitchFamily="34" charset="0"/>
                <a:cs typeface="Arial" pitchFamily="34" charset="0"/>
              </a:rPr>
              <a:t>2017</a:t>
            </a:r>
            <a:endParaRPr lang="de-CH" altLang="de-DE" sz="1000" dirty="0">
              <a:latin typeface="Arial Narrow" pitchFamily="34" charset="0"/>
              <a:cs typeface="Arial" pitchFamily="34"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288308650"/>
              </p:ext>
            </p:extLst>
          </p:nvPr>
        </p:nvGraphicFramePr>
        <p:xfrm>
          <a:off x="566555" y="1589088"/>
          <a:ext cx="7515836" cy="4885294"/>
        </p:xfrm>
        <a:graphic>
          <a:graphicData uri="http://schemas.openxmlformats.org/presentationml/2006/ole">
            <mc:AlternateContent xmlns:mc="http://schemas.openxmlformats.org/markup-compatibility/2006">
              <mc:Choice xmlns:v="urn:schemas-microsoft-com:vml" Requires="v">
                <p:oleObj spid="_x0000_s272450" name="Arbeitsblatt" r:id="rId3" imgW="9391712" imgH="6105457" progId="Excel.Sheet.8">
                  <p:embed/>
                </p:oleObj>
              </mc:Choice>
              <mc:Fallback>
                <p:oleObj name="Arbeitsblatt" r:id="rId3" imgW="9391712" imgH="6105457" progId="Excel.Sheet.8">
                  <p:embed/>
                  <p:pic>
                    <p:nvPicPr>
                      <p:cNvPr id="0" name=""/>
                      <p:cNvPicPr/>
                      <p:nvPr/>
                    </p:nvPicPr>
                    <p:blipFill>
                      <a:blip r:embed="rId4"/>
                      <a:stretch>
                        <a:fillRect/>
                      </a:stretch>
                    </p:blipFill>
                    <p:spPr>
                      <a:xfrm>
                        <a:off x="566555" y="1589088"/>
                        <a:ext cx="7515836" cy="4885294"/>
                      </a:xfrm>
                      <a:prstGeom prst="rect">
                        <a:avLst/>
                      </a:prstGeom>
                    </p:spPr>
                  </p:pic>
                </p:oleObj>
              </mc:Fallback>
            </mc:AlternateContent>
          </a:graphicData>
        </a:graphic>
      </p:graphicFrame>
      <p:sp>
        <p:nvSpPr>
          <p:cNvPr id="154630" name="Text Box 6"/>
          <p:cNvSpPr txBox="1">
            <a:spLocks noChangeArrowheads="1"/>
          </p:cNvSpPr>
          <p:nvPr/>
        </p:nvSpPr>
        <p:spPr bwMode="auto">
          <a:xfrm>
            <a:off x="5472100" y="1928976"/>
            <a:ext cx="2610290" cy="136348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3375A"/>
                  </a:outerShdw>
                </a:effectLst>
              </a14:hiddenEffects>
            </a:ext>
          </a:extLst>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400" dirty="0">
                <a:solidFill>
                  <a:srgbClr val="000000"/>
                </a:solidFill>
                <a:latin typeface="Arial Narrow" pitchFamily="34" charset="0"/>
                <a:cs typeface="Arial" pitchFamily="34" charset="0"/>
              </a:rPr>
              <a:t>Beispiel AG</a:t>
            </a:r>
          </a:p>
          <a:p>
            <a:pPr eaLnBrk="1" hangingPunct="1">
              <a:lnSpc>
                <a:spcPct val="100000"/>
              </a:lnSpc>
              <a:buFontTx/>
              <a:buNone/>
            </a:pPr>
            <a:r>
              <a:rPr lang="de-CH" altLang="de-DE" sz="1200" dirty="0">
                <a:solidFill>
                  <a:srgbClr val="000000"/>
                </a:solidFill>
                <a:latin typeface="Arial Narrow" pitchFamily="34" charset="0"/>
                <a:cs typeface="Arial" pitchFamily="34" charset="0"/>
              </a:rPr>
              <a:t>CHF 2 Mio. Kapital und Reserven </a:t>
            </a:r>
          </a:p>
          <a:p>
            <a:pPr eaLnBrk="1" hangingPunct="1">
              <a:lnSpc>
                <a:spcPct val="100000"/>
              </a:lnSpc>
              <a:buFontTx/>
              <a:buNone/>
            </a:pPr>
            <a:r>
              <a:rPr lang="de-CH" altLang="de-DE" sz="1200" dirty="0">
                <a:solidFill>
                  <a:srgbClr val="000000"/>
                </a:solidFill>
                <a:latin typeface="Arial Narrow" pitchFamily="34" charset="0"/>
                <a:cs typeface="Arial" pitchFamily="34" charset="0"/>
              </a:rPr>
              <a:t>CHF 160'000 Reingewinn </a:t>
            </a:r>
          </a:p>
          <a:p>
            <a:pPr eaLnBrk="1" hangingPunct="1">
              <a:lnSpc>
                <a:spcPct val="100000"/>
              </a:lnSpc>
              <a:buFontTx/>
              <a:buNone/>
            </a:pPr>
            <a:endParaRPr lang="de-CH" altLang="de-DE" sz="1200" dirty="0">
              <a:solidFill>
                <a:srgbClr val="000000"/>
              </a:solidFill>
              <a:latin typeface="Arial Narrow" pitchFamily="34" charset="0"/>
              <a:cs typeface="Arial" pitchFamily="34" charset="0"/>
            </a:endParaRPr>
          </a:p>
          <a:p>
            <a:pPr eaLnBrk="1" hangingPunct="1">
              <a:lnSpc>
                <a:spcPct val="100000"/>
              </a:lnSpc>
              <a:buFontTx/>
              <a:buNone/>
            </a:pPr>
            <a:r>
              <a:rPr lang="de-CH" altLang="de-DE" sz="1200" dirty="0">
                <a:solidFill>
                  <a:srgbClr val="000000"/>
                </a:solidFill>
                <a:latin typeface="Arial Narrow" pitchFamily="34" charset="0"/>
                <a:cs typeface="Arial" pitchFamily="34" charset="0"/>
              </a:rPr>
              <a:t>Kantons-, Gemeinde- und Kirchensteuer (plus Bundessteuer, ca. CHF </a:t>
            </a:r>
            <a:r>
              <a:rPr lang="de-CH" altLang="de-DE" sz="1200" dirty="0" smtClean="0">
                <a:solidFill>
                  <a:srgbClr val="000000"/>
                </a:solidFill>
                <a:latin typeface="Arial Narrow" pitchFamily="34" charset="0"/>
                <a:cs typeface="Arial" pitchFamily="34" charset="0"/>
              </a:rPr>
              <a:t>11'790)</a:t>
            </a:r>
            <a:endParaRPr lang="de-CH" altLang="de-DE" sz="1200" dirty="0">
              <a:solidFill>
                <a:srgbClr val="000000"/>
              </a:solidFill>
              <a:latin typeface="Arial Narrow" pitchFamily="34" charset="0"/>
              <a:cs typeface="Arial" pitchFamily="34" charset="0"/>
            </a:endParaRPr>
          </a:p>
          <a:p>
            <a:pPr eaLnBrk="1" hangingPunct="1">
              <a:lnSpc>
                <a:spcPct val="100000"/>
              </a:lnSpc>
              <a:buFontTx/>
              <a:buNone/>
            </a:pPr>
            <a:endParaRPr lang="de-CH" altLang="de-DE" sz="1200" dirty="0">
              <a:latin typeface="Arial Narrow" pitchFamily="34" charset="0"/>
              <a:cs typeface="Arial" pitchFamily="34" charset="0"/>
            </a:endParaRPr>
          </a:p>
        </p:txBody>
      </p:sp>
    </p:spTree>
    <p:extLst>
      <p:ext uri="{BB962C8B-B14F-4D97-AF65-F5344CB8AC3E}">
        <p14:creationId xmlns:p14="http://schemas.microsoft.com/office/powerpoint/2010/main" val="16307847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3"/>
          <p:cNvGraphicFramePr>
            <a:graphicFrameLocks/>
          </p:cNvGraphicFramePr>
          <p:nvPr/>
        </p:nvGraphicFramePr>
        <p:xfrm>
          <a:off x="161510" y="1763815"/>
          <a:ext cx="7988805" cy="4137006"/>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Foliennummernplatzhalter 3"/>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fld id="{C4752A52-A1D7-4872-B2ED-FE6C6781EA75}" type="slidenum">
              <a:rPr lang="de-CH" altLang="de-DE" sz="900" smtClean="0">
                <a:latin typeface="Arial Narrow" pitchFamily="34" charset="0"/>
                <a:cs typeface="Arial" pitchFamily="34" charset="0"/>
              </a:rPr>
              <a:pPr eaLnBrk="1" hangingPunct="1">
                <a:lnSpc>
                  <a:spcPts val="1200"/>
                </a:lnSpc>
                <a:buFontTx/>
                <a:buNone/>
              </a:pPr>
              <a:t>41</a:t>
            </a:fld>
            <a:endParaRPr lang="de-CH" altLang="de-DE" sz="900" smtClean="0">
              <a:latin typeface="Arial Narrow" pitchFamily="34" charset="0"/>
              <a:cs typeface="Arial" pitchFamily="34" charset="0"/>
            </a:endParaRPr>
          </a:p>
        </p:txBody>
      </p:sp>
      <p:sp>
        <p:nvSpPr>
          <p:cNvPr id="155652" name="Text Box 3"/>
          <p:cNvSpPr txBox="1">
            <a:spLocks noChangeArrowheads="1"/>
          </p:cNvSpPr>
          <p:nvPr/>
        </p:nvSpPr>
        <p:spPr bwMode="auto">
          <a:xfrm>
            <a:off x="6327195" y="6397624"/>
            <a:ext cx="2449513"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spcBef>
                <a:spcPct val="50000"/>
              </a:spcBef>
              <a:buFontTx/>
              <a:buNone/>
            </a:pPr>
            <a:r>
              <a:rPr lang="de-CH" altLang="de-DE" sz="1000" dirty="0">
                <a:latin typeface="Arial Narrow" pitchFamily="34" charset="0"/>
                <a:cs typeface="Arial" pitchFamily="34" charset="0"/>
              </a:rPr>
              <a:t>     Quelle: </a:t>
            </a:r>
            <a:r>
              <a:rPr lang="de-CH" altLang="de-DE" sz="1000" dirty="0" err="1">
                <a:latin typeface="Arial Narrow" pitchFamily="34" charset="0"/>
                <a:cs typeface="Arial" pitchFamily="34" charset="0"/>
              </a:rPr>
              <a:t>KPMG's</a:t>
            </a:r>
            <a:r>
              <a:rPr lang="de-CH" altLang="de-DE" sz="1000" dirty="0">
                <a:latin typeface="Arial Narrow" pitchFamily="34" charset="0"/>
                <a:cs typeface="Arial" pitchFamily="34" charset="0"/>
              </a:rPr>
              <a:t> Swiss </a:t>
            </a:r>
            <a:r>
              <a:rPr lang="de-CH" altLang="de-DE" sz="1000" dirty="0" err="1">
                <a:latin typeface="Arial Narrow" pitchFamily="34" charset="0"/>
                <a:cs typeface="Arial" pitchFamily="34" charset="0"/>
              </a:rPr>
              <a:t>Tax</a:t>
            </a:r>
            <a:r>
              <a:rPr lang="de-CH" altLang="de-DE" sz="1000" dirty="0">
                <a:latin typeface="Arial Narrow" pitchFamily="34" charset="0"/>
                <a:cs typeface="Arial" pitchFamily="34" charset="0"/>
              </a:rPr>
              <a:t> Report </a:t>
            </a:r>
            <a:r>
              <a:rPr lang="de-CH" altLang="de-DE" sz="1000" dirty="0" smtClean="0">
                <a:latin typeface="Arial Narrow" pitchFamily="34" charset="0"/>
                <a:cs typeface="Arial" pitchFamily="34" charset="0"/>
              </a:rPr>
              <a:t>2016</a:t>
            </a:r>
            <a:endParaRPr lang="de-CH" altLang="de-DE" sz="1000" dirty="0">
              <a:latin typeface="Arial Narrow" pitchFamily="34" charset="0"/>
              <a:cs typeface="Arial" pitchFamily="34" charset="0"/>
            </a:endParaRPr>
          </a:p>
        </p:txBody>
      </p:sp>
      <p:pic>
        <p:nvPicPr>
          <p:cNvPr id="155653" name="Picture 68" descr="z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1989138"/>
            <a:ext cx="180975" cy="217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Internationaler Steuervergleich</a:t>
            </a:r>
          </a:p>
        </p:txBody>
      </p:sp>
      <p:sp>
        <p:nvSpPr>
          <p:cNvPr id="10" name="Inhaltsplatzhalter 2"/>
          <p:cNvSpPr txBox="1">
            <a:spLocks/>
          </p:cNvSpPr>
          <p:nvPr/>
        </p:nvSpPr>
        <p:spPr>
          <a:xfrm>
            <a:off x="1187450" y="1268413"/>
            <a:ext cx="7705725" cy="3970337"/>
          </a:xfrm>
          <a:prstGeom prst="rect">
            <a:avLst/>
          </a:prstGeom>
        </p:spPr>
        <p:txBody>
          <a:bodyPr/>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marL="0" indent="0">
              <a:lnSpc>
                <a:spcPts val="3000"/>
              </a:lnSpc>
              <a:defRPr/>
            </a:pPr>
            <a:r>
              <a:rPr lang="de-DE" altLang="de-DE" sz="2000" kern="0" dirty="0" smtClean="0">
                <a:latin typeface="Arial Narrow" pitchFamily="34" charset="0"/>
              </a:rPr>
              <a:t>Maximale Besteuerung von Privatpersonen</a:t>
            </a:r>
            <a:endParaRPr lang="de-CH" altLang="de-DE" sz="2000" kern="0" dirty="0" smtClean="0">
              <a:latin typeface="Arial Narrow" pitchFamily="34" charset="0"/>
            </a:endParaRPr>
          </a:p>
        </p:txBody>
      </p:sp>
    </p:spTree>
    <p:extLst>
      <p:ext uri="{BB962C8B-B14F-4D97-AF65-F5344CB8AC3E}">
        <p14:creationId xmlns:p14="http://schemas.microsoft.com/office/powerpoint/2010/main" val="3610732233"/>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Inhaltsplatzhalter 2"/>
          <p:cNvSpPr>
            <a:spLocks noGrp="1"/>
          </p:cNvSpPr>
          <p:nvPr>
            <p:ph idx="1"/>
          </p:nvPr>
        </p:nvSpPr>
        <p:spPr>
          <a:xfrm>
            <a:off x="1276350" y="1268413"/>
            <a:ext cx="7705725" cy="3970337"/>
          </a:xfrm>
        </p:spPr>
        <p:txBody>
          <a:bodyPr/>
          <a:lstStyle/>
          <a:p>
            <a:pPr>
              <a:lnSpc>
                <a:spcPts val="3000"/>
              </a:lnSpc>
            </a:pPr>
            <a:r>
              <a:rPr lang="de-DE" altLang="de-DE" sz="2000" dirty="0" smtClean="0">
                <a:latin typeface="Arial Narrow" pitchFamily="34" charset="0"/>
              </a:rPr>
              <a:t>Natürliche Person</a:t>
            </a:r>
            <a:endParaRPr lang="de-CH" altLang="de-DE" sz="2000" dirty="0" smtClean="0">
              <a:latin typeface="Arial Narrow" pitchFamily="34" charset="0"/>
            </a:endParaRPr>
          </a:p>
        </p:txBody>
      </p:sp>
      <p:sp>
        <p:nvSpPr>
          <p:cNvPr id="156676" name="Text Box 3"/>
          <p:cNvSpPr txBox="1">
            <a:spLocks noChangeArrowheads="1"/>
          </p:cNvSpPr>
          <p:nvPr/>
        </p:nvSpPr>
        <p:spPr bwMode="auto">
          <a:xfrm>
            <a:off x="1187450" y="1589088"/>
            <a:ext cx="2735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spcBef>
                <a:spcPct val="50000"/>
              </a:spcBef>
              <a:buFontTx/>
              <a:buNone/>
            </a:pPr>
            <a:endParaRPr lang="de-CH" altLang="de-DE" sz="1800">
              <a:cs typeface="Arial" pitchFamily="34" charset="0"/>
            </a:endParaRPr>
          </a:p>
        </p:txBody>
      </p:sp>
      <p:sp>
        <p:nvSpPr>
          <p:cNvPr id="156678" name="Text Box 7"/>
          <p:cNvSpPr txBox="1">
            <a:spLocks noChangeArrowheads="1"/>
          </p:cNvSpPr>
          <p:nvPr/>
        </p:nvSpPr>
        <p:spPr bwMode="auto">
          <a:xfrm>
            <a:off x="5995498" y="6399688"/>
            <a:ext cx="2592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spcBef>
                <a:spcPct val="50000"/>
              </a:spcBef>
              <a:buFontTx/>
              <a:buNone/>
            </a:pPr>
            <a:r>
              <a:rPr lang="de-CH" altLang="de-DE" sz="1000" dirty="0">
                <a:latin typeface="Arial Narrow" pitchFamily="34" charset="0"/>
                <a:cs typeface="Arial" pitchFamily="34" charset="0"/>
              </a:rPr>
              <a:t>Quelle: Eidgenössische Steuerverwaltung, </a:t>
            </a:r>
            <a:r>
              <a:rPr lang="de-CH" altLang="de-DE" sz="1000" dirty="0" smtClean="0">
                <a:latin typeface="Arial Narrow" pitchFamily="34" charset="0"/>
                <a:cs typeface="Arial" pitchFamily="34" charset="0"/>
              </a:rPr>
              <a:t>2017</a:t>
            </a:r>
            <a:endParaRPr lang="de-CH" altLang="de-DE" sz="1000" dirty="0">
              <a:latin typeface="Arial Narrow" pitchFamily="34" charset="0"/>
              <a:cs typeface="Arial" pitchFamily="34" charset="0"/>
            </a:endParaRPr>
          </a:p>
        </p:txBody>
      </p:sp>
      <p:sp>
        <p:nvSpPr>
          <p:cNvPr id="10"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Interkantonaler Steuervergleich</a:t>
            </a:r>
          </a:p>
        </p:txBody>
      </p:sp>
      <p:graphicFrame>
        <p:nvGraphicFramePr>
          <p:cNvPr id="3" name="Objekt 2"/>
          <p:cNvGraphicFramePr>
            <a:graphicFrameLocks noChangeAspect="1"/>
          </p:cNvGraphicFramePr>
          <p:nvPr>
            <p:extLst>
              <p:ext uri="{D42A27DB-BD31-4B8C-83A1-F6EECF244321}">
                <p14:modId xmlns:p14="http://schemas.microsoft.com/office/powerpoint/2010/main" val="4050231217"/>
              </p:ext>
            </p:extLst>
          </p:nvPr>
        </p:nvGraphicFramePr>
        <p:xfrm>
          <a:off x="566738" y="1589088"/>
          <a:ext cx="7286625" cy="4889500"/>
        </p:xfrm>
        <a:graphic>
          <a:graphicData uri="http://schemas.openxmlformats.org/presentationml/2006/ole">
            <mc:AlternateContent xmlns:mc="http://schemas.openxmlformats.org/markup-compatibility/2006">
              <mc:Choice xmlns:v="urn:schemas-microsoft-com:vml" Requires="v">
                <p:oleObj spid="_x0000_s273475" name="Arbeitsblatt" r:id="rId4" imgW="9096457" imgH="6105457" progId="Excel.Sheet.8">
                  <p:embed/>
                </p:oleObj>
              </mc:Choice>
              <mc:Fallback>
                <p:oleObj name="Arbeitsblatt" r:id="rId4" imgW="9096457" imgH="6105457" progId="Excel.Sheet.8">
                  <p:embed/>
                  <p:pic>
                    <p:nvPicPr>
                      <p:cNvPr id="0" name=""/>
                      <p:cNvPicPr/>
                      <p:nvPr/>
                    </p:nvPicPr>
                    <p:blipFill>
                      <a:blip r:embed="rId5"/>
                      <a:stretch>
                        <a:fillRect/>
                      </a:stretch>
                    </p:blipFill>
                    <p:spPr>
                      <a:xfrm>
                        <a:off x="566738" y="1589088"/>
                        <a:ext cx="7286625" cy="4889500"/>
                      </a:xfrm>
                      <a:prstGeom prst="rect">
                        <a:avLst/>
                      </a:prstGeom>
                    </p:spPr>
                  </p:pic>
                </p:oleObj>
              </mc:Fallback>
            </mc:AlternateContent>
          </a:graphicData>
        </a:graphic>
      </p:graphicFrame>
      <p:sp>
        <p:nvSpPr>
          <p:cNvPr id="156680" name="Text Box 6"/>
          <p:cNvSpPr txBox="1">
            <a:spLocks noChangeArrowheads="1"/>
          </p:cNvSpPr>
          <p:nvPr/>
        </p:nvSpPr>
        <p:spPr bwMode="auto">
          <a:xfrm>
            <a:off x="5796759" y="1929733"/>
            <a:ext cx="2555661" cy="1481137"/>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3375A"/>
                  </a:outerShdw>
                </a:effectLst>
              </a14:hiddenEffects>
            </a:ext>
          </a:extLst>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pPr>
            <a:r>
              <a:rPr lang="de-CH" altLang="de-DE" sz="1400" dirty="0">
                <a:solidFill>
                  <a:srgbClr val="000000"/>
                </a:solidFill>
                <a:latin typeface="Arial Narrow" pitchFamily="34" charset="0"/>
                <a:cs typeface="Arial" pitchFamily="34" charset="0"/>
              </a:rPr>
              <a:t>Beispiel</a:t>
            </a:r>
          </a:p>
          <a:p>
            <a:pPr eaLnBrk="1" hangingPunct="1">
              <a:lnSpc>
                <a:spcPct val="100000"/>
              </a:lnSpc>
              <a:buFontTx/>
              <a:buNone/>
            </a:pPr>
            <a:r>
              <a:rPr lang="de-CH" altLang="de-DE" sz="1400" dirty="0">
                <a:solidFill>
                  <a:srgbClr val="000000"/>
                </a:solidFill>
                <a:latin typeface="Arial Narrow" pitchFamily="34" charset="0"/>
                <a:cs typeface="Arial" pitchFamily="34" charset="0"/>
              </a:rPr>
              <a:t>Verheiratete Person mit 2 Kindern </a:t>
            </a:r>
            <a:endParaRPr lang="de-CH" altLang="de-DE" sz="700" dirty="0">
              <a:solidFill>
                <a:srgbClr val="000000"/>
              </a:solidFill>
              <a:latin typeface="Arial Narrow" pitchFamily="34" charset="0"/>
              <a:cs typeface="Arial" pitchFamily="34" charset="0"/>
            </a:endParaRPr>
          </a:p>
          <a:p>
            <a:pPr eaLnBrk="1" hangingPunct="1">
              <a:lnSpc>
                <a:spcPct val="100000"/>
              </a:lnSpc>
              <a:buFontTx/>
              <a:buNone/>
            </a:pPr>
            <a:endParaRPr lang="de-CH" altLang="de-DE" sz="700" dirty="0">
              <a:solidFill>
                <a:srgbClr val="000000"/>
              </a:solidFill>
              <a:latin typeface="Arial Narrow" pitchFamily="34" charset="0"/>
              <a:cs typeface="Arial" pitchFamily="34" charset="0"/>
            </a:endParaRPr>
          </a:p>
          <a:p>
            <a:pPr eaLnBrk="1" hangingPunct="1">
              <a:lnSpc>
                <a:spcPct val="100000"/>
              </a:lnSpc>
              <a:buFontTx/>
              <a:buNone/>
            </a:pPr>
            <a:r>
              <a:rPr lang="de-CH" altLang="de-DE" sz="1400" dirty="0">
                <a:solidFill>
                  <a:srgbClr val="000000"/>
                </a:solidFill>
                <a:latin typeface="Arial Narrow" pitchFamily="34" charset="0"/>
                <a:cs typeface="Arial" pitchFamily="34" charset="0"/>
              </a:rPr>
              <a:t>Bruttoeinkommen CHF 150'000.</a:t>
            </a:r>
          </a:p>
          <a:p>
            <a:pPr eaLnBrk="1" hangingPunct="1">
              <a:lnSpc>
                <a:spcPct val="100000"/>
              </a:lnSpc>
              <a:buFontTx/>
              <a:buNone/>
            </a:pPr>
            <a:r>
              <a:rPr lang="de-CH" altLang="de-DE" sz="1400" dirty="0">
                <a:solidFill>
                  <a:srgbClr val="000000"/>
                </a:solidFill>
                <a:latin typeface="Arial Narrow" pitchFamily="34" charset="0"/>
                <a:cs typeface="Arial" pitchFamily="34" charset="0"/>
              </a:rPr>
              <a:t>Kantons-, Gemeinde- und Kirchensteuer (plus </a:t>
            </a:r>
            <a:r>
              <a:rPr lang="de-CH" altLang="de-DE" sz="1400" dirty="0" smtClean="0">
                <a:solidFill>
                  <a:srgbClr val="000000"/>
                </a:solidFill>
                <a:latin typeface="Arial Narrow" pitchFamily="34" charset="0"/>
                <a:cs typeface="Arial" pitchFamily="34" charset="0"/>
              </a:rPr>
              <a:t>Bundessteuer,</a:t>
            </a:r>
            <a:br>
              <a:rPr lang="de-CH" altLang="de-DE" sz="1400" dirty="0" smtClean="0">
                <a:solidFill>
                  <a:srgbClr val="000000"/>
                </a:solidFill>
                <a:latin typeface="Arial Narrow" pitchFamily="34" charset="0"/>
                <a:cs typeface="Arial" pitchFamily="34" charset="0"/>
              </a:rPr>
            </a:br>
            <a:r>
              <a:rPr lang="de-CH" altLang="de-DE" sz="1400" dirty="0" smtClean="0">
                <a:solidFill>
                  <a:srgbClr val="000000"/>
                </a:solidFill>
                <a:latin typeface="Arial Narrow" pitchFamily="34" charset="0"/>
                <a:cs typeface="Arial" pitchFamily="34" charset="0"/>
              </a:rPr>
              <a:t>ca</a:t>
            </a:r>
            <a:r>
              <a:rPr lang="de-CH" altLang="de-DE" sz="1400" dirty="0">
                <a:solidFill>
                  <a:srgbClr val="000000"/>
                </a:solidFill>
                <a:latin typeface="Arial Narrow" pitchFamily="34" charset="0"/>
                <a:cs typeface="Arial" pitchFamily="34" charset="0"/>
              </a:rPr>
              <a:t>. CHF 1'948)</a:t>
            </a:r>
          </a:p>
        </p:txBody>
      </p:sp>
      <p:sp>
        <p:nvSpPr>
          <p:cNvPr id="2" name="Foliennummernplatzhalter 1"/>
          <p:cNvSpPr>
            <a:spLocks noGrp="1"/>
          </p:cNvSpPr>
          <p:nvPr>
            <p:ph type="sldNum" sz="quarter" idx="11"/>
          </p:nvPr>
        </p:nvSpPr>
        <p:spPr/>
        <p:txBody>
          <a:bodyPr/>
          <a:lstStyle/>
          <a:p>
            <a:pPr>
              <a:defRPr/>
            </a:pPr>
            <a:r>
              <a:rPr lang="de-CH" dirty="0" smtClean="0"/>
              <a:t> </a:t>
            </a:r>
            <a:fld id="{26926897-B356-4EAC-86EB-73A1E856B94F}" type="slidenum">
              <a:rPr lang="de-CH" smtClean="0"/>
              <a:pPr>
                <a:defRPr/>
              </a:pPr>
              <a:t>42</a:t>
            </a:fld>
            <a:endParaRPr lang="de-CH" dirty="0"/>
          </a:p>
        </p:txBody>
      </p:sp>
    </p:spTree>
    <p:extLst>
      <p:ext uri="{BB962C8B-B14F-4D97-AF65-F5344CB8AC3E}">
        <p14:creationId xmlns:p14="http://schemas.microsoft.com/office/powerpoint/2010/main" val="1037784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Text Box 3"/>
          <p:cNvSpPr txBox="1">
            <a:spLocks noChangeArrowheads="1"/>
          </p:cNvSpPr>
          <p:nvPr/>
        </p:nvSpPr>
        <p:spPr bwMode="auto">
          <a:xfrm>
            <a:off x="4214530" y="6403975"/>
            <a:ext cx="46355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spcBef>
                <a:spcPct val="50000"/>
              </a:spcBef>
              <a:buFontTx/>
              <a:buNone/>
            </a:pPr>
            <a:r>
              <a:rPr lang="de-CH" altLang="de-DE" sz="1000" dirty="0">
                <a:latin typeface="Arial Narrow" pitchFamily="34" charset="0"/>
                <a:cs typeface="Arial" pitchFamily="34" charset="0"/>
              </a:rPr>
              <a:t>Quelle: BAK </a:t>
            </a:r>
            <a:r>
              <a:rPr lang="de-CH" altLang="de-DE" sz="1000" dirty="0" smtClean="0">
                <a:latin typeface="Arial Narrow" pitchFamily="34" charset="0"/>
                <a:cs typeface="Arial" pitchFamily="34" charset="0"/>
              </a:rPr>
              <a:t> Economics  AG, </a:t>
            </a:r>
            <a:r>
              <a:rPr lang="de-CH" altLang="de-DE" sz="1000" dirty="0">
                <a:latin typeface="Arial Narrow" pitchFamily="34" charset="0"/>
                <a:cs typeface="Arial" pitchFamily="34" charset="0"/>
              </a:rPr>
              <a:t>Zentrum für Europäische Wirtschaftsforschung ZEW, </a:t>
            </a:r>
            <a:r>
              <a:rPr lang="de-CH" altLang="de-DE" sz="1000" dirty="0" smtClean="0">
                <a:latin typeface="Arial Narrow" pitchFamily="34" charset="0"/>
                <a:cs typeface="Arial" pitchFamily="34" charset="0"/>
              </a:rPr>
              <a:t>2017</a:t>
            </a:r>
            <a:endParaRPr lang="de-CH" altLang="de-DE" sz="1000" dirty="0">
              <a:latin typeface="Arial Narrow" pitchFamily="34" charset="0"/>
              <a:cs typeface="Arial" pitchFamily="34" charset="0"/>
            </a:endParaRPr>
          </a:p>
        </p:txBody>
      </p:sp>
      <p:sp>
        <p:nvSpPr>
          <p:cNvPr id="157701" name="Text Box 4"/>
          <p:cNvSpPr txBox="1">
            <a:spLocks noChangeArrowheads="1"/>
          </p:cNvSpPr>
          <p:nvPr/>
        </p:nvSpPr>
        <p:spPr bwMode="auto">
          <a:xfrm>
            <a:off x="2770188" y="5634038"/>
            <a:ext cx="43211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spcBef>
                <a:spcPct val="50000"/>
              </a:spcBef>
              <a:buFontTx/>
              <a:buNone/>
            </a:pPr>
            <a:r>
              <a:rPr lang="de-CH" altLang="de-DE" sz="1600" dirty="0">
                <a:latin typeface="Arial Narrow" pitchFamily="34" charset="0"/>
                <a:cs typeface="Arial" pitchFamily="34" charset="0"/>
              </a:rPr>
              <a:t>Effektiver, durchschnittlicher Steuertarif für eine Arbeitskraft (Single, EUR 100'000)</a:t>
            </a:r>
          </a:p>
        </p:txBody>
      </p:sp>
      <p:sp>
        <p:nvSpPr>
          <p:cNvPr id="157702" name="Text Box 5"/>
          <p:cNvSpPr txBox="1">
            <a:spLocks noChangeArrowheads="1"/>
          </p:cNvSpPr>
          <p:nvPr/>
        </p:nvSpPr>
        <p:spPr bwMode="auto">
          <a:xfrm rot="-5400000">
            <a:off x="-408782" y="3548857"/>
            <a:ext cx="3097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ctr" eaLnBrk="1" hangingPunct="1">
              <a:lnSpc>
                <a:spcPct val="100000"/>
              </a:lnSpc>
              <a:spcBef>
                <a:spcPct val="50000"/>
              </a:spcBef>
              <a:buFontTx/>
              <a:buNone/>
            </a:pPr>
            <a:r>
              <a:rPr lang="de-CH" altLang="de-DE" sz="1600">
                <a:latin typeface="Arial Narrow" pitchFamily="34" charset="0"/>
                <a:cs typeface="Arial" pitchFamily="34" charset="0"/>
              </a:rPr>
              <a:t>Steuerbelastung für Unternehmen</a:t>
            </a:r>
          </a:p>
        </p:txBody>
      </p:sp>
      <p:sp>
        <p:nvSpPr>
          <p:cNvPr id="8" name="Rechteck 7"/>
          <p:cNvSpPr/>
          <p:nvPr/>
        </p:nvSpPr>
        <p:spPr>
          <a:xfrm>
            <a:off x="1403350" y="2619375"/>
            <a:ext cx="2089150" cy="9207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CH" sz="1800" dirty="0">
                <a:solidFill>
                  <a:srgbClr val="FF0000"/>
                </a:solidFill>
                <a:latin typeface="Arial Narrow" panose="020B0606020202030204" pitchFamily="34" charset="0"/>
              </a:rPr>
              <a:t>Zug #1 in </a:t>
            </a:r>
            <a:r>
              <a:rPr lang="de-CH" sz="1800" dirty="0" smtClean="0">
                <a:solidFill>
                  <a:srgbClr val="FF0000"/>
                </a:solidFill>
                <a:latin typeface="Arial Narrow" panose="020B0606020202030204" pitchFamily="34" charset="0"/>
              </a:rPr>
              <a:t>CH und # 4 international</a:t>
            </a:r>
            <a:endParaRPr lang="de-CH" sz="1800" dirty="0">
              <a:solidFill>
                <a:srgbClr val="FF0000"/>
              </a:solidFill>
              <a:latin typeface="Arial Narrow" panose="020B0606020202030204" pitchFamily="34" charset="0"/>
            </a:endParaRPr>
          </a:p>
        </p:txBody>
      </p:sp>
      <p:sp>
        <p:nvSpPr>
          <p:cNvPr id="157705" name="Rectangle 2"/>
          <p:cNvSpPr>
            <a:spLocks noGrp="1" noChangeArrowheads="1"/>
          </p:cNvSpPr>
          <p:nvPr>
            <p:ph type="title"/>
          </p:nvPr>
        </p:nvSpPr>
        <p:spPr>
          <a:xfrm>
            <a:off x="0" y="942975"/>
            <a:ext cx="9144000" cy="685800"/>
          </a:xfrm>
        </p:spPr>
        <p:txBody>
          <a:bodyPr anchor="ctr"/>
          <a:lstStyle/>
          <a:p>
            <a:pPr marL="1257300" eaLnBrk="1" hangingPunct="1"/>
            <a:r>
              <a:rPr lang="de-CH" altLang="de-DE" sz="3300" b="0" dirty="0" smtClean="0">
                <a:solidFill>
                  <a:schemeClr val="tx1"/>
                </a:solidFill>
                <a:latin typeface="Arial Narrow" pitchFamily="34" charset="0"/>
              </a:rPr>
              <a:t>Steuerbelastung von Unternehmen und hoch qualifizierten Arbeitskräften</a:t>
            </a:r>
          </a:p>
        </p:txBody>
      </p:sp>
      <p:graphicFrame>
        <p:nvGraphicFramePr>
          <p:cNvPr id="12" name="Inhaltsplatzhalter 4"/>
          <p:cNvGraphicFramePr>
            <a:graphicFrameLocks/>
          </p:cNvGraphicFramePr>
          <p:nvPr>
            <p:extLst>
              <p:ext uri="{D42A27DB-BD31-4B8C-83A1-F6EECF244321}">
                <p14:modId xmlns:p14="http://schemas.microsoft.com/office/powerpoint/2010/main" val="773783850"/>
              </p:ext>
            </p:extLst>
          </p:nvPr>
        </p:nvGraphicFramePr>
        <p:xfrm>
          <a:off x="1418929" y="1853825"/>
          <a:ext cx="7102038" cy="3944125"/>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Gerade Verbindung mit Pfeil 12"/>
          <p:cNvCxnSpPr/>
          <p:nvPr/>
        </p:nvCxnSpPr>
        <p:spPr>
          <a:xfrm>
            <a:off x="2636785" y="3203975"/>
            <a:ext cx="855715" cy="1575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11"/>
          </p:nvPr>
        </p:nvSpPr>
        <p:spPr/>
        <p:txBody>
          <a:bodyPr/>
          <a:lstStyle/>
          <a:p>
            <a:pPr>
              <a:defRPr/>
            </a:pPr>
            <a:r>
              <a:rPr lang="de-CH" dirty="0" smtClean="0"/>
              <a:t> </a:t>
            </a:r>
            <a:fld id="{6206B9B1-13FF-4A79-A617-4A07FC56B9BD}" type="slidenum">
              <a:rPr lang="de-CH" smtClean="0"/>
              <a:pPr>
                <a:defRPr/>
              </a:pPr>
              <a:t>43</a:t>
            </a:fld>
            <a:endParaRPr lang="de-CH" dirty="0"/>
          </a:p>
        </p:txBody>
      </p:sp>
    </p:spTree>
    <p:extLst>
      <p:ext uri="{BB962C8B-B14F-4D97-AF65-F5344CB8AC3E}">
        <p14:creationId xmlns:p14="http://schemas.microsoft.com/office/powerpoint/2010/main" val="2276815197"/>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6"/>
          <p:cNvSpPr>
            <a:spLocks noGrp="1" noChangeArrowheads="1"/>
          </p:cNvSpPr>
          <p:nvPr>
            <p:ph idx="1"/>
          </p:nvPr>
        </p:nvSpPr>
        <p:spPr/>
        <p:txBody>
          <a:bodyPr/>
          <a:lstStyle/>
          <a:p>
            <a:pPr marL="0" indent="0" eaLnBrk="1" hangingPunct="1"/>
            <a:endParaRPr lang="de-CH" altLang="de-DE" smtClean="0"/>
          </a:p>
        </p:txBody>
      </p:sp>
      <p:sp>
        <p:nvSpPr>
          <p:cNvPr id="159747"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Page </a:t>
            </a:r>
            <a:fld id="{EDA19AA6-30E2-475B-AC06-8E668FAB0C5B}" type="slidenum">
              <a:rPr lang="de-CH" altLang="de-DE" sz="900" smtClean="0">
                <a:latin typeface="Arial Narrow" pitchFamily="34" charset="0"/>
              </a:rPr>
              <a:pPr eaLnBrk="1" hangingPunct="1">
                <a:lnSpc>
                  <a:spcPts val="1200"/>
                </a:lnSpc>
                <a:buFontTx/>
                <a:buNone/>
              </a:pPr>
              <a:t>44</a:t>
            </a:fld>
            <a:endParaRPr lang="de-CH" altLang="de-DE" sz="900" smtClean="0">
              <a:latin typeface="Arial Narrow" pitchFamily="34" charset="0"/>
            </a:endParaRPr>
          </a:p>
        </p:txBody>
      </p:sp>
      <p:pic>
        <p:nvPicPr>
          <p:cNvPr id="15974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7" descr="C:\Users\HAFL\Downloads\AB120310-N-234.jpg"/>
          <p:cNvPicPr>
            <a:picLocks noChangeAspect="1" noChangeArrowheads="1"/>
          </p:cNvPicPr>
          <p:nvPr/>
        </p:nvPicPr>
        <p:blipFill>
          <a:blip r:embed="rId3">
            <a:extLst>
              <a:ext uri="{28A0092B-C50C-407E-A947-70E740481C1C}">
                <a14:useLocalDpi xmlns:a14="http://schemas.microsoft.com/office/drawing/2010/main" val="0"/>
              </a:ext>
            </a:extLst>
          </a:blip>
          <a:srcRect t="9567" b="-516"/>
          <a:stretch>
            <a:fillRect/>
          </a:stretch>
        </p:blipFill>
        <p:spPr bwMode="auto">
          <a:xfrm>
            <a:off x="0" y="1376363"/>
            <a:ext cx="9144000" cy="55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Höchste Lebensqualität </a:t>
            </a:r>
          </a:p>
        </p:txBody>
      </p:sp>
    </p:spTree>
    <p:extLst>
      <p:ext uri="{BB962C8B-B14F-4D97-AF65-F5344CB8AC3E}">
        <p14:creationId xmlns:p14="http://schemas.microsoft.com/office/powerpoint/2010/main" val="2079539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6" descr="C:\Users\HAFL\Downloads\AB101204-N-109.jpg"/>
          <p:cNvPicPr>
            <a:picLocks noChangeAspect="1" noChangeArrowheads="1"/>
          </p:cNvPicPr>
          <p:nvPr/>
        </p:nvPicPr>
        <p:blipFill>
          <a:blip r:embed="rId3">
            <a:extLst>
              <a:ext uri="{28A0092B-C50C-407E-A947-70E740481C1C}">
                <a14:useLocalDpi xmlns:a14="http://schemas.microsoft.com/office/drawing/2010/main" val="0"/>
              </a:ext>
            </a:extLst>
          </a:blip>
          <a:srcRect l="365" t="8099" r="34" b="70226"/>
          <a:stretch>
            <a:fillRect/>
          </a:stretch>
        </p:blipFill>
        <p:spPr bwMode="auto">
          <a:xfrm>
            <a:off x="0" y="1141413"/>
            <a:ext cx="914717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Rectangle 2"/>
          <p:cNvSpPr>
            <a:spLocks noGrp="1" noChangeArrowheads="1"/>
          </p:cNvSpPr>
          <p:nvPr>
            <p:ph type="title"/>
          </p:nvPr>
        </p:nvSpPr>
        <p:spPr>
          <a:xfrm>
            <a:off x="-6350" y="652463"/>
            <a:ext cx="9150350" cy="488950"/>
          </a:xfrm>
        </p:spPr>
        <p:txBody>
          <a:bodyPr/>
          <a:lstStyle/>
          <a:p>
            <a:pPr marL="1257300">
              <a:tabLst>
                <a:tab pos="1257300" algn="l"/>
              </a:tabLst>
            </a:pPr>
            <a:r>
              <a:rPr lang="de-DE" altLang="de-DE" sz="3300" b="0" smtClean="0">
                <a:solidFill>
                  <a:schemeClr val="tx1"/>
                </a:solidFill>
                <a:latin typeface="Arial Narrow" pitchFamily="34" charset="0"/>
              </a:rPr>
              <a:t>Auch berühmt für…</a:t>
            </a:r>
          </a:p>
        </p:txBody>
      </p:sp>
      <p:sp>
        <p:nvSpPr>
          <p:cNvPr id="253956" name="Rectangle 6"/>
          <p:cNvSpPr>
            <a:spLocks noGrp="1" noChangeArrowheads="1"/>
          </p:cNvSpPr>
          <p:nvPr>
            <p:ph type="sldNum" sz="quarter" idx="11"/>
          </p:nvPr>
        </p:nvSpPr>
        <p:spPr>
          <a:xfrm>
            <a:off x="1187450" y="6308725"/>
            <a:ext cx="4826000"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l" eaLnBrk="1" hangingPunct="1">
              <a:lnSpc>
                <a:spcPct val="100000"/>
              </a:lnSpc>
              <a:buFontTx/>
              <a:buNone/>
            </a:pPr>
            <a:r>
              <a:rPr lang="de-CH" altLang="de-DE" sz="800" smtClean="0">
                <a:latin typeface="Arial Narrow" pitchFamily="34" charset="0"/>
                <a:cs typeface="Arial" pitchFamily="34" charset="0"/>
              </a:rPr>
              <a:t>Seite </a:t>
            </a:r>
            <a:fld id="{E088CB69-28A0-4378-91B9-8593DCD75760}" type="slidenum">
              <a:rPr lang="de-CH" altLang="de-DE" sz="800" smtClean="0">
                <a:latin typeface="Arial Narrow" pitchFamily="34" charset="0"/>
                <a:cs typeface="Arial" pitchFamily="34" charset="0"/>
              </a:rPr>
              <a:pPr algn="l" eaLnBrk="1" hangingPunct="1">
                <a:lnSpc>
                  <a:spcPct val="100000"/>
                </a:lnSpc>
                <a:buFontTx/>
                <a:buNone/>
              </a:pPr>
              <a:t>45</a:t>
            </a:fld>
            <a:endParaRPr lang="de-CH" altLang="de-DE" sz="800" smtClean="0">
              <a:latin typeface="Arial Narrow" pitchFamily="34" charset="0"/>
              <a:cs typeface="Arial" pitchFamily="34" charset="0"/>
            </a:endParaRPr>
          </a:p>
        </p:txBody>
      </p:sp>
      <p:pic>
        <p:nvPicPr>
          <p:cNvPr id="253957" name="Picture 4"/>
          <p:cNvPicPr>
            <a:picLocks noChangeArrowheads="1"/>
          </p:cNvPicPr>
          <p:nvPr/>
        </p:nvPicPr>
        <p:blipFill>
          <a:blip r:embed="rId4">
            <a:extLst>
              <a:ext uri="{28A0092B-C50C-407E-A947-70E740481C1C}">
                <a14:useLocalDpi xmlns:a14="http://schemas.microsoft.com/office/drawing/2010/main" val="0"/>
              </a:ext>
            </a:extLst>
          </a:blip>
          <a:srcRect t="24158" b="10509"/>
          <a:stretch>
            <a:fillRect/>
          </a:stretch>
        </p:blipFill>
        <p:spPr bwMode="auto">
          <a:xfrm>
            <a:off x="0" y="3908425"/>
            <a:ext cx="914717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6655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idx="1"/>
          </p:nvPr>
        </p:nvSpPr>
        <p:spPr>
          <a:xfrm>
            <a:off x="1276350" y="1644650"/>
            <a:ext cx="5545138" cy="2874963"/>
          </a:xfrm>
        </p:spPr>
        <p:txBody>
          <a:bodyPr/>
          <a:lstStyle/>
          <a:p>
            <a:pPr marL="0" indent="0" eaLnBrk="1" hangingPunct="1">
              <a:lnSpc>
                <a:spcPts val="2500"/>
              </a:lnSpc>
              <a:tabLst>
                <a:tab pos="1790700" algn="l"/>
              </a:tabLst>
            </a:pPr>
            <a:r>
              <a:rPr lang="de-CH" altLang="de-DE" sz="2000" dirty="0" smtClean="0">
                <a:latin typeface="Arial Narrow" pitchFamily="34" charset="0"/>
              </a:rPr>
              <a:t>Volkswirtschaftsdirektion Kanton Zug</a:t>
            </a:r>
          </a:p>
          <a:p>
            <a:pPr marL="0" indent="0" eaLnBrk="1" hangingPunct="1">
              <a:lnSpc>
                <a:spcPts val="2500"/>
              </a:lnSpc>
              <a:tabLst>
                <a:tab pos="1790700" algn="l"/>
              </a:tabLst>
            </a:pPr>
            <a:r>
              <a:rPr lang="de-CH" altLang="de-DE" sz="2000" dirty="0" smtClean="0">
                <a:latin typeface="Arial Narrow" pitchFamily="34" charset="0"/>
              </a:rPr>
              <a:t>Kontaktstelle Wirtschaft</a:t>
            </a:r>
          </a:p>
          <a:p>
            <a:pPr marL="0" indent="0" eaLnBrk="1" hangingPunct="1">
              <a:lnSpc>
                <a:spcPts val="2500"/>
              </a:lnSpc>
              <a:tabLst>
                <a:tab pos="1790700" algn="l"/>
              </a:tabLst>
            </a:pPr>
            <a:r>
              <a:rPr lang="de-CH" altLang="de-DE" sz="2000" dirty="0" err="1" smtClean="0">
                <a:latin typeface="Arial Narrow" pitchFamily="34" charset="0"/>
              </a:rPr>
              <a:t>Aabachstrasse</a:t>
            </a:r>
            <a:r>
              <a:rPr lang="de-CH" altLang="de-DE" sz="2000" dirty="0" smtClean="0">
                <a:latin typeface="Arial Narrow" pitchFamily="34" charset="0"/>
              </a:rPr>
              <a:t> 5</a:t>
            </a:r>
          </a:p>
          <a:p>
            <a:pPr marL="0" indent="0" eaLnBrk="1" hangingPunct="1">
              <a:lnSpc>
                <a:spcPts val="2500"/>
              </a:lnSpc>
              <a:tabLst>
                <a:tab pos="1790700" algn="l"/>
              </a:tabLst>
            </a:pPr>
            <a:r>
              <a:rPr lang="de-CH" altLang="de-DE" sz="2000" dirty="0" smtClean="0">
                <a:latin typeface="Arial Narrow" pitchFamily="34" charset="0"/>
              </a:rPr>
              <a:t>CH - 6301 Zug</a:t>
            </a:r>
          </a:p>
          <a:p>
            <a:pPr marL="0" indent="0" eaLnBrk="1" hangingPunct="1">
              <a:lnSpc>
                <a:spcPts val="2500"/>
              </a:lnSpc>
              <a:tabLst>
                <a:tab pos="1790700" algn="l"/>
              </a:tabLst>
            </a:pPr>
            <a:r>
              <a:rPr lang="de-CH" altLang="de-DE" sz="2000" dirty="0" smtClean="0">
                <a:latin typeface="Arial Narrow" pitchFamily="34" charset="0"/>
              </a:rPr>
              <a:t>Telefon	+41 41 728 55 04</a:t>
            </a:r>
          </a:p>
          <a:p>
            <a:pPr marL="0" indent="0" eaLnBrk="1" hangingPunct="1">
              <a:lnSpc>
                <a:spcPts val="2500"/>
              </a:lnSpc>
              <a:tabLst>
                <a:tab pos="1790700" algn="l"/>
              </a:tabLst>
            </a:pPr>
            <a:r>
              <a:rPr lang="de-CH" altLang="de-DE" sz="2000" dirty="0" smtClean="0">
                <a:latin typeface="Arial Narrow" pitchFamily="34" charset="0"/>
              </a:rPr>
              <a:t>Mail	</a:t>
            </a:r>
            <a:r>
              <a:rPr lang="de-CH" altLang="de-DE" sz="2000" dirty="0" err="1" smtClean="0">
                <a:latin typeface="Arial Narrow" pitchFamily="34" charset="0"/>
                <a:hlinkClick r:id="rId2"/>
              </a:rPr>
              <a:t>economy</a:t>
            </a:r>
            <a:r>
              <a:rPr lang="de-CH" altLang="de-DE" sz="2000" dirty="0" smtClean="0">
                <a:latin typeface="Arial Narrow" pitchFamily="34" charset="0"/>
                <a:hlinkClick r:id="rId2"/>
              </a:rPr>
              <a:t>@</a:t>
            </a:r>
            <a:r>
              <a:rPr lang="de-CH" altLang="de-DE" sz="2000" dirty="0" err="1" smtClean="0">
                <a:latin typeface="Arial Narrow" pitchFamily="34" charset="0"/>
                <a:hlinkClick r:id="rId2"/>
              </a:rPr>
              <a:t>zg.ch</a:t>
            </a:r>
            <a:endParaRPr lang="de-CH" altLang="de-DE" sz="2000" dirty="0" smtClean="0">
              <a:latin typeface="Arial Narrow" pitchFamily="34" charset="0"/>
            </a:endParaRPr>
          </a:p>
          <a:p>
            <a:pPr marL="0" indent="0" eaLnBrk="1" hangingPunct="1">
              <a:lnSpc>
                <a:spcPts val="2500"/>
              </a:lnSpc>
              <a:tabLst>
                <a:tab pos="1790700" algn="l"/>
              </a:tabLst>
            </a:pPr>
            <a:r>
              <a:rPr lang="de-CH" altLang="de-DE" sz="2000" dirty="0" smtClean="0">
                <a:latin typeface="Arial Narrow" pitchFamily="34" charset="0"/>
              </a:rPr>
              <a:t>Internet	</a:t>
            </a:r>
            <a:r>
              <a:rPr lang="de-CH" altLang="de-DE" sz="2000" dirty="0" smtClean="0">
                <a:latin typeface="Arial Narrow" pitchFamily="34" charset="0"/>
                <a:hlinkClick r:id="rId3"/>
              </a:rPr>
              <a:t>www.zg.ch/</a:t>
            </a:r>
            <a:r>
              <a:rPr lang="de-CH" altLang="de-DE" sz="2000" dirty="0" err="1" smtClean="0">
                <a:latin typeface="Arial Narrow" pitchFamily="34" charset="0"/>
                <a:hlinkClick r:id="rId3"/>
              </a:rPr>
              <a:t>economy</a:t>
            </a:r>
            <a:endParaRPr lang="de-CH" altLang="de-DE" sz="2000" dirty="0" smtClean="0">
              <a:latin typeface="Arial Narrow" pitchFamily="34" charset="0"/>
            </a:endParaRPr>
          </a:p>
        </p:txBody>
      </p:sp>
      <p:sp>
        <p:nvSpPr>
          <p:cNvPr id="160771" name="Foliennummernplatzhalter 4"/>
          <p:cNvSpPr>
            <a:spLocks noGrp="1"/>
          </p:cNvSpPr>
          <p:nvPr>
            <p:ph type="sldNum" sz="quarter" idx="11"/>
          </p:nvPr>
        </p:nvSpPr>
        <p:spPr>
          <a:noFill/>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ts val="1200"/>
              </a:lnSpc>
              <a:buFontTx/>
              <a:buNone/>
            </a:pPr>
            <a:r>
              <a:rPr lang="de-CH" altLang="de-DE" sz="900" smtClean="0">
                <a:latin typeface="Arial Narrow" pitchFamily="34" charset="0"/>
              </a:rPr>
              <a:t>Page </a:t>
            </a:r>
            <a:fld id="{A99000F0-2E91-4D8F-A89E-767B7CA1E94B}" type="slidenum">
              <a:rPr lang="de-CH" altLang="de-DE" sz="900" smtClean="0">
                <a:latin typeface="Arial Narrow" pitchFamily="34" charset="0"/>
              </a:rPr>
              <a:pPr eaLnBrk="1" hangingPunct="1">
                <a:lnSpc>
                  <a:spcPts val="1200"/>
                </a:lnSpc>
                <a:buFontTx/>
                <a:buNone/>
              </a:pPr>
              <a:t>46</a:t>
            </a:fld>
            <a:endParaRPr lang="de-CH" altLang="de-DE" sz="900" smtClean="0">
              <a:latin typeface="Arial Narrow" pitchFamily="34" charset="0"/>
            </a:endParaRPr>
          </a:p>
        </p:txBody>
      </p:sp>
      <p:pic>
        <p:nvPicPr>
          <p:cNvPr id="160772" name="Picture 6" descr="C:\Users\HAFL\Downloads\AB120503-N-103-105P.jpg"/>
          <p:cNvPicPr>
            <a:picLocks noChangeAspect="1" noChangeArrowheads="1"/>
          </p:cNvPicPr>
          <p:nvPr/>
        </p:nvPicPr>
        <p:blipFill>
          <a:blip r:embed="rId4">
            <a:extLst>
              <a:ext uri="{28A0092B-C50C-407E-A947-70E740481C1C}">
                <a14:useLocalDpi xmlns:a14="http://schemas.microsoft.com/office/drawing/2010/main" val="0"/>
              </a:ext>
            </a:extLst>
          </a:blip>
          <a:srcRect t="19547" b="4021"/>
          <a:stretch>
            <a:fillRect/>
          </a:stretch>
        </p:blipFill>
        <p:spPr bwMode="auto">
          <a:xfrm>
            <a:off x="0" y="4503738"/>
            <a:ext cx="91440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chemeClr val="tx1"/>
                </a:solidFill>
                <a:latin typeface="Arial Narrow" pitchFamily="34" charset="0"/>
              </a:rPr>
              <a:t>Kontakt</a:t>
            </a:r>
          </a:p>
        </p:txBody>
      </p:sp>
    </p:spTree>
    <p:extLst>
      <p:ext uri="{BB962C8B-B14F-4D97-AF65-F5344CB8AC3E}">
        <p14:creationId xmlns:p14="http://schemas.microsoft.com/office/powerpoint/2010/main" val="5255178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5"/>
          <p:cNvSpPr>
            <a:spLocks noGrp="1" noChangeArrowheads="1"/>
          </p:cNvSpPr>
          <p:nvPr>
            <p:ph type="body" sz="half" idx="1"/>
          </p:nvPr>
        </p:nvSpPr>
        <p:spPr/>
        <p:txBody>
          <a:bodyPr/>
          <a:lstStyle/>
          <a:p>
            <a:pPr marL="0" indent="0" eaLnBrk="1" hangingPunct="1">
              <a:lnSpc>
                <a:spcPct val="100000"/>
              </a:lnSpc>
            </a:pPr>
            <a:r>
              <a:rPr lang="de-CH" altLang="de-DE" sz="1200" b="1" dirty="0" smtClean="0">
                <a:latin typeface="Arial Narrow" pitchFamily="34" charset="0"/>
              </a:rPr>
              <a:t>Grundsatz</a:t>
            </a:r>
            <a:endParaRPr lang="de-CH" altLang="de-DE" sz="1200" dirty="0" smtClean="0">
              <a:latin typeface="Arial Narrow" pitchFamily="34" charset="0"/>
            </a:endParaRPr>
          </a:p>
          <a:p>
            <a:pPr marL="0" indent="0" eaLnBrk="1" hangingPunct="1">
              <a:lnSpc>
                <a:spcPct val="100000"/>
              </a:lnSpc>
            </a:pPr>
            <a:r>
              <a:rPr lang="de-CH" altLang="de-DE" sz="1200" dirty="0" smtClean="0">
                <a:latin typeface="Arial Narrow" pitchFamily="34" charset="0"/>
              </a:rPr>
              <a:t>Das Herunterladen oder Ausdrucken einzelner Seiten und Teilbereiche der Dokumentation "Standort Zug" ist gestattet, sofern weder die Copyrightvermerke noch andere gesetzlich geschützte Bezeichnungen entfernt werden. Die teilweise oder vollständige Wiedergabe, Weiterleitung, Abänderung, Nutzung oder Konsultation dieser Website zu öffentlichen oder kommerziellen Zwecken ist ohne vorherige Bewilligung der Volkswirtschaftsdirektion des Kantons Zug untersagt </a:t>
            </a:r>
            <a:r>
              <a:rPr lang="de-CH" altLang="ja-JP" sz="1200" dirty="0" smtClean="0">
                <a:latin typeface="Arial Narrow" pitchFamily="34" charset="0"/>
                <a:ea typeface="MS PGothic" pitchFamily="34" charset="-128"/>
              </a:rPr>
              <a:t>(Kontakt Wirtschaft + 41 41 728 55 04</a:t>
            </a:r>
            <a:r>
              <a:rPr lang="de-CH" altLang="ja-JP" sz="1200" dirty="0" smtClean="0">
                <a:latin typeface="Arial Narrow" pitchFamily="34" charset="0"/>
              </a:rPr>
              <a:t>, </a:t>
            </a:r>
            <a:r>
              <a:rPr lang="de-CH" altLang="de-DE" sz="1200" dirty="0" err="1" smtClean="0">
                <a:latin typeface="Arial Narrow" pitchFamily="34" charset="0"/>
              </a:rPr>
              <a:t>economy</a:t>
            </a:r>
            <a:r>
              <a:rPr lang="de-CH" altLang="de-DE" sz="1200" dirty="0" smtClean="0">
                <a:latin typeface="Arial Narrow" pitchFamily="34" charset="0"/>
              </a:rPr>
              <a:t>@</a:t>
            </a:r>
            <a:r>
              <a:rPr lang="de-CH" altLang="de-DE" sz="1200" dirty="0" err="1" smtClean="0">
                <a:latin typeface="Arial Narrow" pitchFamily="34" charset="0"/>
              </a:rPr>
              <a:t>zg.ch</a:t>
            </a:r>
            <a:r>
              <a:rPr lang="de-CH" altLang="de-DE" sz="1200" dirty="0" smtClean="0">
                <a:latin typeface="Arial Narrow" pitchFamily="34" charset="0"/>
              </a:rPr>
              <a:t>).</a:t>
            </a:r>
            <a:br>
              <a:rPr lang="de-CH" altLang="de-DE" sz="1200" dirty="0" smtClean="0">
                <a:latin typeface="Arial Narrow" pitchFamily="34" charset="0"/>
              </a:rPr>
            </a:br>
            <a:endParaRPr lang="de-CH" altLang="de-DE" sz="1200" b="1" dirty="0" smtClean="0">
              <a:latin typeface="Arial Narrow" pitchFamily="34" charset="0"/>
            </a:endParaRPr>
          </a:p>
          <a:p>
            <a:pPr marL="0" indent="0" eaLnBrk="1" hangingPunct="1">
              <a:lnSpc>
                <a:spcPct val="200000"/>
              </a:lnSpc>
            </a:pPr>
            <a:r>
              <a:rPr lang="de-CH" altLang="de-DE" sz="1200" b="1" dirty="0" smtClean="0">
                <a:latin typeface="Arial Narrow" pitchFamily="34" charset="0"/>
              </a:rPr>
              <a:t>Urheberrechte</a:t>
            </a:r>
            <a:endParaRPr lang="de-CH" altLang="de-DE" sz="1200" dirty="0" smtClean="0">
              <a:latin typeface="Arial Narrow" pitchFamily="34" charset="0"/>
            </a:endParaRPr>
          </a:p>
          <a:p>
            <a:pPr marL="0" indent="0" eaLnBrk="1" hangingPunct="1">
              <a:lnSpc>
                <a:spcPct val="100000"/>
              </a:lnSpc>
            </a:pPr>
            <a:r>
              <a:rPr lang="de-CH" altLang="de-DE" sz="1200" dirty="0" smtClean="0">
                <a:latin typeface="Arial Narrow" pitchFamily="34" charset="0"/>
              </a:rPr>
              <a:t>Alle in der Dokumentation "Standort Zug" online enthaltenen Informationen, Daten und Fotos sind, wenn nicht anders erwähnt, Eigentum der Volkswirtschaftsdirektion des Kantons Zug. Der gesamte Inhalt ist gemäss dem Bundesgesetz über das Urheberrecht und verwandte Schutzrechte (URG) geschützt. Beiträge Dritter sind als solche gekennzeichnet. </a:t>
            </a:r>
          </a:p>
        </p:txBody>
      </p:sp>
      <p:sp>
        <p:nvSpPr>
          <p:cNvPr id="178180" name="Rectangle 6"/>
          <p:cNvSpPr>
            <a:spLocks noGrp="1" noChangeArrowheads="1"/>
          </p:cNvSpPr>
          <p:nvPr>
            <p:ph type="body" sz="half" idx="2"/>
          </p:nvPr>
        </p:nvSpPr>
        <p:spPr>
          <a:xfrm>
            <a:off x="5080000" y="1718810"/>
            <a:ext cx="3668713" cy="4281487"/>
          </a:xfrm>
        </p:spPr>
        <p:txBody>
          <a:bodyPr/>
          <a:lstStyle/>
          <a:p>
            <a:pPr marL="0" indent="0" eaLnBrk="1" hangingPunct="1">
              <a:lnSpc>
                <a:spcPct val="100000"/>
              </a:lnSpc>
            </a:pPr>
            <a:r>
              <a:rPr lang="de-CH" altLang="de-DE" sz="1200" b="1" dirty="0" smtClean="0">
                <a:latin typeface="Arial Narrow" pitchFamily="34" charset="0"/>
              </a:rPr>
              <a:t>Haftungsbeschränkung</a:t>
            </a:r>
            <a:endParaRPr lang="de-CH" altLang="de-DE" sz="1200" dirty="0" smtClean="0">
              <a:latin typeface="Arial Narrow" pitchFamily="34" charset="0"/>
            </a:endParaRPr>
          </a:p>
          <a:p>
            <a:pPr marL="0" indent="0" eaLnBrk="1" hangingPunct="1">
              <a:lnSpc>
                <a:spcPct val="100000"/>
              </a:lnSpc>
            </a:pPr>
            <a:r>
              <a:rPr lang="de-CH" altLang="de-DE" sz="1200" dirty="0" smtClean="0">
                <a:latin typeface="Arial Narrow" pitchFamily="34" charset="0"/>
              </a:rPr>
              <a:t>Die Inhalte unserer Seiten wurden mit grösster Sorgfalt erstellt. Für die Richtigkeit, Vollständigkeit und Aktualität der Inhalte übernehmen wir jedoch keine Gewähr oder irgendwelche Haftung. Wir behalten uns das Recht vor, jederzeit und ohne vorherige Ankündigung die auf unserer Seite zur Verfügung gestellten Informationen abzuändern oder zu ergänzen. Wir haften nicht für direkte oder indirekte Schäden, auch nicht im Fall von Unvorsichtigkeit oder Fahrlässigkeit, die aus dem Zugriff, der Konsultation oder der Verwendung dieser Seite oder von auf anderen Seiten enthaltenen Informationen entstehen. </a:t>
            </a:r>
            <a:endParaRPr lang="de-CH" altLang="de-DE" sz="1200" b="1" dirty="0" smtClean="0">
              <a:latin typeface="Arial Narrow" pitchFamily="34" charset="0"/>
            </a:endParaRPr>
          </a:p>
          <a:p>
            <a:pPr marL="0" indent="0" eaLnBrk="1" hangingPunct="1">
              <a:lnSpc>
                <a:spcPct val="200000"/>
              </a:lnSpc>
            </a:pPr>
            <a:r>
              <a:rPr lang="de-CH" altLang="de-DE" sz="1200" b="1" dirty="0" smtClean="0">
                <a:latin typeface="Arial Narrow" pitchFamily="34" charset="0"/>
              </a:rPr>
              <a:t>Links</a:t>
            </a:r>
            <a:endParaRPr lang="de-CH" altLang="de-DE" sz="1200" dirty="0" smtClean="0">
              <a:latin typeface="Arial Narrow" pitchFamily="34" charset="0"/>
            </a:endParaRPr>
          </a:p>
          <a:p>
            <a:pPr marL="0" indent="0" eaLnBrk="1" hangingPunct="1">
              <a:lnSpc>
                <a:spcPct val="100000"/>
              </a:lnSpc>
            </a:pPr>
            <a:r>
              <a:rPr lang="de-CH" altLang="de-DE" sz="1200" dirty="0" smtClean="0">
                <a:latin typeface="Arial Narrow" pitchFamily="34" charset="0"/>
              </a:rPr>
              <a:t>Die Dokumentation "Standort Zug" enthält Links zu externen Webseiten Dritter, auf deren Inhalte wir keinen Einfluss haben. Deshalb übernehmen wir für diese fremden Inhalte keine Gewähr. Für die Inhalte der verlinkten Seiten ist stets der jeweilige Anbieter oder Betreiber der Seiten verantwortlich. Bei bekannt werden von allfälligen Rechtsverletzungen werden wir derartige Links umgehend entfernen.     </a:t>
            </a:r>
            <a:br>
              <a:rPr lang="de-CH" altLang="de-DE" sz="1200" dirty="0" smtClean="0">
                <a:latin typeface="Arial Narrow" pitchFamily="34" charset="0"/>
              </a:rPr>
            </a:br>
            <a:r>
              <a:rPr lang="de-CH" altLang="de-DE" sz="1000" dirty="0" smtClean="0">
                <a:latin typeface="Arial Narrow" pitchFamily="34" charset="0"/>
              </a:rPr>
              <a:t>	                 </a:t>
            </a:r>
            <a:r>
              <a:rPr lang="en-US" altLang="de-DE" sz="1000" dirty="0" smtClean="0">
                <a:latin typeface="Arial Narrow" pitchFamily="34" charset="0"/>
                <a:cs typeface="Arial" pitchFamily="34" charset="0"/>
              </a:rPr>
              <a:t>© Volkswirtschaftsdirektion</a:t>
            </a:r>
          </a:p>
          <a:p>
            <a:pPr marL="0" indent="0" eaLnBrk="1" hangingPunct="1"/>
            <a:endParaRPr lang="de-CH" altLang="de-DE" sz="1200" b="1" dirty="0" smtClean="0">
              <a:latin typeface="Arial Narrow" pitchFamily="34" charset="0"/>
            </a:endParaRPr>
          </a:p>
        </p:txBody>
      </p:sp>
      <p:sp>
        <p:nvSpPr>
          <p:cNvPr id="6" name="Rectangle 4"/>
          <p:cNvSpPr txBox="1">
            <a:spLocks noChangeArrowheads="1"/>
          </p:cNvSpPr>
          <p:nvPr/>
        </p:nvSpPr>
        <p:spPr bwMode="auto">
          <a:xfrm>
            <a:off x="0" y="765175"/>
            <a:ext cx="91440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257300" eaLnBrk="1" hangingPunct="1">
              <a:defRPr/>
            </a:pPr>
            <a:r>
              <a:rPr lang="de-CH" altLang="de-DE" sz="3300" b="0" kern="0" dirty="0" smtClean="0">
                <a:solidFill>
                  <a:srgbClr val="000000"/>
                </a:solidFill>
                <a:latin typeface="Arial Narrow" pitchFamily="34" charset="0"/>
              </a:rPr>
              <a:t>Benutzungsrichtlinien</a:t>
            </a:r>
          </a:p>
        </p:txBody>
      </p:sp>
      <p:sp>
        <p:nvSpPr>
          <p:cNvPr id="2" name="Foliennummernplatzhalter 1"/>
          <p:cNvSpPr>
            <a:spLocks noGrp="1"/>
          </p:cNvSpPr>
          <p:nvPr>
            <p:ph type="sldNum" sz="quarter" idx="11"/>
          </p:nvPr>
        </p:nvSpPr>
        <p:spPr>
          <a:xfrm>
            <a:off x="6615113" y="6309320"/>
            <a:ext cx="2133600" cy="287337"/>
          </a:xfrm>
        </p:spPr>
        <p:txBody>
          <a:bodyPr/>
          <a:lstStyle/>
          <a:p>
            <a:pPr>
              <a:defRPr/>
            </a:pPr>
            <a:fld id="{8F20CC9F-6AB3-44DE-A091-B01C6500EFFA}" type="slidenum">
              <a:rPr lang="de-CH" smtClean="0"/>
              <a:pPr>
                <a:defRPr/>
              </a:pPr>
              <a:t>47</a:t>
            </a:fld>
            <a:endParaRPr lang="de-CH" dirty="0"/>
          </a:p>
        </p:txBody>
      </p:sp>
    </p:spTree>
    <p:extLst>
      <p:ext uri="{BB962C8B-B14F-4D97-AF65-F5344CB8AC3E}">
        <p14:creationId xmlns:p14="http://schemas.microsoft.com/office/powerpoint/2010/main" val="3561319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7" descr="DataServe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defRPr/>
            </a:pPr>
            <a:endParaRPr lang="de-CH" altLang="de-DE" sz="2600" smtClean="0">
              <a:solidFill>
                <a:srgbClr val="000000"/>
              </a:solidFill>
              <a:latin typeface="Arial Narrow" pitchFamily="34" charset="0"/>
              <a:ea typeface="+mn-ea"/>
              <a:cs typeface="Arial" pitchFamily="34" charset="0"/>
            </a:endParaRPr>
          </a:p>
        </p:txBody>
      </p:sp>
      <p:sp>
        <p:nvSpPr>
          <p:cNvPr id="17411" name="Rectangle 22"/>
          <p:cNvSpPr>
            <a:spLocks noChangeArrowheads="1"/>
          </p:cNvSpPr>
          <p:nvPr/>
        </p:nvSpPr>
        <p:spPr bwMode="auto">
          <a:xfrm>
            <a:off x="1187450" y="6524625"/>
            <a:ext cx="215900"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defRPr/>
            </a:pPr>
            <a:endParaRPr lang="de-CH" altLang="de-DE" sz="2600" smtClean="0">
              <a:solidFill>
                <a:srgbClr val="000000"/>
              </a:solidFill>
              <a:latin typeface="Arial Narrow" pitchFamily="34" charset="0"/>
              <a:ea typeface="+mn-ea"/>
              <a:cs typeface="Arial" pitchFamily="34" charset="0"/>
            </a:endParaRPr>
          </a:p>
        </p:txBody>
      </p:sp>
      <p:pic>
        <p:nvPicPr>
          <p:cNvPr id="120837" name="Inhaltsplatzhalter 4"/>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386535" y="3799753"/>
            <a:ext cx="927100" cy="214312"/>
          </a:xfrm>
        </p:spPr>
      </p:pic>
      <p:grpSp>
        <p:nvGrpSpPr>
          <p:cNvPr id="120841" name="Gruppieren 10"/>
          <p:cNvGrpSpPr>
            <a:grpSpLocks/>
          </p:cNvGrpSpPr>
          <p:nvPr/>
        </p:nvGrpSpPr>
        <p:grpSpPr bwMode="auto">
          <a:xfrm>
            <a:off x="181569" y="1442381"/>
            <a:ext cx="8584403" cy="4866939"/>
            <a:chOff x="37912" y="1442260"/>
            <a:chExt cx="8584021" cy="4867841"/>
          </a:xfrm>
        </p:grpSpPr>
        <p:grpSp>
          <p:nvGrpSpPr>
            <p:cNvPr id="120844" name="Gruppieren 7"/>
            <p:cNvGrpSpPr>
              <a:grpSpLocks/>
            </p:cNvGrpSpPr>
            <p:nvPr/>
          </p:nvGrpSpPr>
          <p:grpSpPr bwMode="auto">
            <a:xfrm>
              <a:off x="377878" y="2163332"/>
              <a:ext cx="7903536" cy="3573523"/>
              <a:chOff x="377878" y="2163332"/>
              <a:chExt cx="7903536" cy="3573523"/>
            </a:xfrm>
          </p:grpSpPr>
          <p:pic>
            <p:nvPicPr>
              <p:cNvPr id="120882" name="Picture 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6929" y="3306915"/>
                <a:ext cx="1249208" cy="9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83"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8801" y="5038293"/>
                <a:ext cx="582613" cy="6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84" name="Picture 2" descr="C:\WINDOWS\Desktop\one brand jpegs\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878" y="5017309"/>
                <a:ext cx="644526" cy="61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85" name="Picture 4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9114" y="2163332"/>
                <a:ext cx="819151" cy="54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45" name="Gruppieren 9"/>
            <p:cNvGrpSpPr>
              <a:grpSpLocks/>
            </p:cNvGrpSpPr>
            <p:nvPr/>
          </p:nvGrpSpPr>
          <p:grpSpPr bwMode="auto">
            <a:xfrm>
              <a:off x="37912" y="1442260"/>
              <a:ext cx="8584021" cy="4867841"/>
              <a:chOff x="37912" y="1442260"/>
              <a:chExt cx="8584021" cy="4867841"/>
            </a:xfrm>
          </p:grpSpPr>
          <p:grpSp>
            <p:nvGrpSpPr>
              <p:cNvPr id="120846" name="Gruppieren 6"/>
              <p:cNvGrpSpPr>
                <a:grpSpLocks/>
              </p:cNvGrpSpPr>
              <p:nvPr/>
            </p:nvGrpSpPr>
            <p:grpSpPr bwMode="auto">
              <a:xfrm>
                <a:off x="205892" y="1612734"/>
                <a:ext cx="8416041" cy="4667490"/>
                <a:chOff x="205892" y="1612734"/>
                <a:chExt cx="8416041" cy="4667490"/>
              </a:xfrm>
            </p:grpSpPr>
            <p:graphicFrame>
              <p:nvGraphicFramePr>
                <p:cNvPr id="120864" name="Object 36"/>
                <p:cNvGraphicFramePr>
                  <a:graphicFrameLocks noChangeAspect="1"/>
                </p:cNvGraphicFramePr>
                <p:nvPr/>
              </p:nvGraphicFramePr>
              <p:xfrm>
                <a:off x="6001640" y="3717032"/>
                <a:ext cx="1103315" cy="393735"/>
              </p:xfrm>
              <a:graphic>
                <a:graphicData uri="http://schemas.openxmlformats.org/presentationml/2006/ole">
                  <mc:AlternateContent xmlns:mc="http://schemas.openxmlformats.org/markup-compatibility/2006">
                    <mc:Choice xmlns:v="urn:schemas-microsoft-com:vml" Requires="v">
                      <p:oleObj spid="_x0000_s269512" name="Photo Editor-Foto" r:id="rId9" imgW="11260122" imgH="4009524" progId="MSPhotoEd.3">
                        <p:embed/>
                      </p:oleObj>
                    </mc:Choice>
                    <mc:Fallback>
                      <p:oleObj name="Photo Editor-Foto" r:id="rId9" imgW="11260122" imgH="4009524"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1640" y="3717032"/>
                              <a:ext cx="1103315" cy="39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086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88" y="4329515"/>
                  <a:ext cx="454026" cy="45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7" name="Picture 17" descr="sie_logo_petrol_rg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8660" y="5285274"/>
                  <a:ext cx="1134581" cy="21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9" name="Picture 21" descr="BK smal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43541" y="2261894"/>
                  <a:ext cx="461964" cy="46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0"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3753" y="3888459"/>
                  <a:ext cx="879476" cy="23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1"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8647" y="5139755"/>
                  <a:ext cx="582613" cy="50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2" name="Picture 3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71522" y="1717526"/>
                  <a:ext cx="936626" cy="2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3" name="Picture 3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96859" y="4566511"/>
                  <a:ext cx="1138353" cy="28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4" name="Picture 33" descr="TR_LogoausPD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78058" y="5949995"/>
                  <a:ext cx="1308102" cy="33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0875" name="Object 34"/>
                <p:cNvGraphicFramePr>
                  <a:graphicFrameLocks noChangeAspect="1"/>
                </p:cNvGraphicFramePr>
                <p:nvPr>
                  <p:extLst>
                    <p:ext uri="{D42A27DB-BD31-4B8C-83A1-F6EECF244321}">
                      <p14:modId xmlns:p14="http://schemas.microsoft.com/office/powerpoint/2010/main" val="2763884470"/>
                    </p:ext>
                  </p:extLst>
                </p:nvPr>
              </p:nvGraphicFramePr>
              <p:xfrm>
                <a:off x="1871894" y="3035981"/>
                <a:ext cx="846139" cy="303240"/>
              </p:xfrm>
              <a:graphic>
                <a:graphicData uri="http://schemas.openxmlformats.org/presentationml/2006/ole">
                  <mc:AlternateContent xmlns:mc="http://schemas.openxmlformats.org/markup-compatibility/2006">
                    <mc:Choice xmlns:v="urn:schemas-microsoft-com:vml" Requires="v">
                      <p:oleObj spid="_x0000_s269513" name="Photo Editor-Foto" r:id="rId19" imgW="2695951" imgH="961905" progId="MSPhotoEd.3">
                        <p:embed/>
                      </p:oleObj>
                    </mc:Choice>
                    <mc:Fallback>
                      <p:oleObj name="Photo Editor-Foto" r:id="rId19" imgW="2695951" imgH="961905"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71894" y="3035981"/>
                              <a:ext cx="846139" cy="3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0876" name="Picture 25" descr="\\0000osnt02.msworld.zg.ch\Home2\vavo\desktop\Logodaten J+J pdf.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6216" y="3136094"/>
                  <a:ext cx="1387477" cy="2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7" name="Picture 1" descr="http://worldwide.landisgyr.net/media/group%20communication/branding/logos/landis_gyr_rgb_tag.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358281" y="2848496"/>
                  <a:ext cx="1263652" cy="59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8" name="Grafik 1"/>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217875" y="4422823"/>
                  <a:ext cx="887413" cy="46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79" name="Grafik 1"/>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293693" y="1612734"/>
                  <a:ext cx="1223964" cy="36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80" name="Picture 27" descr="C:\Users\IMJA\AppData\Local\Microsoft\Windows\Temporary Internet Files\Content.Outlook\WWDMB5TC\AbbVieLogo_Preferred_UncoatedCMYK (3).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05892" y="1744440"/>
                  <a:ext cx="1162052" cy="20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81" name="Grafik 26"/>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250897" y="2249572"/>
                  <a:ext cx="1181102" cy="39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47" name="Gruppieren 8"/>
              <p:cNvGrpSpPr>
                <a:grpSpLocks/>
              </p:cNvGrpSpPr>
              <p:nvPr/>
            </p:nvGrpSpPr>
            <p:grpSpPr bwMode="auto">
              <a:xfrm>
                <a:off x="37912" y="1442260"/>
                <a:ext cx="8507027" cy="4867841"/>
                <a:chOff x="37912" y="1442260"/>
                <a:chExt cx="8507027" cy="4867841"/>
              </a:xfrm>
            </p:grpSpPr>
            <p:graphicFrame>
              <p:nvGraphicFramePr>
                <p:cNvPr id="120848" name="Objekt 1"/>
                <p:cNvGraphicFramePr>
                  <a:graphicFrameLocks noChangeAspect="1"/>
                </p:cNvGraphicFramePr>
                <p:nvPr>
                  <p:extLst>
                    <p:ext uri="{D42A27DB-BD31-4B8C-83A1-F6EECF244321}">
                      <p14:modId xmlns:p14="http://schemas.microsoft.com/office/powerpoint/2010/main" val="3737223806"/>
                    </p:ext>
                  </p:extLst>
                </p:nvPr>
              </p:nvGraphicFramePr>
              <p:xfrm>
                <a:off x="152863" y="3122757"/>
                <a:ext cx="1266825" cy="171450"/>
              </p:xfrm>
              <a:graphic>
                <a:graphicData uri="http://schemas.openxmlformats.org/presentationml/2006/ole">
                  <mc:AlternateContent xmlns:mc="http://schemas.openxmlformats.org/markup-compatibility/2006">
                    <mc:Choice xmlns:v="urn:schemas-microsoft-com:vml" Requires="v">
                      <p:oleObj spid="_x0000_s269514" name="Document" r:id="rId27" imgW="2149204" imgH="290262" progId="Word.Document.8">
                        <p:embed/>
                      </p:oleObj>
                    </mc:Choice>
                    <mc:Fallback>
                      <p:oleObj name="Document" r:id="rId27" imgW="2149204" imgH="290262" progId="Word.Document.8">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2863" y="3122757"/>
                              <a:ext cx="12668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0849" name="Picture 4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696859" y="3789354"/>
                  <a:ext cx="1003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0" name="Picture 27"/>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435276" y="3678920"/>
                  <a:ext cx="1109663" cy="65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51" name="Picture 4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98562" y="1717526"/>
                  <a:ext cx="11366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2" name="Picture 3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77323" y="2216341"/>
                  <a:ext cx="691374" cy="59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Picture 35"/>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7912" y="2030609"/>
                  <a:ext cx="13525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4" name="Picture 5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782061" y="5736856"/>
                  <a:ext cx="5461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5" name="Picture 52" descr="POLAR_LOGO_LOWRES"/>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213067" y="4529386"/>
                  <a:ext cx="11636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6" name="Picture 48" descr="Logo Merck"/>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383911" y="3713462"/>
                  <a:ext cx="68421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7" name="Picture 5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977323" y="1442260"/>
                  <a:ext cx="7016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8" name="Picture 25"/>
                <p:cNvPicPr>
                  <a:picLocks noChangeAspect="1" noChangeArrowheads="1"/>
                </p:cNvPicPr>
                <p:nvPr/>
              </p:nvPicPr>
              <p:blipFill>
                <a:blip r:embed="rId38" cstate="print">
                  <a:extLst>
                    <a:ext uri="{28A0092B-C50C-407E-A947-70E740481C1C}">
                      <a14:useLocalDpi xmlns:a14="http://schemas.microsoft.com/office/drawing/2010/main" val="0"/>
                    </a:ext>
                  </a:extLst>
                </a:blip>
                <a:stretch>
                  <a:fillRect/>
                </a:stretch>
              </p:blipFill>
              <p:spPr bwMode="auto">
                <a:xfrm>
                  <a:off x="3229351" y="3231288"/>
                  <a:ext cx="1059774" cy="1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59" name="Picture 45"/>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435276" y="6024351"/>
                  <a:ext cx="917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0" name="Picture 3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862803" y="4677126"/>
                  <a:ext cx="9604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1" name="Picture 44"/>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067334" y="1612640"/>
                  <a:ext cx="917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2" name="Picture 38" descr="Suunto_logo_hi"/>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71948" y="5935572"/>
                  <a:ext cx="1029940" cy="3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3" name="Picture 47"/>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696858" y="5331044"/>
                  <a:ext cx="2265266" cy="2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55" name="Rectangle 4"/>
          <p:cNvSpPr txBox="1">
            <a:spLocks noChangeArrowheads="1"/>
          </p:cNvSpPr>
          <p:nvPr/>
        </p:nvSpPr>
        <p:spPr>
          <a:xfrm>
            <a:off x="0" y="765175"/>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smtClean="0">
                <a:solidFill>
                  <a:srgbClr val="000000"/>
                </a:solidFill>
                <a:latin typeface="Arial Narrow" pitchFamily="34" charset="0"/>
              </a:rPr>
              <a:t>Auswahl internationaler Firmen - weitgehend HQs</a:t>
            </a:r>
          </a:p>
        </p:txBody>
      </p:sp>
      <p:pic>
        <p:nvPicPr>
          <p:cNvPr id="121006" name="Picture 174" descr="\\0000osnt02.msworld.zg.ch\Home2\FUEL\desktop\Wock Life wins Bio Ag logo.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5725394" y="5978689"/>
            <a:ext cx="1689622" cy="37556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
          <p:cNvPicPr>
            <a:picLocks noChangeAspect="1" noChangeArrowheads="1"/>
          </p:cNvPicPr>
          <p:nvPr/>
        </p:nvPicPr>
        <p:blipFill>
          <a:blip r:embed="rId45" cstate="print">
            <a:extLst>
              <a:ext uri="{28A0092B-C50C-407E-A947-70E740481C1C}">
                <a14:useLocalDpi xmlns:a14="http://schemas.microsoft.com/office/drawing/2010/main" val="0"/>
              </a:ext>
            </a:extLst>
          </a:blip>
          <a:stretch>
            <a:fillRect/>
          </a:stretch>
        </p:blipFill>
        <p:spPr bwMode="auto">
          <a:xfrm>
            <a:off x="7736521" y="4565393"/>
            <a:ext cx="924200" cy="1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8" descr="O:\04_ECO\9. Standort-Marketing\9.99 Übriges\Logos Firmen\Bristol Myers\Bristol_Myers_Squibb.jp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967156" y="2380599"/>
            <a:ext cx="1715741" cy="226189"/>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39" descr="\\0000osnt02.msworld.zg.ch\Home2\VAVO\desktop\Takeda.pn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1662927" y="5930130"/>
            <a:ext cx="1189113" cy="399344"/>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1"/>
          </p:nvPr>
        </p:nvSpPr>
        <p:spPr/>
        <p:txBody>
          <a:bodyPr/>
          <a:lstStyle/>
          <a:p>
            <a:pPr>
              <a:defRPr/>
            </a:pPr>
            <a:r>
              <a:rPr lang="de-CH" dirty="0" smtClean="0"/>
              <a:t> </a:t>
            </a:r>
            <a:fld id="{26926897-B356-4EAC-86EB-73A1E856B94F}" type="slidenum">
              <a:rPr lang="de-CH" smtClean="0"/>
              <a:pPr>
                <a:defRPr/>
              </a:pPr>
              <a:t>5</a:t>
            </a:fld>
            <a:endParaRPr lang="de-CH" dirty="0"/>
          </a:p>
        </p:txBody>
      </p:sp>
    </p:spTree>
    <p:extLst>
      <p:ext uri="{BB962C8B-B14F-4D97-AF65-F5344CB8AC3E}">
        <p14:creationId xmlns:p14="http://schemas.microsoft.com/office/powerpoint/2010/main" val="3154534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nummernplatzhalter 4"/>
          <p:cNvSpPr>
            <a:spLocks noGrp="1"/>
          </p:cNvSpPr>
          <p:nvPr>
            <p:ph type="sldNum" sz="quarter" idx="11"/>
          </p:nvPr>
        </p:nvSpPr>
        <p:spPr/>
        <p:txBody>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fontAlgn="base" hangingPunct="1">
              <a:lnSpc>
                <a:spcPts val="1200"/>
              </a:lnSpc>
              <a:spcBef>
                <a:spcPct val="0"/>
              </a:spcBef>
              <a:spcAft>
                <a:spcPct val="0"/>
              </a:spcAft>
              <a:buFontTx/>
              <a:buNone/>
              <a:defRPr/>
            </a:pPr>
            <a:r>
              <a:rPr lang="de-CH" altLang="de-DE" sz="900" smtClean="0">
                <a:solidFill>
                  <a:srgbClr val="000000"/>
                </a:solidFill>
                <a:latin typeface="Arial Narrow" pitchFamily="34" charset="0"/>
              </a:rPr>
              <a:t>Page </a:t>
            </a:r>
            <a:fld id="{FC618D1F-2B5C-45FC-B4E6-3DB393C9CFB1}" type="slidenum">
              <a:rPr lang="de-CH" altLang="de-DE" sz="900" smtClean="0">
                <a:solidFill>
                  <a:srgbClr val="000000"/>
                </a:solidFill>
                <a:latin typeface="Arial Narrow" pitchFamily="34" charset="0"/>
              </a:rPr>
              <a:pPr eaLnBrk="1" fontAlgn="base" hangingPunct="1">
                <a:lnSpc>
                  <a:spcPts val="1200"/>
                </a:lnSpc>
                <a:spcBef>
                  <a:spcPct val="0"/>
                </a:spcBef>
                <a:spcAft>
                  <a:spcPct val="0"/>
                </a:spcAft>
                <a:buFontTx/>
                <a:buNone/>
                <a:defRPr/>
              </a:pPr>
              <a:t>6</a:t>
            </a:fld>
            <a:endParaRPr lang="de-CH" altLang="de-DE" sz="900" smtClean="0">
              <a:solidFill>
                <a:srgbClr val="000000"/>
              </a:solidFill>
              <a:latin typeface="Arial Narrow" pitchFamily="34" charset="0"/>
            </a:endParaRPr>
          </a:p>
        </p:txBody>
      </p:sp>
      <p:sp>
        <p:nvSpPr>
          <p:cNvPr id="33795" name="Rectangle 3"/>
          <p:cNvSpPr>
            <a:spLocks noGrp="1" noChangeArrowheads="1"/>
          </p:cNvSpPr>
          <p:nvPr>
            <p:ph type="body" idx="1"/>
          </p:nvPr>
        </p:nvSpPr>
        <p:spPr>
          <a:xfrm>
            <a:off x="1214438" y="1403350"/>
            <a:ext cx="7497762" cy="4859338"/>
          </a:xfrm>
        </p:spPr>
        <p:txBody>
          <a:bodyPr/>
          <a:lstStyle/>
          <a:p>
            <a:pPr eaLnBrk="1" hangingPunct="1">
              <a:lnSpc>
                <a:spcPts val="3000"/>
              </a:lnSpc>
              <a:spcAft>
                <a:spcPct val="25000"/>
              </a:spcAft>
              <a:buFont typeface="Arial" pitchFamily="34" charset="0"/>
              <a:buChar char="•"/>
            </a:pPr>
            <a:r>
              <a:rPr lang="en-US" altLang="de-DE" sz="2000" dirty="0" err="1" smtClean="0">
                <a:latin typeface="Arial Narrow" pitchFamily="34" charset="0"/>
              </a:rPr>
              <a:t>Grosshandel</a:t>
            </a:r>
            <a:r>
              <a:rPr lang="en-US" altLang="de-DE" sz="2000" dirty="0" smtClean="0">
                <a:latin typeface="Arial Narrow" pitchFamily="34" charset="0"/>
              </a:rPr>
              <a:t> (</a:t>
            </a:r>
            <a:r>
              <a:rPr lang="en-US" altLang="de-DE" sz="2000" dirty="0" err="1" smtClean="0">
                <a:latin typeface="Arial Narrow" pitchFamily="34" charset="0"/>
              </a:rPr>
              <a:t>inkl</a:t>
            </a:r>
            <a:r>
              <a:rPr lang="en-US" altLang="de-DE" sz="2000" dirty="0" smtClean="0">
                <a:latin typeface="Arial Narrow" pitchFamily="34" charset="0"/>
              </a:rPr>
              <a:t>. </a:t>
            </a:r>
            <a:r>
              <a:rPr lang="en-US" altLang="de-DE" sz="2000" dirty="0" err="1" smtClean="0">
                <a:latin typeface="Arial Narrow" pitchFamily="34" charset="0"/>
              </a:rPr>
              <a:t>Konsumgüter</a:t>
            </a:r>
            <a:r>
              <a:rPr lang="en-US" altLang="de-DE" sz="2000" dirty="0" smtClean="0">
                <a:latin typeface="Arial Narrow" pitchFamily="34" charset="0"/>
              </a:rPr>
              <a:t> und </a:t>
            </a:r>
            <a:r>
              <a:rPr lang="en-US" altLang="de-DE" sz="2000" dirty="0" err="1" smtClean="0">
                <a:latin typeface="Arial Narrow" pitchFamily="34" charset="0"/>
              </a:rPr>
              <a:t>Rohstoffhandel</a:t>
            </a:r>
            <a:r>
              <a:rPr lang="en-US" altLang="de-DE" sz="2000" dirty="0" smtClean="0">
                <a:latin typeface="Arial Narrow" pitchFamily="34" charset="0"/>
              </a:rPr>
              <a:t>)</a:t>
            </a:r>
          </a:p>
          <a:p>
            <a:pPr eaLnBrk="1" hangingPunct="1">
              <a:lnSpc>
                <a:spcPts val="3000"/>
              </a:lnSpc>
              <a:spcAft>
                <a:spcPct val="25000"/>
              </a:spcAft>
              <a:buFont typeface="Arial" pitchFamily="34" charset="0"/>
              <a:buChar char="•"/>
            </a:pPr>
            <a:r>
              <a:rPr lang="en-US" altLang="de-DE" sz="2000" dirty="0" smtClean="0">
                <a:latin typeface="Arial Narrow" pitchFamily="34" charset="0"/>
              </a:rPr>
              <a:t>High Tech </a:t>
            </a:r>
            <a:r>
              <a:rPr lang="en-US" altLang="de-DE" sz="2000" dirty="0" err="1" smtClean="0">
                <a:latin typeface="Arial Narrow" pitchFamily="34" charset="0"/>
              </a:rPr>
              <a:t>Industrie</a:t>
            </a:r>
            <a:endParaRPr lang="en-US" altLang="de-DE" sz="2000" dirty="0" smtClean="0">
              <a:latin typeface="Arial Narrow" pitchFamily="34" charset="0"/>
            </a:endParaRPr>
          </a:p>
          <a:p>
            <a:pPr eaLnBrk="1" hangingPunct="1">
              <a:lnSpc>
                <a:spcPts val="3000"/>
              </a:lnSpc>
              <a:spcAft>
                <a:spcPct val="25000"/>
              </a:spcAft>
              <a:buFont typeface="Arial" pitchFamily="34" charset="0"/>
              <a:buChar char="•"/>
            </a:pPr>
            <a:r>
              <a:rPr lang="en-US" altLang="de-DE" sz="2000" dirty="0" smtClean="0">
                <a:latin typeface="Arial Narrow" pitchFamily="34" charset="0"/>
              </a:rPr>
              <a:t>Life science (Pharma / Biotech / </a:t>
            </a:r>
            <a:r>
              <a:rPr lang="en-US" altLang="de-DE" sz="2000" dirty="0" err="1" smtClean="0">
                <a:latin typeface="Arial Narrow" pitchFamily="34" charset="0"/>
              </a:rPr>
              <a:t>Medtech</a:t>
            </a:r>
            <a:r>
              <a:rPr lang="en-US" altLang="de-DE" sz="2000" dirty="0" smtClean="0">
                <a:latin typeface="Arial Narrow" pitchFamily="34" charset="0"/>
              </a:rPr>
              <a:t>)</a:t>
            </a:r>
          </a:p>
          <a:p>
            <a:pPr eaLnBrk="1" hangingPunct="1">
              <a:lnSpc>
                <a:spcPts val="3000"/>
              </a:lnSpc>
              <a:spcAft>
                <a:spcPct val="25000"/>
              </a:spcAft>
              <a:buFont typeface="Arial" pitchFamily="34" charset="0"/>
              <a:buChar char="•"/>
            </a:pPr>
            <a:r>
              <a:rPr lang="en-US" altLang="de-DE" sz="2000" dirty="0" err="1" smtClean="0">
                <a:solidFill>
                  <a:srgbClr val="000000"/>
                </a:solidFill>
                <a:latin typeface="Arial Narrow" pitchFamily="34" charset="0"/>
              </a:rPr>
              <a:t>Finanzwirtschaft</a:t>
            </a:r>
            <a:r>
              <a:rPr lang="en-US" altLang="de-DE" sz="2000" dirty="0" smtClean="0">
                <a:solidFill>
                  <a:srgbClr val="000000"/>
                </a:solidFill>
                <a:latin typeface="Arial Narrow" pitchFamily="34" charset="0"/>
              </a:rPr>
              <a:t> (Asset </a:t>
            </a:r>
            <a:r>
              <a:rPr lang="en-US" altLang="de-DE" sz="2000" dirty="0" err="1" smtClean="0">
                <a:solidFill>
                  <a:srgbClr val="000000"/>
                </a:solidFill>
                <a:latin typeface="Arial Narrow" pitchFamily="34" charset="0"/>
              </a:rPr>
              <a:t>Mgt</a:t>
            </a:r>
            <a:r>
              <a:rPr lang="en-US" altLang="de-DE" sz="2000" dirty="0" smtClean="0">
                <a:solidFill>
                  <a:srgbClr val="000000"/>
                </a:solidFill>
                <a:latin typeface="Arial Narrow" pitchFamily="34" charset="0"/>
              </a:rPr>
              <a:t>/ Private Equity/Family Offices) </a:t>
            </a:r>
          </a:p>
          <a:p>
            <a:pPr eaLnBrk="1" hangingPunct="1">
              <a:lnSpc>
                <a:spcPts val="3000"/>
              </a:lnSpc>
              <a:spcAft>
                <a:spcPct val="25000"/>
              </a:spcAft>
              <a:buFont typeface="Arial" pitchFamily="34" charset="0"/>
              <a:buChar char="•"/>
            </a:pPr>
            <a:r>
              <a:rPr lang="en-US" altLang="de-DE" sz="2000" dirty="0" smtClean="0">
                <a:latin typeface="Arial Narrow" pitchFamily="34" charset="0"/>
              </a:rPr>
              <a:t>ICT (</a:t>
            </a:r>
            <a:r>
              <a:rPr lang="en-US" altLang="de-DE" sz="2000" dirty="0" err="1" smtClean="0">
                <a:latin typeface="Arial Narrow" pitchFamily="34" charset="0"/>
              </a:rPr>
              <a:t>inkl</a:t>
            </a:r>
            <a:r>
              <a:rPr lang="en-US" altLang="de-DE" sz="2000" dirty="0" smtClean="0">
                <a:latin typeface="Arial Narrow" pitchFamily="34" charset="0"/>
              </a:rPr>
              <a:t>. Fintech und </a:t>
            </a:r>
            <a:r>
              <a:rPr lang="en-US" altLang="de-DE" sz="2000" dirty="0" err="1" smtClean="0">
                <a:latin typeface="Arial Narrow" pitchFamily="34" charset="0"/>
              </a:rPr>
              <a:t>Blockchain</a:t>
            </a:r>
            <a:r>
              <a:rPr lang="en-US" altLang="de-DE" sz="2000" dirty="0" smtClean="0">
                <a:latin typeface="Arial Narrow" pitchFamily="34" charset="0"/>
              </a:rPr>
              <a:t>)</a:t>
            </a:r>
          </a:p>
          <a:p>
            <a:pPr eaLnBrk="1" hangingPunct="1">
              <a:lnSpc>
                <a:spcPts val="3000"/>
              </a:lnSpc>
              <a:spcAft>
                <a:spcPct val="25000"/>
              </a:spcAft>
              <a:buFont typeface="Arial" pitchFamily="34" charset="0"/>
              <a:buChar char="•"/>
            </a:pPr>
            <a:r>
              <a:rPr lang="en-US" altLang="de-DE" sz="2000" dirty="0" smtClean="0">
                <a:solidFill>
                  <a:srgbClr val="000000"/>
                </a:solidFill>
                <a:latin typeface="Arial Narrow" pitchFamily="34" charset="0"/>
              </a:rPr>
              <a:t>Headquarters (</a:t>
            </a:r>
            <a:r>
              <a:rPr lang="en-US" altLang="de-DE" sz="2000" dirty="0" err="1" smtClean="0">
                <a:solidFill>
                  <a:srgbClr val="000000"/>
                </a:solidFill>
                <a:latin typeface="Arial Narrow" pitchFamily="34" charset="0"/>
              </a:rPr>
              <a:t>auch</a:t>
            </a:r>
            <a:r>
              <a:rPr lang="en-US" altLang="de-DE" sz="2000" dirty="0" smtClean="0">
                <a:solidFill>
                  <a:srgbClr val="000000"/>
                </a:solidFill>
                <a:latin typeface="Arial Narrow" pitchFamily="34" charset="0"/>
              </a:rPr>
              <a:t> </a:t>
            </a:r>
            <a:r>
              <a:rPr lang="en-US" altLang="de-DE" sz="2000" dirty="0" err="1" smtClean="0">
                <a:solidFill>
                  <a:srgbClr val="000000"/>
                </a:solidFill>
                <a:latin typeface="Arial Narrow" pitchFamily="34" charset="0"/>
              </a:rPr>
              <a:t>weltweite</a:t>
            </a:r>
            <a:r>
              <a:rPr lang="en-US" altLang="de-DE" sz="2000" dirty="0" smtClean="0">
                <a:solidFill>
                  <a:srgbClr val="000000"/>
                </a:solidFill>
                <a:latin typeface="Arial Narrow" pitchFamily="34" charset="0"/>
              </a:rPr>
              <a:t> Procurement &amp; Supply Chain </a:t>
            </a:r>
            <a:r>
              <a:rPr lang="en-US" altLang="de-DE" sz="2000" dirty="0" err="1" smtClean="0">
                <a:solidFill>
                  <a:srgbClr val="000000"/>
                </a:solidFill>
                <a:latin typeface="Arial Narrow" pitchFamily="34" charset="0"/>
              </a:rPr>
              <a:t>Funktionen</a:t>
            </a:r>
            <a:r>
              <a:rPr lang="en-US" altLang="de-DE" sz="2000" dirty="0" smtClean="0">
                <a:solidFill>
                  <a:srgbClr val="000000"/>
                </a:solidFill>
                <a:latin typeface="Arial Narrow" pitchFamily="34" charset="0"/>
              </a:rPr>
              <a:t>)</a:t>
            </a:r>
          </a:p>
          <a:p>
            <a:pPr eaLnBrk="1" hangingPunct="1">
              <a:lnSpc>
                <a:spcPts val="3000"/>
              </a:lnSpc>
              <a:spcAft>
                <a:spcPct val="25000"/>
              </a:spcAft>
              <a:buFont typeface="Arial" pitchFamily="34" charset="0"/>
              <a:buChar char="•"/>
            </a:pPr>
            <a:endParaRPr lang="en-US" altLang="de-DE" sz="2000" b="1" dirty="0" smtClean="0">
              <a:latin typeface="Arial Narrow" pitchFamily="34" charset="0"/>
            </a:endParaRPr>
          </a:p>
          <a:p>
            <a:pPr eaLnBrk="1" hangingPunct="1">
              <a:lnSpc>
                <a:spcPts val="3000"/>
              </a:lnSpc>
              <a:spcAft>
                <a:spcPct val="25000"/>
              </a:spcAft>
              <a:buFont typeface="Arial" pitchFamily="34" charset="0"/>
              <a:buChar char="•"/>
            </a:pPr>
            <a:endParaRPr lang="en-US" altLang="de-DE" sz="2000" dirty="0" smtClean="0">
              <a:latin typeface="Arial Narrow" pitchFamily="34" charset="0"/>
            </a:endParaRPr>
          </a:p>
        </p:txBody>
      </p:sp>
      <p:sp>
        <p:nvSpPr>
          <p:cNvPr id="6" name="Rectangle 3"/>
          <p:cNvSpPr txBox="1">
            <a:spLocks noChangeArrowheads="1"/>
          </p:cNvSpPr>
          <p:nvPr/>
        </p:nvSpPr>
        <p:spPr bwMode="auto">
          <a:xfrm>
            <a:off x="5562600" y="1404938"/>
            <a:ext cx="3581400" cy="48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lnSpc>
                <a:spcPts val="3600"/>
              </a:lnSpc>
              <a:spcBef>
                <a:spcPct val="0"/>
              </a:spcBef>
              <a:spcAft>
                <a:spcPct val="0"/>
              </a:spcAft>
              <a:buFont typeface="Arial" pitchFamily="34" charset="0"/>
              <a:defRPr sz="3000">
                <a:solidFill>
                  <a:schemeClr val="tx1"/>
                </a:solidFill>
                <a:latin typeface="+mn-lt"/>
                <a:ea typeface="+mn-ea"/>
                <a:cs typeface="+mn-cs"/>
              </a:defRPr>
            </a:lvl1pPr>
            <a:lvl2pPr marL="350838" indent="-349250" algn="l" rtl="0" eaLnBrk="0" fontAlgn="base" hangingPunct="0">
              <a:lnSpc>
                <a:spcPts val="3600"/>
              </a:lnSpc>
              <a:spcBef>
                <a:spcPct val="0"/>
              </a:spcBef>
              <a:spcAft>
                <a:spcPct val="0"/>
              </a:spcAft>
              <a:buFont typeface="Arial" pitchFamily="34" charset="0"/>
              <a:buChar char="–"/>
              <a:defRPr sz="3000">
                <a:solidFill>
                  <a:schemeClr val="tx1"/>
                </a:solidFill>
                <a:latin typeface="+mn-lt"/>
              </a:defRPr>
            </a:lvl2pPr>
            <a:lvl3pPr marL="712788" indent="-360363" algn="l" rtl="0" eaLnBrk="0" fontAlgn="base" hangingPunct="0">
              <a:lnSpc>
                <a:spcPts val="3100"/>
              </a:lnSpc>
              <a:spcBef>
                <a:spcPct val="0"/>
              </a:spcBef>
              <a:spcAft>
                <a:spcPct val="0"/>
              </a:spcAft>
              <a:buFont typeface="Arial" pitchFamily="34" charset="0"/>
              <a:buChar char="–"/>
              <a:defRPr sz="2600">
                <a:solidFill>
                  <a:schemeClr val="tx1"/>
                </a:solidFill>
                <a:latin typeface="+mn-lt"/>
              </a:defRPr>
            </a:lvl3pPr>
            <a:lvl4pPr marL="1000125" indent="-285750"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4pPr>
            <a:lvl5pPr marL="1265238" indent="-263525" algn="l" rtl="0" eaLnBrk="0" fontAlgn="base" hangingPunct="0">
              <a:lnSpc>
                <a:spcPts val="2800"/>
              </a:lnSpc>
              <a:spcBef>
                <a:spcPct val="0"/>
              </a:spcBef>
              <a:spcAft>
                <a:spcPct val="0"/>
              </a:spcAft>
              <a:buFont typeface="Arial" pitchFamily="34" charset="0"/>
              <a:buChar char="–"/>
              <a:defRPr sz="2200">
                <a:solidFill>
                  <a:schemeClr val="tx1"/>
                </a:solidFill>
                <a:latin typeface="+mn-lt"/>
              </a:defRPr>
            </a:lvl5pPr>
            <a:lvl6pPr marL="1722438" indent="-263525" algn="l" rtl="0" fontAlgn="base">
              <a:lnSpc>
                <a:spcPts val="2800"/>
              </a:lnSpc>
              <a:spcBef>
                <a:spcPct val="0"/>
              </a:spcBef>
              <a:spcAft>
                <a:spcPct val="0"/>
              </a:spcAft>
              <a:buFont typeface="Arial" pitchFamily="34" charset="0"/>
              <a:buChar char="–"/>
              <a:defRPr sz="2200">
                <a:solidFill>
                  <a:schemeClr val="tx1"/>
                </a:solidFill>
                <a:latin typeface="+mn-lt"/>
              </a:defRPr>
            </a:lvl6pPr>
            <a:lvl7pPr marL="2179638" indent="-263525" algn="l" rtl="0" fontAlgn="base">
              <a:lnSpc>
                <a:spcPts val="2800"/>
              </a:lnSpc>
              <a:spcBef>
                <a:spcPct val="0"/>
              </a:spcBef>
              <a:spcAft>
                <a:spcPct val="0"/>
              </a:spcAft>
              <a:buFont typeface="Arial" pitchFamily="34" charset="0"/>
              <a:buChar char="–"/>
              <a:defRPr sz="2200">
                <a:solidFill>
                  <a:schemeClr val="tx1"/>
                </a:solidFill>
                <a:latin typeface="+mn-lt"/>
              </a:defRPr>
            </a:lvl7pPr>
            <a:lvl8pPr marL="2636838" indent="-263525" algn="l" rtl="0" fontAlgn="base">
              <a:lnSpc>
                <a:spcPts val="2800"/>
              </a:lnSpc>
              <a:spcBef>
                <a:spcPct val="0"/>
              </a:spcBef>
              <a:spcAft>
                <a:spcPct val="0"/>
              </a:spcAft>
              <a:buFont typeface="Arial" pitchFamily="34" charset="0"/>
              <a:buChar char="–"/>
              <a:defRPr sz="2200">
                <a:solidFill>
                  <a:schemeClr val="tx1"/>
                </a:solidFill>
                <a:latin typeface="+mn-lt"/>
              </a:defRPr>
            </a:lvl8pPr>
            <a:lvl9pPr marL="3094038" indent="-263525" algn="l" rtl="0" fontAlgn="base">
              <a:lnSpc>
                <a:spcPts val="2800"/>
              </a:lnSpc>
              <a:spcBef>
                <a:spcPct val="0"/>
              </a:spcBef>
              <a:spcAft>
                <a:spcPct val="0"/>
              </a:spcAft>
              <a:buFont typeface="Arial" pitchFamily="34" charset="0"/>
              <a:buChar char="–"/>
              <a:defRPr sz="2200">
                <a:solidFill>
                  <a:schemeClr val="tx1"/>
                </a:solidFill>
                <a:latin typeface="+mn-lt"/>
              </a:defRPr>
            </a:lvl9pPr>
          </a:lstStyle>
          <a:p>
            <a:pPr eaLnBrk="1" hangingPunct="1">
              <a:lnSpc>
                <a:spcPts val="3000"/>
              </a:lnSpc>
              <a:spcAft>
                <a:spcPct val="25000"/>
              </a:spcAft>
              <a:buFont typeface="Arial" pitchFamily="34" charset="0"/>
              <a:buChar char="•"/>
              <a:defRPr/>
            </a:pPr>
            <a:endParaRPr lang="en-US" altLang="de-DE" sz="2000" kern="0" dirty="0" smtClean="0">
              <a:solidFill>
                <a:srgbClr val="000000"/>
              </a:solidFill>
              <a:latin typeface="Arial Narrow" pitchFamily="34" charset="0"/>
            </a:endParaRPr>
          </a:p>
          <a:p>
            <a:pPr marL="0" indent="0" eaLnBrk="1" hangingPunct="1">
              <a:lnSpc>
                <a:spcPts val="3000"/>
              </a:lnSpc>
              <a:spcAft>
                <a:spcPct val="25000"/>
              </a:spcAft>
              <a:defRPr/>
            </a:pPr>
            <a:r>
              <a:rPr lang="en-US" altLang="de-DE" sz="2000" kern="0" dirty="0" smtClean="0">
                <a:solidFill>
                  <a:srgbClr val="000000"/>
                </a:solidFill>
                <a:latin typeface="Arial Narrow" pitchFamily="34" charset="0"/>
              </a:rPr>
              <a:t/>
            </a:r>
            <a:br>
              <a:rPr lang="en-US" altLang="de-DE" sz="2000" kern="0" dirty="0" smtClean="0">
                <a:solidFill>
                  <a:srgbClr val="000000"/>
                </a:solidFill>
                <a:latin typeface="Arial Narrow" pitchFamily="34" charset="0"/>
              </a:rPr>
            </a:br>
            <a:endParaRPr lang="en-US" altLang="de-DE" sz="2000" kern="0" dirty="0" smtClean="0">
              <a:solidFill>
                <a:srgbClr val="000000"/>
              </a:solidFill>
              <a:latin typeface="Arial Narrow" pitchFamily="34" charset="0"/>
            </a:endParaRPr>
          </a:p>
        </p:txBody>
      </p:sp>
      <p:pic>
        <p:nvPicPr>
          <p:cNvPr id="33797" name="Picture 3" descr="C:\Users\HAFL\Downloads\AB100227-N-056.jpg"/>
          <p:cNvPicPr>
            <a:picLocks noChangeAspect="1" noChangeArrowheads="1"/>
          </p:cNvPicPr>
          <p:nvPr/>
        </p:nvPicPr>
        <p:blipFill>
          <a:blip r:embed="rId3">
            <a:extLst>
              <a:ext uri="{28A0092B-C50C-407E-A947-70E740481C1C}">
                <a14:useLocalDpi xmlns:a14="http://schemas.microsoft.com/office/drawing/2010/main" val="0"/>
              </a:ext>
            </a:extLst>
          </a:blip>
          <a:srcRect t="10844" b="49869"/>
          <a:stretch>
            <a:fillRect/>
          </a:stretch>
        </p:blipFill>
        <p:spPr bwMode="auto">
          <a:xfrm>
            <a:off x="0" y="4467225"/>
            <a:ext cx="9144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O:\Economy\3. Marketing\3.1 Publikationen - Werbung\3.1.3 Fotos_AA\Busslinger 2013\AB111018-N-408-2000Px.jpg"/>
          <p:cNvPicPr>
            <a:picLocks noChangeAspect="1" noChangeArrowheads="1"/>
          </p:cNvPicPr>
          <p:nvPr/>
        </p:nvPicPr>
        <p:blipFill>
          <a:blip r:embed="rId4">
            <a:extLst>
              <a:ext uri="{28A0092B-C50C-407E-A947-70E740481C1C}">
                <a14:useLocalDpi xmlns:a14="http://schemas.microsoft.com/office/drawing/2010/main" val="0"/>
              </a:ext>
            </a:extLst>
          </a:blip>
          <a:srcRect l="2913" t="34084" r="90" b="27605"/>
          <a:stretch>
            <a:fillRect/>
          </a:stretch>
        </p:blipFill>
        <p:spPr bwMode="auto">
          <a:xfrm>
            <a:off x="0" y="4467225"/>
            <a:ext cx="9144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txBox="1">
            <a:spLocks noChangeArrowheads="1"/>
          </p:cNvSpPr>
          <p:nvPr/>
        </p:nvSpPr>
        <p:spPr>
          <a:xfrm>
            <a:off x="0" y="765175"/>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a:solidFill>
                  <a:schemeClr val="tx1"/>
                </a:solidFill>
                <a:latin typeface="Arial Narrow" pitchFamily="34" charset="0"/>
              </a:rPr>
              <a:t>Breit diversifizierte Branchengruppen </a:t>
            </a:r>
          </a:p>
        </p:txBody>
      </p:sp>
    </p:spTree>
    <p:extLst>
      <p:ext uri="{BB962C8B-B14F-4D97-AF65-F5344CB8AC3E}">
        <p14:creationId xmlns:p14="http://schemas.microsoft.com/office/powerpoint/2010/main" val="1993292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323850" y="3357563"/>
            <a:ext cx="8569325" cy="2087562"/>
          </a:xfrm>
        </p:spPr>
        <p:txBody>
          <a:bodyPr/>
          <a:lstStyle/>
          <a:p>
            <a:pPr marL="1524000" eaLnBrk="1" hangingPunct="1">
              <a:lnSpc>
                <a:spcPts val="4800"/>
              </a:lnSpc>
            </a:pPr>
            <a:r>
              <a:rPr lang="en-GB" altLang="de-DE" sz="4700" b="0" smtClean="0">
                <a:latin typeface="Arial Narrow" pitchFamily="34" charset="0"/>
              </a:rPr>
              <a:t>Zug: Führender Wirtschaftsstandort</a:t>
            </a:r>
            <a:endParaRPr lang="de-CH" altLang="de-DE" sz="4700" b="0" smtClean="0">
              <a:latin typeface="Arial Narrow" pitchFamily="34" charset="0"/>
            </a:endParaRPr>
          </a:p>
        </p:txBody>
      </p:sp>
    </p:spTree>
    <p:extLst>
      <p:ext uri="{BB962C8B-B14F-4D97-AF65-F5344CB8AC3E}">
        <p14:creationId xmlns:p14="http://schemas.microsoft.com/office/powerpoint/2010/main" val="2970570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4"/>
          <p:cNvSpPr>
            <a:spLocks noChangeArrowheads="1"/>
          </p:cNvSpPr>
          <p:nvPr/>
        </p:nvSpPr>
        <p:spPr bwMode="auto">
          <a:xfrm>
            <a:off x="6145501" y="6391276"/>
            <a:ext cx="23431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588" indent="-1588"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algn="r" eaLnBrk="1" fontAlgn="base" hangingPunct="1">
              <a:lnSpc>
                <a:spcPts val="2000"/>
              </a:lnSpc>
              <a:spcBef>
                <a:spcPct val="0"/>
              </a:spcBef>
              <a:spcAft>
                <a:spcPct val="0"/>
              </a:spcAft>
              <a:buFontTx/>
              <a:buNone/>
              <a:defRPr/>
            </a:pPr>
            <a:r>
              <a:rPr lang="en-US" altLang="de-DE" sz="1000" dirty="0" smtClean="0">
                <a:solidFill>
                  <a:srgbClr val="000000"/>
                </a:solidFill>
                <a:latin typeface="Arial Narrow" pitchFamily="34" charset="0"/>
                <a:cs typeface="Arial" pitchFamily="34" charset="0"/>
              </a:rPr>
              <a:t>Source: Credit Suisse Group 2019</a:t>
            </a:r>
          </a:p>
        </p:txBody>
      </p:sp>
      <p:sp>
        <p:nvSpPr>
          <p:cNvPr id="7" name="Rectangle 4"/>
          <p:cNvSpPr txBox="1">
            <a:spLocks noChangeArrowheads="1"/>
          </p:cNvSpPr>
          <p:nvPr/>
        </p:nvSpPr>
        <p:spPr>
          <a:xfrm>
            <a:off x="0" y="765175"/>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smtClean="0">
                <a:solidFill>
                  <a:srgbClr val="000000"/>
                </a:solidFill>
                <a:latin typeface="Arial Narrow" pitchFamily="34" charset="0"/>
              </a:rPr>
              <a:t>Credit Suisse </a:t>
            </a:r>
            <a:r>
              <a:rPr lang="de-CH" altLang="de-DE" sz="3300" b="0" kern="0" dirty="0">
                <a:solidFill>
                  <a:srgbClr val="000000"/>
                </a:solidFill>
                <a:latin typeface="Arial Narrow" pitchFamily="34" charset="0"/>
              </a:rPr>
              <a:t>Standortqualitätsindikator 2019</a:t>
            </a:r>
            <a:endParaRPr lang="de-CH" altLang="de-DE" sz="3300" b="0" kern="0" dirty="0" smtClean="0">
              <a:solidFill>
                <a:srgbClr val="000000"/>
              </a:solidFill>
              <a:latin typeface="Arial Narrow" pitchFamily="34" charset="0"/>
            </a:endParaRPr>
          </a:p>
        </p:txBody>
      </p:sp>
      <p:sp>
        <p:nvSpPr>
          <p:cNvPr id="89093" name="Textfeld 2"/>
          <p:cNvSpPr txBox="1">
            <a:spLocks noChangeArrowheads="1"/>
          </p:cNvSpPr>
          <p:nvPr/>
        </p:nvSpPr>
        <p:spPr bwMode="auto">
          <a:xfrm>
            <a:off x="4166954" y="1808820"/>
            <a:ext cx="4186237"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fontAlgn="base" hangingPunct="1">
              <a:lnSpc>
                <a:spcPct val="100000"/>
              </a:lnSpc>
              <a:spcBef>
                <a:spcPct val="0"/>
              </a:spcBef>
              <a:spcAft>
                <a:spcPct val="0"/>
              </a:spcAft>
              <a:buFontTx/>
              <a:buNone/>
              <a:defRPr/>
            </a:pPr>
            <a:r>
              <a:rPr lang="en-GB" altLang="de-DE" sz="1800" dirty="0" smtClean="0">
                <a:solidFill>
                  <a:srgbClr val="000000"/>
                </a:solidFill>
                <a:latin typeface="Arial Narrow" pitchFamily="34" charset="0"/>
                <a:cs typeface="Arial" pitchFamily="34" charset="0"/>
              </a:rPr>
              <a:t>Criteria:</a:t>
            </a:r>
          </a:p>
          <a:p>
            <a:pPr indent="177800" eaLnBrk="1" fontAlgn="base" hangingPunct="1">
              <a:lnSpc>
                <a:spcPct val="100000"/>
              </a:lnSpc>
              <a:spcBef>
                <a:spcPct val="0"/>
              </a:spcBef>
              <a:spcAft>
                <a:spcPct val="0"/>
              </a:spcAft>
              <a:buFontTx/>
              <a:buChar char="•"/>
              <a:defRPr/>
            </a:pPr>
            <a:r>
              <a:rPr lang="en-GB" altLang="de-DE" sz="1800" dirty="0" smtClean="0">
                <a:solidFill>
                  <a:srgbClr val="000000"/>
                </a:solidFill>
                <a:latin typeface="Arial Narrow" pitchFamily="34" charset="0"/>
                <a:cs typeface="Arial" pitchFamily="34" charset="0"/>
              </a:rPr>
              <a:t>  Tax rates for individuals and corporations</a:t>
            </a:r>
          </a:p>
          <a:p>
            <a:pPr indent="177800" eaLnBrk="1" fontAlgn="base" hangingPunct="1">
              <a:lnSpc>
                <a:spcPct val="100000"/>
              </a:lnSpc>
              <a:spcBef>
                <a:spcPct val="0"/>
              </a:spcBef>
              <a:spcAft>
                <a:spcPct val="0"/>
              </a:spcAft>
              <a:buFontTx/>
              <a:buChar char="•"/>
              <a:defRPr/>
            </a:pPr>
            <a:r>
              <a:rPr lang="en-GB" altLang="de-DE" sz="1800" dirty="0" smtClean="0">
                <a:solidFill>
                  <a:srgbClr val="000000"/>
                </a:solidFill>
                <a:latin typeface="Arial Narrow" pitchFamily="34" charset="0"/>
                <a:cs typeface="Arial" pitchFamily="34" charset="0"/>
              </a:rPr>
              <a:t>  General level of education</a:t>
            </a:r>
          </a:p>
          <a:p>
            <a:pPr indent="177800" eaLnBrk="1" fontAlgn="base" hangingPunct="1">
              <a:lnSpc>
                <a:spcPct val="100000"/>
              </a:lnSpc>
              <a:spcBef>
                <a:spcPct val="0"/>
              </a:spcBef>
              <a:spcAft>
                <a:spcPct val="0"/>
              </a:spcAft>
              <a:buFontTx/>
              <a:buChar char="•"/>
              <a:defRPr/>
            </a:pPr>
            <a:r>
              <a:rPr lang="en-GB" altLang="de-DE" sz="1800" dirty="0" smtClean="0">
                <a:solidFill>
                  <a:srgbClr val="000000"/>
                </a:solidFill>
                <a:latin typeface="Arial Narrow" pitchFamily="34" charset="0"/>
                <a:cs typeface="Arial" pitchFamily="34" charset="0"/>
              </a:rPr>
              <a:t>  Availability of highly qualified manpower</a:t>
            </a:r>
          </a:p>
          <a:p>
            <a:pPr indent="273050" eaLnBrk="1" fontAlgn="base" hangingPunct="1">
              <a:lnSpc>
                <a:spcPct val="100000"/>
              </a:lnSpc>
              <a:spcBef>
                <a:spcPct val="0"/>
              </a:spcBef>
              <a:spcAft>
                <a:spcPct val="0"/>
              </a:spcAft>
              <a:buFontTx/>
              <a:buChar char="•"/>
              <a:defRPr/>
            </a:pPr>
            <a:r>
              <a:rPr lang="en-GB" altLang="de-DE" sz="1800" dirty="0" smtClean="0">
                <a:solidFill>
                  <a:srgbClr val="000000"/>
                </a:solidFill>
                <a:latin typeface="Arial Narrow" pitchFamily="34" charset="0"/>
                <a:cs typeface="Arial" pitchFamily="34" charset="0"/>
              </a:rPr>
              <a:t>Transport-system based accessibility</a:t>
            </a:r>
          </a:p>
        </p:txBody>
      </p:sp>
      <p:sp>
        <p:nvSpPr>
          <p:cNvPr id="8" name="Textfeld 7"/>
          <p:cNvSpPr txBox="1"/>
          <p:nvPr/>
        </p:nvSpPr>
        <p:spPr>
          <a:xfrm>
            <a:off x="1043608" y="5729228"/>
            <a:ext cx="6192688" cy="1015663"/>
          </a:xfrm>
          <a:prstGeom prst="rect">
            <a:avLst/>
          </a:prstGeom>
          <a:noFill/>
          <a:ln>
            <a:noFill/>
          </a:ln>
        </p:spPr>
        <p:txBody>
          <a:bodyPr wrap="square" rtlCol="0">
            <a:spAutoFit/>
          </a:bodyPr>
          <a:lstStyle/>
          <a:p>
            <a:pPr fontAlgn="base">
              <a:spcBef>
                <a:spcPct val="0"/>
              </a:spcBef>
              <a:spcAft>
                <a:spcPct val="0"/>
              </a:spcAft>
            </a:pPr>
            <a:r>
              <a:rPr lang="de-CH" sz="2000" dirty="0">
                <a:solidFill>
                  <a:srgbClr val="000000"/>
                </a:solidFill>
                <a:latin typeface="Arial Narrow" pitchFamily="34" charset="0"/>
              </a:rPr>
              <a:t>Zug </a:t>
            </a:r>
            <a:r>
              <a:rPr lang="de-CH" sz="2000" dirty="0" smtClean="0">
                <a:solidFill>
                  <a:srgbClr val="000000"/>
                </a:solidFill>
                <a:latin typeface="Arial Narrow" pitchFamily="34" charset="0"/>
              </a:rPr>
              <a:t>belegte in </a:t>
            </a:r>
            <a:r>
              <a:rPr lang="de-CH" sz="2000" dirty="0">
                <a:solidFill>
                  <a:srgbClr val="000000"/>
                </a:solidFill>
                <a:latin typeface="Arial Narrow" pitchFamily="34" charset="0"/>
              </a:rPr>
              <a:t>20 </a:t>
            </a:r>
            <a:r>
              <a:rPr lang="de-CH" sz="2000" dirty="0" smtClean="0">
                <a:solidFill>
                  <a:srgbClr val="000000"/>
                </a:solidFill>
                <a:latin typeface="Arial Narrow" pitchFamily="34" charset="0"/>
              </a:rPr>
              <a:t>von 21 Jahren den #1 Platz. </a:t>
            </a:r>
            <a:r>
              <a:rPr lang="de-CH" sz="2000" dirty="0" smtClean="0">
                <a:solidFill>
                  <a:srgbClr val="000000"/>
                </a:solidFill>
              </a:rPr>
              <a:t>Gemäss</a:t>
            </a:r>
            <a:r>
              <a:rPr lang="de-CH" sz="2000" dirty="0" smtClean="0">
                <a:solidFill>
                  <a:srgbClr val="000000"/>
                </a:solidFill>
                <a:latin typeface="Arial Narrow" pitchFamily="34" charset="0"/>
              </a:rPr>
              <a:t> </a:t>
            </a:r>
            <a:r>
              <a:rPr lang="de-CH" sz="2000" dirty="0" err="1">
                <a:solidFill>
                  <a:srgbClr val="000000"/>
                </a:solidFill>
                <a:latin typeface="Arial Narrow" pitchFamily="34" charset="0"/>
              </a:rPr>
              <a:t>Credit</a:t>
            </a:r>
            <a:r>
              <a:rPr lang="de-CH" sz="2000" dirty="0">
                <a:solidFill>
                  <a:srgbClr val="000000"/>
                </a:solidFill>
                <a:latin typeface="Arial Narrow" pitchFamily="34" charset="0"/>
              </a:rPr>
              <a:t> </a:t>
            </a:r>
            <a:r>
              <a:rPr lang="de-CH" sz="2000" dirty="0" smtClean="0">
                <a:solidFill>
                  <a:srgbClr val="000000"/>
                </a:solidFill>
                <a:latin typeface="Arial Narrow" pitchFamily="34" charset="0"/>
              </a:rPr>
              <a:t>Suisse wird</a:t>
            </a:r>
            <a:r>
              <a:rPr lang="de-CH" sz="2000" dirty="0">
                <a:solidFill>
                  <a:srgbClr val="000000"/>
                </a:solidFill>
              </a:rPr>
              <a:t> </a:t>
            </a:r>
            <a:r>
              <a:rPr lang="de-CH" sz="2000" dirty="0" smtClean="0">
                <a:solidFill>
                  <a:srgbClr val="000000"/>
                </a:solidFill>
                <a:latin typeface="Arial Narrow" pitchFamily="34" charset="0"/>
              </a:rPr>
              <a:t>Zug #1 ab </a:t>
            </a:r>
            <a:r>
              <a:rPr lang="de-CH" sz="2000" dirty="0">
                <a:solidFill>
                  <a:srgbClr val="000000"/>
                </a:solidFill>
                <a:latin typeface="Arial Narrow" pitchFamily="34" charset="0"/>
              </a:rPr>
              <a:t>Jan 2020 </a:t>
            </a:r>
            <a:r>
              <a:rPr lang="de-CH" sz="2000" dirty="0" smtClean="0">
                <a:solidFill>
                  <a:srgbClr val="000000"/>
                </a:solidFill>
                <a:latin typeface="Arial Narrow" pitchFamily="34" charset="0"/>
              </a:rPr>
              <a:t>nach der Steuerreform.</a:t>
            </a:r>
            <a:endParaRPr lang="de-CH" sz="2000" dirty="0">
              <a:solidFill>
                <a:srgbClr val="000000"/>
              </a:solidFill>
              <a:latin typeface="Arial Narrow" pitchFamily="34" charset="0"/>
            </a:endParaRPr>
          </a:p>
          <a:p>
            <a:pPr fontAlgn="base">
              <a:spcBef>
                <a:spcPct val="0"/>
              </a:spcBef>
              <a:spcAft>
                <a:spcPct val="0"/>
              </a:spcAft>
            </a:pPr>
            <a:endParaRPr lang="de-CH" sz="2000" dirty="0">
              <a:solidFill>
                <a:srgbClr val="000000"/>
              </a:solidFill>
              <a:latin typeface="Arial Narrow" pitchFamily="34" charset="0"/>
            </a:endParaRPr>
          </a:p>
        </p:txBody>
      </p:sp>
      <p:grpSp>
        <p:nvGrpSpPr>
          <p:cNvPr id="4" name="Gruppieren 3"/>
          <p:cNvGrpSpPr/>
          <p:nvPr/>
        </p:nvGrpSpPr>
        <p:grpSpPr>
          <a:xfrm>
            <a:off x="755576" y="1268760"/>
            <a:ext cx="8278494" cy="4478594"/>
            <a:chOff x="755576" y="1268760"/>
            <a:chExt cx="8278494" cy="4478594"/>
          </a:xfrm>
        </p:grpSpPr>
        <p:pic>
          <p:nvPicPr>
            <p:cNvPr id="1026" name="Picture 2" descr="\\0000osnt02.msworld.zg.ch\Home2\VAVO\desktop\CS 2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8084268" cy="44785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2"/>
            <p:cNvSpPr txBox="1">
              <a:spLocks noChangeArrowheads="1"/>
            </p:cNvSpPr>
            <p:nvPr/>
          </p:nvSpPr>
          <p:spPr bwMode="auto">
            <a:xfrm>
              <a:off x="5600083" y="1583795"/>
              <a:ext cx="3433987" cy="18158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defRPr/>
              </a:pPr>
              <a:r>
                <a:rPr lang="de-CH" altLang="de-DE" sz="1600" dirty="0">
                  <a:solidFill>
                    <a:srgbClr val="000000"/>
                  </a:solidFill>
                  <a:latin typeface="Arial Narrow" pitchFamily="34" charset="0"/>
                  <a:cs typeface="Arial" pitchFamily="34" charset="0"/>
                </a:rPr>
                <a:t>Kriterien:</a:t>
              </a:r>
            </a:p>
            <a:p>
              <a:pPr marL="285750" indent="-285750" eaLnBrk="1" hangingPunct="1">
                <a:lnSpc>
                  <a:spcPct val="100000"/>
                </a:lnSpc>
                <a:buFont typeface="Arial" pitchFamily="34" charset="0"/>
                <a:buChar char="•"/>
                <a:defRPr/>
              </a:pPr>
              <a:r>
                <a:rPr lang="de-CH" altLang="de-DE" sz="1600" dirty="0">
                  <a:solidFill>
                    <a:srgbClr val="000000"/>
                  </a:solidFill>
                  <a:latin typeface="Arial Narrow" pitchFamily="34" charset="0"/>
                  <a:cs typeface="Arial" pitchFamily="34" charset="0"/>
                </a:rPr>
                <a:t>Steuerbelastung von jur. und nat. Personen</a:t>
              </a:r>
            </a:p>
            <a:p>
              <a:pPr marL="285750" indent="-285750" eaLnBrk="1" hangingPunct="1">
                <a:lnSpc>
                  <a:spcPct val="100000"/>
                </a:lnSpc>
                <a:buFont typeface="Arial" pitchFamily="34" charset="0"/>
                <a:buChar char="•"/>
                <a:defRPr/>
              </a:pPr>
              <a:r>
                <a:rPr lang="de-CH" altLang="de-DE" sz="1600" dirty="0">
                  <a:solidFill>
                    <a:srgbClr val="000000"/>
                  </a:solidFill>
                  <a:latin typeface="Arial Narrow" pitchFamily="34" charset="0"/>
                  <a:cs typeface="Arial" pitchFamily="34" charset="0"/>
                </a:rPr>
                <a:t>Ausbildungsstand der Bevölkerung</a:t>
              </a:r>
            </a:p>
            <a:p>
              <a:pPr marL="285750" indent="-285750" eaLnBrk="1" hangingPunct="1">
                <a:lnSpc>
                  <a:spcPct val="100000"/>
                </a:lnSpc>
                <a:buFont typeface="Arial" pitchFamily="34" charset="0"/>
                <a:buChar char="•"/>
                <a:defRPr/>
              </a:pPr>
              <a:r>
                <a:rPr lang="de-CH" altLang="de-DE" sz="1600" dirty="0">
                  <a:solidFill>
                    <a:srgbClr val="000000"/>
                  </a:solidFill>
                  <a:latin typeface="Arial Narrow" pitchFamily="34" charset="0"/>
                  <a:cs typeface="Arial" pitchFamily="34" charset="0"/>
                </a:rPr>
                <a:t>Verfügbarkeit von hoch qualifizierten Fachkräften</a:t>
              </a:r>
            </a:p>
            <a:p>
              <a:pPr marL="285750" indent="-285750" eaLnBrk="1" hangingPunct="1">
                <a:lnSpc>
                  <a:spcPct val="100000"/>
                </a:lnSpc>
                <a:buFont typeface="Arial" pitchFamily="34" charset="0"/>
                <a:buChar char="•"/>
                <a:defRPr/>
              </a:pPr>
              <a:r>
                <a:rPr lang="de-CH" altLang="de-DE" sz="1600" dirty="0">
                  <a:solidFill>
                    <a:srgbClr val="000000"/>
                  </a:solidFill>
                  <a:latin typeface="Arial Narrow" pitchFamily="34" charset="0"/>
                  <a:cs typeface="Arial" pitchFamily="34" charset="0"/>
                </a:rPr>
                <a:t>Verkehrstechnische Erreichbarkeit</a:t>
              </a:r>
            </a:p>
          </p:txBody>
        </p:sp>
        <p:sp>
          <p:nvSpPr>
            <p:cNvPr id="2" name="Rechteck 1"/>
            <p:cNvSpPr/>
            <p:nvPr/>
          </p:nvSpPr>
          <p:spPr>
            <a:xfrm>
              <a:off x="7319501" y="3519084"/>
              <a:ext cx="1284947" cy="248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FFFFFF"/>
                </a:solidFill>
              </a:endParaRPr>
            </a:p>
          </p:txBody>
        </p:sp>
      </p:grpSp>
      <p:sp>
        <p:nvSpPr>
          <p:cNvPr id="5" name="Foliennummernplatzhalter 4"/>
          <p:cNvSpPr>
            <a:spLocks noGrp="1"/>
          </p:cNvSpPr>
          <p:nvPr>
            <p:ph type="sldNum" sz="quarter" idx="11"/>
          </p:nvPr>
        </p:nvSpPr>
        <p:spPr/>
        <p:txBody>
          <a:bodyPr/>
          <a:lstStyle/>
          <a:p>
            <a:pPr>
              <a:defRPr/>
            </a:pPr>
            <a:fld id="{26926897-B356-4EAC-86EB-73A1E856B94F}" type="slidenum">
              <a:rPr lang="de-CH" smtClean="0"/>
              <a:pPr>
                <a:defRPr/>
              </a:pPr>
              <a:t>8</a:t>
            </a:fld>
            <a:endParaRPr lang="de-CH" dirty="0"/>
          </a:p>
        </p:txBody>
      </p:sp>
    </p:spTree>
    <p:extLst>
      <p:ext uri="{BB962C8B-B14F-4D97-AF65-F5344CB8AC3E}">
        <p14:creationId xmlns:p14="http://schemas.microsoft.com/office/powerpoint/2010/main" val="1838062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746575" y="1448780"/>
            <a:ext cx="8010890" cy="4783241"/>
            <a:chOff x="746575" y="1448780"/>
            <a:chExt cx="8010890" cy="4783241"/>
          </a:xfrm>
        </p:grpSpPr>
        <p:pic>
          <p:nvPicPr>
            <p:cNvPr id="269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97" t="19736" r="22397" b="12496"/>
            <a:stretch/>
          </p:blipFill>
          <p:spPr bwMode="auto">
            <a:xfrm>
              <a:off x="943973" y="1448780"/>
              <a:ext cx="7813492" cy="4783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746575" y="6084295"/>
              <a:ext cx="1395155" cy="14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3" name="Rectangle 4"/>
          <p:cNvSpPr txBox="1">
            <a:spLocks noChangeArrowheads="1"/>
          </p:cNvSpPr>
          <p:nvPr/>
        </p:nvSpPr>
        <p:spPr>
          <a:xfrm>
            <a:off x="-289514" y="765174"/>
            <a:ext cx="9144000" cy="576263"/>
          </a:xfrm>
          <a:prstGeom prst="rect">
            <a:avLst/>
          </a:prstGeom>
        </p:spPr>
        <p:txBody>
          <a:bodyPr anchor="ctr"/>
          <a:lstStyle>
            <a:lvl1pPr algn="l" rtl="0" eaLnBrk="0" fontAlgn="base" hangingPunct="0">
              <a:lnSpc>
                <a:spcPts val="3600"/>
              </a:lnSpc>
              <a:spcBef>
                <a:spcPct val="0"/>
              </a:spcBef>
              <a:spcAft>
                <a:spcPct val="0"/>
              </a:spcAft>
              <a:defRPr sz="3000" b="1">
                <a:solidFill>
                  <a:schemeClr val="tx2"/>
                </a:solidFill>
                <a:latin typeface="+mj-lt"/>
                <a:ea typeface="+mj-ea"/>
                <a:cs typeface="+mj-cs"/>
              </a:defRPr>
            </a:lvl1pPr>
            <a:lvl2pPr algn="l" rtl="0" eaLnBrk="0" fontAlgn="base" hangingPunct="0">
              <a:lnSpc>
                <a:spcPts val="3600"/>
              </a:lnSpc>
              <a:spcBef>
                <a:spcPct val="0"/>
              </a:spcBef>
              <a:spcAft>
                <a:spcPct val="0"/>
              </a:spcAft>
              <a:defRPr sz="3000" b="1">
                <a:solidFill>
                  <a:schemeClr val="tx2"/>
                </a:solidFill>
                <a:latin typeface="Arial" pitchFamily="34" charset="0"/>
              </a:defRPr>
            </a:lvl2pPr>
            <a:lvl3pPr algn="l" rtl="0" eaLnBrk="0" fontAlgn="base" hangingPunct="0">
              <a:lnSpc>
                <a:spcPts val="3600"/>
              </a:lnSpc>
              <a:spcBef>
                <a:spcPct val="0"/>
              </a:spcBef>
              <a:spcAft>
                <a:spcPct val="0"/>
              </a:spcAft>
              <a:defRPr sz="3000" b="1">
                <a:solidFill>
                  <a:schemeClr val="tx2"/>
                </a:solidFill>
                <a:latin typeface="Arial" pitchFamily="34" charset="0"/>
              </a:defRPr>
            </a:lvl3pPr>
            <a:lvl4pPr algn="l" rtl="0" eaLnBrk="0" fontAlgn="base" hangingPunct="0">
              <a:lnSpc>
                <a:spcPts val="3600"/>
              </a:lnSpc>
              <a:spcBef>
                <a:spcPct val="0"/>
              </a:spcBef>
              <a:spcAft>
                <a:spcPct val="0"/>
              </a:spcAft>
              <a:defRPr sz="3000" b="1">
                <a:solidFill>
                  <a:schemeClr val="tx2"/>
                </a:solidFill>
                <a:latin typeface="Arial" pitchFamily="34" charset="0"/>
              </a:defRPr>
            </a:lvl4pPr>
            <a:lvl5pPr algn="l" rtl="0" eaLnBrk="0" fontAlgn="base" hangingPunct="0">
              <a:lnSpc>
                <a:spcPts val="3600"/>
              </a:lnSpc>
              <a:spcBef>
                <a:spcPct val="0"/>
              </a:spcBef>
              <a:spcAft>
                <a:spcPct val="0"/>
              </a:spcAft>
              <a:defRPr sz="3000" b="1">
                <a:solidFill>
                  <a:schemeClr val="tx2"/>
                </a:solidFill>
                <a:latin typeface="Arial" pitchFamily="34" charset="0"/>
              </a:defRPr>
            </a:lvl5pPr>
            <a:lvl6pPr marL="457200" algn="l" rtl="0" fontAlgn="base">
              <a:lnSpc>
                <a:spcPts val="3600"/>
              </a:lnSpc>
              <a:spcBef>
                <a:spcPct val="0"/>
              </a:spcBef>
              <a:spcAft>
                <a:spcPct val="0"/>
              </a:spcAft>
              <a:defRPr sz="3000" b="1">
                <a:solidFill>
                  <a:schemeClr val="tx2"/>
                </a:solidFill>
                <a:latin typeface="Arial" pitchFamily="34" charset="0"/>
              </a:defRPr>
            </a:lvl6pPr>
            <a:lvl7pPr marL="914400" algn="l" rtl="0" fontAlgn="base">
              <a:lnSpc>
                <a:spcPts val="3600"/>
              </a:lnSpc>
              <a:spcBef>
                <a:spcPct val="0"/>
              </a:spcBef>
              <a:spcAft>
                <a:spcPct val="0"/>
              </a:spcAft>
              <a:defRPr sz="3000" b="1">
                <a:solidFill>
                  <a:schemeClr val="tx2"/>
                </a:solidFill>
                <a:latin typeface="Arial" pitchFamily="34" charset="0"/>
              </a:defRPr>
            </a:lvl7pPr>
            <a:lvl8pPr marL="1371600" algn="l" rtl="0" fontAlgn="base">
              <a:lnSpc>
                <a:spcPts val="3600"/>
              </a:lnSpc>
              <a:spcBef>
                <a:spcPct val="0"/>
              </a:spcBef>
              <a:spcAft>
                <a:spcPct val="0"/>
              </a:spcAft>
              <a:defRPr sz="3000" b="1">
                <a:solidFill>
                  <a:schemeClr val="tx2"/>
                </a:solidFill>
                <a:latin typeface="Arial" pitchFamily="34" charset="0"/>
              </a:defRPr>
            </a:lvl8pPr>
            <a:lvl9pPr marL="1828800" algn="l" rtl="0" fontAlgn="base">
              <a:lnSpc>
                <a:spcPts val="3600"/>
              </a:lnSpc>
              <a:spcBef>
                <a:spcPct val="0"/>
              </a:spcBef>
              <a:spcAft>
                <a:spcPct val="0"/>
              </a:spcAft>
              <a:defRPr sz="3000" b="1">
                <a:solidFill>
                  <a:schemeClr val="tx2"/>
                </a:solidFill>
                <a:latin typeface="Arial" pitchFamily="34" charset="0"/>
              </a:defRPr>
            </a:lvl9pPr>
          </a:lstStyle>
          <a:p>
            <a:pPr marL="1165225" eaLnBrk="1" hangingPunct="1">
              <a:defRPr/>
            </a:pPr>
            <a:r>
              <a:rPr lang="de-CH" altLang="de-DE" sz="3300" b="0" kern="0" dirty="0" err="1" smtClean="0">
                <a:solidFill>
                  <a:srgbClr val="000000"/>
                </a:solidFill>
                <a:latin typeface="Arial Narrow" pitchFamily="34" charset="0"/>
              </a:rPr>
              <a:t>Credit</a:t>
            </a:r>
            <a:r>
              <a:rPr lang="de-CH" altLang="de-DE" sz="3300" b="0" kern="0" dirty="0" smtClean="0">
                <a:solidFill>
                  <a:srgbClr val="000000"/>
                </a:solidFill>
                <a:latin typeface="Arial Narrow" pitchFamily="34" charset="0"/>
              </a:rPr>
              <a:t> Suisse Standortqualitätsindikator 2018/2025</a:t>
            </a:r>
          </a:p>
        </p:txBody>
      </p:sp>
      <p:sp>
        <p:nvSpPr>
          <p:cNvPr id="7" name="Textfeld 2"/>
          <p:cNvSpPr txBox="1">
            <a:spLocks noChangeArrowheads="1"/>
          </p:cNvSpPr>
          <p:nvPr/>
        </p:nvSpPr>
        <p:spPr bwMode="auto">
          <a:xfrm>
            <a:off x="4860194" y="2086212"/>
            <a:ext cx="4167301"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600"/>
              </a:lnSpc>
              <a:buFont typeface="Arial" pitchFamily="34" charset="0"/>
              <a:defRPr sz="3000">
                <a:solidFill>
                  <a:schemeClr val="tx1"/>
                </a:solidFill>
                <a:latin typeface="Arial" pitchFamily="34" charset="0"/>
              </a:defRPr>
            </a:lvl1pPr>
            <a:lvl2pPr marL="742950" indent="-285750" eaLnBrk="0" hangingPunct="0">
              <a:lnSpc>
                <a:spcPts val="3600"/>
              </a:lnSpc>
              <a:buFont typeface="Arial" pitchFamily="34" charset="0"/>
              <a:buChar char="–"/>
              <a:defRPr sz="3000">
                <a:solidFill>
                  <a:schemeClr val="tx1"/>
                </a:solidFill>
                <a:latin typeface="Arial" pitchFamily="34" charset="0"/>
              </a:defRPr>
            </a:lvl2pPr>
            <a:lvl3pPr marL="1143000" indent="-228600" eaLnBrk="0" hangingPunct="0">
              <a:lnSpc>
                <a:spcPts val="3100"/>
              </a:lnSpc>
              <a:buFont typeface="Arial" pitchFamily="34" charset="0"/>
              <a:buChar char="–"/>
              <a:defRPr sz="2600">
                <a:solidFill>
                  <a:schemeClr val="tx1"/>
                </a:solidFill>
                <a:latin typeface="Arial" pitchFamily="34" charset="0"/>
              </a:defRPr>
            </a:lvl3pPr>
            <a:lvl4pPr marL="1600200" indent="-228600" eaLnBrk="0" hangingPunct="0">
              <a:lnSpc>
                <a:spcPts val="2800"/>
              </a:lnSpc>
              <a:buFont typeface="Arial" pitchFamily="34" charset="0"/>
              <a:buChar char="–"/>
              <a:defRPr sz="2200">
                <a:solidFill>
                  <a:schemeClr val="tx1"/>
                </a:solidFill>
                <a:latin typeface="Arial" pitchFamily="34" charset="0"/>
              </a:defRPr>
            </a:lvl4pPr>
            <a:lvl5pPr marL="2057400" indent="-228600" eaLnBrk="0" hangingPunct="0">
              <a:lnSpc>
                <a:spcPts val="2800"/>
              </a:lnSpc>
              <a:buFont typeface="Arial" pitchFamily="34" charset="0"/>
              <a:buChar char="–"/>
              <a:defRPr sz="2200">
                <a:solidFill>
                  <a:schemeClr val="tx1"/>
                </a:solidFill>
                <a:latin typeface="Arial" pitchFamily="34" charset="0"/>
              </a:defRPr>
            </a:lvl5pPr>
            <a:lvl6pPr marL="25146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6pPr>
            <a:lvl7pPr marL="29718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7pPr>
            <a:lvl8pPr marL="34290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8pPr>
            <a:lvl9pPr marL="3886200" indent="-228600" eaLnBrk="0" fontAlgn="base" hangingPunct="0">
              <a:lnSpc>
                <a:spcPts val="2800"/>
              </a:lnSpc>
              <a:spcBef>
                <a:spcPct val="0"/>
              </a:spcBef>
              <a:spcAft>
                <a:spcPct val="0"/>
              </a:spcAft>
              <a:buFont typeface="Arial" pitchFamily="34" charset="0"/>
              <a:buChar char="–"/>
              <a:defRPr sz="2200">
                <a:solidFill>
                  <a:schemeClr val="tx1"/>
                </a:solidFill>
                <a:latin typeface="Arial" pitchFamily="34" charset="0"/>
              </a:defRPr>
            </a:lvl9pPr>
          </a:lstStyle>
          <a:p>
            <a:pPr eaLnBrk="1" hangingPunct="1">
              <a:lnSpc>
                <a:spcPct val="100000"/>
              </a:lnSpc>
              <a:buFontTx/>
              <a:buNone/>
              <a:defRPr/>
            </a:pPr>
            <a:r>
              <a:rPr lang="de-CH" altLang="de-DE" sz="1800" dirty="0">
                <a:solidFill>
                  <a:srgbClr val="000000"/>
                </a:solidFill>
                <a:latin typeface="Arial Narrow" pitchFamily="34" charset="0"/>
                <a:ea typeface="+mn-ea"/>
                <a:cs typeface="Arial" pitchFamily="34" charset="0"/>
              </a:rPr>
              <a:t>Kriterien:</a:t>
            </a:r>
          </a:p>
          <a:p>
            <a:pPr marL="285750" indent="-285750" eaLnBrk="1" hangingPunct="1">
              <a:lnSpc>
                <a:spcPct val="100000"/>
              </a:lnSpc>
              <a:buFont typeface="Arial" pitchFamily="34" charset="0"/>
              <a:buChar char="•"/>
              <a:defRPr/>
            </a:pPr>
            <a:r>
              <a:rPr lang="de-CH" altLang="de-DE" sz="1800" dirty="0">
                <a:solidFill>
                  <a:srgbClr val="000000"/>
                </a:solidFill>
                <a:latin typeface="Arial Narrow" pitchFamily="34" charset="0"/>
                <a:ea typeface="+mn-ea"/>
                <a:cs typeface="Arial" pitchFamily="34" charset="0"/>
              </a:rPr>
              <a:t>Steuerbelastung von jur. und nat. Personen</a:t>
            </a:r>
          </a:p>
          <a:p>
            <a:pPr marL="285750" indent="-285750" eaLnBrk="1" hangingPunct="1">
              <a:lnSpc>
                <a:spcPct val="100000"/>
              </a:lnSpc>
              <a:buFont typeface="Arial" pitchFamily="34" charset="0"/>
              <a:buChar char="•"/>
              <a:defRPr/>
            </a:pPr>
            <a:r>
              <a:rPr lang="de-CH" altLang="de-DE" sz="1800" dirty="0">
                <a:solidFill>
                  <a:srgbClr val="000000"/>
                </a:solidFill>
                <a:latin typeface="Arial Narrow" pitchFamily="34" charset="0"/>
                <a:ea typeface="+mn-ea"/>
                <a:cs typeface="Arial" pitchFamily="34" charset="0"/>
              </a:rPr>
              <a:t>Ausbildungsstand der Bevölkerung</a:t>
            </a:r>
          </a:p>
          <a:p>
            <a:pPr marL="285750" indent="-285750" eaLnBrk="1" hangingPunct="1">
              <a:lnSpc>
                <a:spcPct val="100000"/>
              </a:lnSpc>
              <a:buFont typeface="Arial" pitchFamily="34" charset="0"/>
              <a:buChar char="•"/>
              <a:defRPr/>
            </a:pPr>
            <a:r>
              <a:rPr lang="de-CH" altLang="de-DE" sz="1800" dirty="0">
                <a:solidFill>
                  <a:srgbClr val="000000"/>
                </a:solidFill>
                <a:latin typeface="Arial Narrow" pitchFamily="34" charset="0"/>
                <a:ea typeface="+mn-ea"/>
                <a:cs typeface="Arial" pitchFamily="34" charset="0"/>
              </a:rPr>
              <a:t>Verfügbarkeit von hoch qualifizierten Fachkräften</a:t>
            </a:r>
          </a:p>
          <a:p>
            <a:pPr marL="285750" indent="-285750" eaLnBrk="1" hangingPunct="1">
              <a:lnSpc>
                <a:spcPct val="100000"/>
              </a:lnSpc>
              <a:buFont typeface="Arial" pitchFamily="34" charset="0"/>
              <a:buChar char="•"/>
              <a:defRPr/>
            </a:pPr>
            <a:r>
              <a:rPr lang="de-CH" altLang="de-DE" sz="1800" dirty="0">
                <a:solidFill>
                  <a:srgbClr val="000000"/>
                </a:solidFill>
                <a:latin typeface="Arial Narrow" pitchFamily="34" charset="0"/>
                <a:ea typeface="+mn-ea"/>
                <a:cs typeface="Arial" pitchFamily="34" charset="0"/>
              </a:rPr>
              <a:t>Verkehrstechnische Erreichbarkeit</a:t>
            </a:r>
          </a:p>
        </p:txBody>
      </p:sp>
      <p:sp>
        <p:nvSpPr>
          <p:cNvPr id="4" name="Textfeld 3"/>
          <p:cNvSpPr txBox="1"/>
          <p:nvPr/>
        </p:nvSpPr>
        <p:spPr>
          <a:xfrm>
            <a:off x="7620145" y="6441177"/>
            <a:ext cx="3420380" cy="215444"/>
          </a:xfrm>
          <a:prstGeom prst="rect">
            <a:avLst/>
          </a:prstGeom>
          <a:noFill/>
        </p:spPr>
        <p:txBody>
          <a:bodyPr wrap="square" rtlCol="0">
            <a:spAutoFit/>
          </a:bodyPr>
          <a:lstStyle/>
          <a:p>
            <a:r>
              <a:rPr lang="de-CH" sz="800" dirty="0" smtClean="0"/>
              <a:t>Quelle: CS 2019</a:t>
            </a:r>
            <a:endParaRPr lang="de-CH" sz="800" dirty="0"/>
          </a:p>
        </p:txBody>
      </p:sp>
      <p:sp>
        <p:nvSpPr>
          <p:cNvPr id="5" name="Foliennummernplatzhalter 4"/>
          <p:cNvSpPr>
            <a:spLocks noGrp="1"/>
          </p:cNvSpPr>
          <p:nvPr>
            <p:ph type="sldNum" sz="quarter" idx="11"/>
          </p:nvPr>
        </p:nvSpPr>
        <p:spPr/>
        <p:txBody>
          <a:bodyPr/>
          <a:lstStyle/>
          <a:p>
            <a:pPr>
              <a:defRPr/>
            </a:pPr>
            <a:r>
              <a:rPr lang="de-CH" dirty="0" smtClean="0"/>
              <a:t> </a:t>
            </a:r>
            <a:fld id="{26926897-B356-4EAC-86EB-73A1E856B94F}" type="slidenum">
              <a:rPr lang="de-CH" smtClean="0"/>
              <a:pPr>
                <a:defRPr/>
              </a:pPr>
              <a:t>9</a:t>
            </a:fld>
            <a:endParaRPr lang="de-CH" dirty="0"/>
          </a:p>
        </p:txBody>
      </p:sp>
    </p:spTree>
    <p:extLst>
      <p:ext uri="{BB962C8B-B14F-4D97-AF65-F5344CB8AC3E}">
        <p14:creationId xmlns:p14="http://schemas.microsoft.com/office/powerpoint/2010/main" val="4229837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KtZug_v2_gross">
  <a:themeElements>
    <a:clrScheme name="KtZug_v2_gross 2">
      <a:dk1>
        <a:srgbClr val="000000"/>
      </a:dk1>
      <a:lt1>
        <a:srgbClr val="FFFFFF"/>
      </a:lt1>
      <a:dk2>
        <a:srgbClr val="000000"/>
      </a:dk2>
      <a:lt2>
        <a:srgbClr val="C3375A"/>
      </a:lt2>
      <a:accent1>
        <a:srgbClr val="006FB5"/>
      </a:accent1>
      <a:accent2>
        <a:srgbClr val="EBD21E"/>
      </a:accent2>
      <a:accent3>
        <a:srgbClr val="FFFFFF"/>
      </a:accent3>
      <a:accent4>
        <a:srgbClr val="000000"/>
      </a:accent4>
      <a:accent5>
        <a:srgbClr val="AABBD7"/>
      </a:accent5>
      <a:accent6>
        <a:srgbClr val="D5BE1A"/>
      </a:accent6>
      <a:hlink>
        <a:srgbClr val="006FB5"/>
      </a:hlink>
      <a:folHlink>
        <a:srgbClr val="2D9B6E"/>
      </a:folHlink>
    </a:clrScheme>
    <a:fontScheme name="KtZug_v2_gro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tZug_v2_gross 1">
        <a:dk1>
          <a:srgbClr val="000000"/>
        </a:dk1>
        <a:lt1>
          <a:srgbClr val="FFFFFF"/>
        </a:lt1>
        <a:dk2>
          <a:srgbClr val="000000"/>
        </a:dk2>
        <a:lt2>
          <a:srgbClr val="C3375A"/>
        </a:lt2>
        <a:accent1>
          <a:srgbClr val="006FB5"/>
        </a:accent1>
        <a:accent2>
          <a:srgbClr val="EBD21E"/>
        </a:accent2>
        <a:accent3>
          <a:srgbClr val="FFFFFF"/>
        </a:accent3>
        <a:accent4>
          <a:srgbClr val="000000"/>
        </a:accent4>
        <a:accent5>
          <a:srgbClr val="AABBD7"/>
        </a:accent5>
        <a:accent6>
          <a:srgbClr val="D5BE1A"/>
        </a:accent6>
        <a:hlink>
          <a:srgbClr val="AACE4D"/>
        </a:hlink>
        <a:folHlink>
          <a:srgbClr val="2D9B6E"/>
        </a:folHlink>
      </a:clrScheme>
      <a:clrMap bg1="lt1" tx1="dk1" bg2="lt2" tx2="dk2" accent1="accent1" accent2="accent2" accent3="accent3" accent4="accent4" accent5="accent5" accent6="accent6" hlink="hlink" folHlink="folHlink"/>
    </a:extraClrScheme>
    <a:extraClrScheme>
      <a:clrScheme name="KtZug_v2_gross 2">
        <a:dk1>
          <a:srgbClr val="000000"/>
        </a:dk1>
        <a:lt1>
          <a:srgbClr val="FFFFFF"/>
        </a:lt1>
        <a:dk2>
          <a:srgbClr val="000000"/>
        </a:dk2>
        <a:lt2>
          <a:srgbClr val="C3375A"/>
        </a:lt2>
        <a:accent1>
          <a:srgbClr val="006FB5"/>
        </a:accent1>
        <a:accent2>
          <a:srgbClr val="EBD21E"/>
        </a:accent2>
        <a:accent3>
          <a:srgbClr val="FFFFFF"/>
        </a:accent3>
        <a:accent4>
          <a:srgbClr val="000000"/>
        </a:accent4>
        <a:accent5>
          <a:srgbClr val="AABBD7"/>
        </a:accent5>
        <a:accent6>
          <a:srgbClr val="D5BE1A"/>
        </a:accent6>
        <a:hlink>
          <a:srgbClr val="006FB5"/>
        </a:hlink>
        <a:folHlink>
          <a:srgbClr val="2D9B6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KBASEL Inhalt">
  <a:themeElements>
    <a:clrScheme name="BAKBASEL Farben">
      <a:dk1>
        <a:sysClr val="windowText" lastClr="000000"/>
      </a:dk1>
      <a:lt1>
        <a:sysClr val="window" lastClr="FFFFFF"/>
      </a:lt1>
      <a:dk2>
        <a:srgbClr val="000000"/>
      </a:dk2>
      <a:lt2>
        <a:srgbClr val="FFFFFF"/>
      </a:lt2>
      <a:accent1>
        <a:srgbClr val="3876A8"/>
      </a:accent1>
      <a:accent2>
        <a:srgbClr val="8C8C8C"/>
      </a:accent2>
      <a:accent3>
        <a:srgbClr val="00BFFF"/>
      </a:accent3>
      <a:accent4>
        <a:srgbClr val="30495E"/>
      </a:accent4>
      <a:accent5>
        <a:srgbClr val="C73737"/>
      </a:accent5>
      <a:accent6>
        <a:srgbClr val="DC7E3E"/>
      </a:accent6>
      <a:hlink>
        <a:srgbClr val="676C6F"/>
      </a:hlink>
      <a:folHlink>
        <a:srgbClr val="006FB9"/>
      </a:folHlink>
    </a:clrScheme>
    <a:fontScheme name="BAKBASEL">
      <a:majorFont>
        <a:latin typeface="Franklin Gothic Medium"/>
        <a:ea typeface=""/>
        <a:cs typeface=""/>
      </a:majorFont>
      <a:minorFont>
        <a:latin typeface="Franklin Gothic 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tZug_v2_gross 2">
    <a:dk1>
      <a:srgbClr val="000000"/>
    </a:dk1>
    <a:lt1>
      <a:srgbClr val="FFFFFF"/>
    </a:lt1>
    <a:dk2>
      <a:srgbClr val="000000"/>
    </a:dk2>
    <a:lt2>
      <a:srgbClr val="C3375A"/>
    </a:lt2>
    <a:accent1>
      <a:srgbClr val="006FB5"/>
    </a:accent1>
    <a:accent2>
      <a:srgbClr val="EBD21E"/>
    </a:accent2>
    <a:accent3>
      <a:srgbClr val="FFFFFF"/>
    </a:accent3>
    <a:accent4>
      <a:srgbClr val="000000"/>
    </a:accent4>
    <a:accent5>
      <a:srgbClr val="AABBD7"/>
    </a:accent5>
    <a:accent6>
      <a:srgbClr val="D5BE1A"/>
    </a:accent6>
    <a:hlink>
      <a:srgbClr val="006FB5"/>
    </a:hlink>
    <a:folHlink>
      <a:srgbClr val="2D9B6E"/>
    </a:folHlink>
  </a:clrScheme>
  <a:fontScheme name="KtZug_v2_gro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KtZug_v2_gross</Template>
  <TotalTime>0</TotalTime>
  <Words>1672</Words>
  <Application>Microsoft Office PowerPoint</Application>
  <PresentationFormat>Bildschirmpräsentation (4:3)</PresentationFormat>
  <Paragraphs>416</Paragraphs>
  <Slides>47</Slides>
  <Notes>27</Notes>
  <HiddenSlides>1</HiddenSlides>
  <MMClips>0</MMClips>
  <ScaleCrop>false</ScaleCrop>
  <HeadingPairs>
    <vt:vector size="6" baseType="variant">
      <vt:variant>
        <vt:lpstr>Design</vt:lpstr>
      </vt:variant>
      <vt:variant>
        <vt:i4>2</vt:i4>
      </vt:variant>
      <vt:variant>
        <vt:lpstr>Eingebettete OLE-Server</vt:lpstr>
      </vt:variant>
      <vt:variant>
        <vt:i4>5</vt:i4>
      </vt:variant>
      <vt:variant>
        <vt:lpstr>Folientitel</vt:lpstr>
      </vt:variant>
      <vt:variant>
        <vt:i4>47</vt:i4>
      </vt:variant>
    </vt:vector>
  </HeadingPairs>
  <TitlesOfParts>
    <vt:vector size="54" baseType="lpstr">
      <vt:lpstr>KtZug_v2_gross</vt:lpstr>
      <vt:lpstr>BAKBASEL Inhalt</vt:lpstr>
      <vt:lpstr>Photo Editor-Foto</vt:lpstr>
      <vt:lpstr>Document</vt:lpstr>
      <vt:lpstr>Microsoft Excel-Diagramm</vt:lpstr>
      <vt:lpstr>Präsentation</vt:lpstr>
      <vt:lpstr>Arbeitsblatt</vt:lpstr>
      <vt:lpstr>Willkommen   Zug: small world - big business</vt:lpstr>
      <vt:lpstr>PowerPoint-Präsentation</vt:lpstr>
      <vt:lpstr>PowerPoint-Präsentation</vt:lpstr>
      <vt:lpstr>PowerPoint-Präsentation</vt:lpstr>
      <vt:lpstr>PowerPoint-Präsentation</vt:lpstr>
      <vt:lpstr>PowerPoint-Präsentation</vt:lpstr>
      <vt:lpstr>Zug: Führender Wirtschaftsstandort</vt:lpstr>
      <vt:lpstr>PowerPoint-Präsentation</vt:lpstr>
      <vt:lpstr>PowerPoint-Präsentation</vt:lpstr>
      <vt:lpstr>PowerPoint-Präsentation</vt:lpstr>
      <vt:lpstr>fDi-Ranking Wirtschaftsstandorte Europa 2016/17</vt:lpstr>
      <vt:lpstr>Das beste Gesamtpaket</vt:lpstr>
      <vt:lpstr>Zug: Führend in finanzieller und politischer Stabilität </vt:lpstr>
      <vt:lpstr>Stabilität und Wachstum</vt:lpstr>
      <vt:lpstr>Zug: hohe Verfügbarkeit von  Fachkräften</vt:lpstr>
      <vt:lpstr>Magnet für internationale Talente</vt:lpstr>
      <vt:lpstr>PowerPoint-Präsentation</vt:lpstr>
      <vt:lpstr>PowerPoint-Präsentation</vt:lpstr>
      <vt:lpstr>PowerPoint-Präsentation</vt:lpstr>
      <vt:lpstr>PowerPoint-Präsentation</vt:lpstr>
      <vt:lpstr>PowerPoint-Präsentation</vt:lpstr>
      <vt:lpstr>Zug: Höchste Lebensqualität </vt:lpstr>
      <vt:lpstr>PowerPoint-Präsentation</vt:lpstr>
      <vt:lpstr>Internationale Bevölkerung </vt:lpstr>
      <vt:lpstr>Integration von Ausländern</vt:lpstr>
      <vt:lpstr>Internationale Schulen </vt:lpstr>
      <vt:lpstr>PowerPoint-Präsentation</vt:lpstr>
      <vt:lpstr>Top-Erschliessung durch ÖV </vt:lpstr>
      <vt:lpstr>PowerPoint-Präsentation</vt:lpstr>
      <vt:lpstr>PowerPoint-Präsentation</vt:lpstr>
      <vt:lpstr>PowerPoint-Präsentation</vt:lpstr>
      <vt:lpstr>PowerPoint-Präsentation</vt:lpstr>
      <vt:lpstr>Zug: Führend in Steuerattraktivität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Steuerbelastung von Unternehmen und hoch qualifizierten Arbeitskräften</vt:lpstr>
      <vt:lpstr>PowerPoint-Präsentation</vt:lpstr>
      <vt:lpstr>Auch berühmt für…</vt:lpstr>
      <vt:lpstr>PowerPoint-Präsentation</vt:lpstr>
      <vt:lpstr>PowerPoint-Präsentation</vt:lpstr>
    </vt:vector>
  </TitlesOfParts>
  <Company>Kontaktstelle Wirtschaft Zug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Standardvortrag</dc:title>
  <dc:creator>Simone Hess</dc:creator>
  <cp:lastModifiedBy>Yvonne Valentino</cp:lastModifiedBy>
  <cp:revision>1841</cp:revision>
  <cp:lastPrinted>2019-08-29T05:39:42Z</cp:lastPrinted>
  <dcterms:created xsi:type="dcterms:W3CDTF">2007-07-16T11:59:12Z</dcterms:created>
  <dcterms:modified xsi:type="dcterms:W3CDTF">2019-10-18T14:23:37Z</dcterms:modified>
</cp:coreProperties>
</file>